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3"/>
  </p:notesMasterIdLst>
  <p:sldIdLst>
    <p:sldId id="496" r:id="rId2"/>
    <p:sldId id="497" r:id="rId3"/>
    <p:sldId id="495" r:id="rId4"/>
    <p:sldId id="498" r:id="rId5"/>
    <p:sldId id="499" r:id="rId6"/>
    <p:sldId id="501" r:id="rId7"/>
    <p:sldId id="502" r:id="rId8"/>
    <p:sldId id="503" r:id="rId9"/>
    <p:sldId id="504" r:id="rId10"/>
    <p:sldId id="505" r:id="rId11"/>
    <p:sldId id="500" r:id="rId1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04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98C15E-C593-43E0-822D-3EABF6F6186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gi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44038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09/06/2009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r>
              <a:rPr lang="en-US" smtClean="0"/>
              <a:t>Beam Commissioning Meeting - GA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2E282C87-993F-4969-B8FD-6CC17FBD5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76" r:id="rId3"/>
    <p:sldLayoutId id="2147483678" r:id="rId4"/>
  </p:sldLayoutIdLst>
  <p:hf sldNum="0"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GB" sz="2000" dirty="0" smtClean="0"/>
              <a:t>Vacuum interlock in sector 78 understood </a:t>
            </a:r>
            <a:r>
              <a:rPr lang="en-GB" sz="2000" dirty="0" smtClean="0">
                <a:sym typeface="Wingdings" pitchFamily="2" charset="2"/>
              </a:rPr>
              <a:t> out-gassing of a Penning gauge ignited as a result of ionization or dust arcing</a:t>
            </a:r>
            <a:endParaRPr lang="en-GB" sz="2000" dirty="0" smtClean="0"/>
          </a:p>
          <a:p>
            <a:r>
              <a:rPr lang="en-GB" sz="2000" dirty="0" smtClean="0"/>
              <a:t>In conclusion: NO LEAK, just a problem of vacuum instrumentation, VSC following up the issue</a:t>
            </a:r>
          </a:p>
          <a:p>
            <a:r>
              <a:rPr lang="en-GB" sz="2000" dirty="0" smtClean="0"/>
              <a:t>Re-injected beam at ~08:30</a:t>
            </a:r>
          </a:p>
          <a:p>
            <a:r>
              <a:rPr lang="en-GB" sz="2000" dirty="0" smtClean="0"/>
              <a:t>TOTEM test from 08:30 to 10:30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1600" dirty="0" smtClean="0"/>
          </a:p>
        </p:txBody>
      </p:sp>
      <p:pic>
        <p:nvPicPr>
          <p:cNvPr id="6" name="Picture 5" descr="TOT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048000"/>
            <a:ext cx="5257800" cy="321048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10600" cy="5257800"/>
          </a:xfrm>
        </p:spPr>
        <p:txBody>
          <a:bodyPr/>
          <a:lstStyle/>
          <a:p>
            <a:r>
              <a:rPr lang="en-GB" sz="2000" dirty="0" smtClean="0"/>
              <a:t>Additional optics measurements until 05:30 (e.g. Dispersion for beam 1 with </a:t>
            </a:r>
            <a:r>
              <a:rPr lang="en-GB" sz="2000" dirty="0" smtClean="0">
                <a:latin typeface="Symbol" pitchFamily="18" charset="2"/>
              </a:rPr>
              <a:t>b</a:t>
            </a:r>
            <a:r>
              <a:rPr lang="en-GB" sz="2000" dirty="0" smtClean="0"/>
              <a:t>*=7m)</a:t>
            </a:r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Then energy extraction test in Sector 12 bends for measurements on the energy extraction switches (QPS team)</a:t>
            </a:r>
          </a:p>
          <a:p>
            <a:r>
              <a:rPr lang="en-GB" sz="2000" dirty="0" smtClean="0"/>
              <a:t>06:00-08:00 Machine pre-cycled </a:t>
            </a:r>
            <a:br>
              <a:rPr lang="en-GB" sz="2000" dirty="0" smtClean="0"/>
            </a:br>
            <a:endParaRPr lang="en-GB" sz="2000" dirty="0" smtClean="0"/>
          </a:p>
          <a:p>
            <a:endParaRPr lang="en-GB" sz="2800" dirty="0"/>
          </a:p>
        </p:txBody>
      </p:sp>
      <p:pic>
        <p:nvPicPr>
          <p:cNvPr id="5" name="Picture 4" descr="dispersionsqueez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752600"/>
            <a:ext cx="8534400" cy="3357459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4572000"/>
          </a:xfrm>
        </p:spPr>
        <p:txBody>
          <a:bodyPr/>
          <a:lstStyle/>
          <a:p>
            <a:r>
              <a:rPr lang="en-US" sz="2400" dirty="0" smtClean="0"/>
              <a:t>08:00-10:00 Injection studies</a:t>
            </a:r>
          </a:p>
          <a:p>
            <a:r>
              <a:rPr lang="en-US" sz="2400" dirty="0" smtClean="0"/>
              <a:t>10:00-12:00 ATLAS aperture</a:t>
            </a:r>
          </a:p>
          <a:p>
            <a:r>
              <a:rPr lang="en-US" sz="2400" dirty="0" smtClean="0"/>
              <a:t>12:00-16:00 Lifetime studies</a:t>
            </a:r>
          </a:p>
          <a:p>
            <a:r>
              <a:rPr lang="en-US" sz="2400" dirty="0" smtClean="0"/>
              <a:t>16:00-17:00 BLM-</a:t>
            </a:r>
            <a:r>
              <a:rPr lang="en-US" sz="2400" dirty="0" err="1" smtClean="0"/>
              <a:t>nQPS</a:t>
            </a:r>
            <a:r>
              <a:rPr lang="en-US" sz="2400" dirty="0" smtClean="0"/>
              <a:t> test</a:t>
            </a:r>
          </a:p>
          <a:p>
            <a:r>
              <a:rPr lang="en-US" sz="2400" dirty="0" smtClean="0"/>
              <a:t>17:00-18:00 Intrusion test</a:t>
            </a:r>
          </a:p>
          <a:p>
            <a:r>
              <a:rPr lang="en-US" sz="2400" dirty="0" smtClean="0"/>
              <a:t>18:00 End of Run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800600" cy="5257800"/>
          </a:xfrm>
        </p:spPr>
        <p:txBody>
          <a:bodyPr/>
          <a:lstStyle/>
          <a:p>
            <a:r>
              <a:rPr lang="en-GB" sz="1600" dirty="0" smtClean="0"/>
              <a:t>10:30 -15:00 Abort gap cleaning tests</a:t>
            </a:r>
          </a:p>
          <a:p>
            <a:r>
              <a:rPr lang="en-GB" sz="1600" dirty="0" smtClean="0"/>
              <a:t>Cleaning of a selected bunch observed</a:t>
            </a:r>
          </a:p>
          <a:p>
            <a:r>
              <a:rPr lang="en-GB" sz="1600" dirty="0" smtClean="0"/>
              <a:t>Attempted gap cleaning on un-bunched beam</a:t>
            </a:r>
          </a:p>
          <a:p>
            <a:r>
              <a:rPr lang="en-GB" sz="1600" dirty="0" smtClean="0"/>
              <a:t>Some controls issues on abort gap monitors  </a:t>
            </a:r>
          </a:p>
          <a:p>
            <a:endParaRPr lang="en-GB" sz="1600" dirty="0" smtClean="0"/>
          </a:p>
        </p:txBody>
      </p:sp>
      <p:pic>
        <p:nvPicPr>
          <p:cNvPr id="6" name="Picture 5" descr="AGClean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066800"/>
            <a:ext cx="4013462" cy="3244215"/>
          </a:xfrm>
          <a:prstGeom prst="rect">
            <a:avLst/>
          </a:prstGeom>
        </p:spPr>
      </p:pic>
      <p:pic>
        <p:nvPicPr>
          <p:cNvPr id="7" name="Picture 6" descr="AGClosse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200400"/>
            <a:ext cx="4483221" cy="3128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343400" cy="5257800"/>
          </a:xfrm>
        </p:spPr>
        <p:txBody>
          <a:bodyPr/>
          <a:lstStyle/>
          <a:p>
            <a:r>
              <a:rPr lang="en-GB" sz="2400" dirty="0" smtClean="0"/>
              <a:t>15:00-19:00 Orbit feedback</a:t>
            </a:r>
          </a:p>
          <a:p>
            <a:r>
              <a:rPr lang="en-GB" sz="2400" dirty="0" smtClean="0"/>
              <a:t>Checked by using small orbit bumps trimmed via LSA and that were removed by the feedback</a:t>
            </a:r>
          </a:p>
          <a:p>
            <a:r>
              <a:rPr lang="en-GB" sz="2400" dirty="0" smtClean="0"/>
              <a:t>Still some work to be done before putting in operation</a:t>
            </a:r>
          </a:p>
          <a:p>
            <a:endParaRPr lang="en-GB" dirty="0"/>
          </a:p>
        </p:txBody>
      </p:sp>
      <p:pic>
        <p:nvPicPr>
          <p:cNvPr id="5" name="Picture 4" descr="orbit_fdb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33856" y="1752600"/>
            <a:ext cx="4510144" cy="44577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1676400"/>
          </a:xfrm>
        </p:spPr>
        <p:txBody>
          <a:bodyPr/>
          <a:lstStyle/>
          <a:p>
            <a:r>
              <a:rPr lang="en-GB" sz="2400" dirty="0" smtClean="0"/>
              <a:t>Ramp with tune feedback very smooth: feedback takes care of the decay at the end of the ramp</a:t>
            </a:r>
          </a:p>
          <a:p>
            <a:endParaRPr lang="en-GB" dirty="0"/>
          </a:p>
        </p:txBody>
      </p:sp>
      <p:pic>
        <p:nvPicPr>
          <p:cNvPr id="5" name="Picture 4" descr="QFB_B2_Q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1981200"/>
            <a:ext cx="6363913" cy="432314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33400"/>
          </a:xfrm>
        </p:spPr>
        <p:txBody>
          <a:bodyPr/>
          <a:lstStyle/>
          <a:p>
            <a:r>
              <a:rPr lang="en-GB" sz="2400" dirty="0" smtClean="0"/>
              <a:t>Orbit at high energy requiring corrections</a:t>
            </a:r>
          </a:p>
          <a:p>
            <a:endParaRPr lang="en-GB" dirty="0"/>
          </a:p>
        </p:txBody>
      </p:sp>
      <p:pic>
        <p:nvPicPr>
          <p:cNvPr id="5" name="Picture 4" descr="orbit_1180GeVb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71600"/>
            <a:ext cx="7315200" cy="2926080"/>
          </a:xfrm>
          <a:prstGeom prst="rect">
            <a:avLst/>
          </a:prstGeom>
        </p:spPr>
      </p:pic>
      <p:pic>
        <p:nvPicPr>
          <p:cNvPr id="6" name="Picture 5" descr="orbit_1180GeVb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4400" y="3840480"/>
            <a:ext cx="7543800" cy="30175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15-16/12/2009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191000" cy="5257800"/>
          </a:xfrm>
        </p:spPr>
        <p:txBody>
          <a:bodyPr/>
          <a:lstStyle/>
          <a:p>
            <a:r>
              <a:rPr lang="en-GB" sz="2400" dirty="0" smtClean="0"/>
              <a:t>21:40 Beam dump due to triplet orbit corrector induced by a “wild” trim of the orbit feedback (thought to be disabled)</a:t>
            </a:r>
          </a:p>
          <a:p>
            <a:r>
              <a:rPr lang="en-GB" sz="2400" dirty="0" smtClean="0"/>
              <a:t>00:00 Ready for injection</a:t>
            </a:r>
          </a:p>
          <a:p>
            <a:r>
              <a:rPr lang="en-GB" sz="2400" dirty="0" smtClean="0"/>
              <a:t>01:00 1.18 </a:t>
            </a:r>
            <a:r>
              <a:rPr lang="en-GB" sz="2400" dirty="0" err="1" smtClean="0"/>
              <a:t>TeV</a:t>
            </a:r>
            <a:endParaRPr lang="en-GB" sz="2400" dirty="0" smtClean="0"/>
          </a:p>
          <a:p>
            <a:r>
              <a:rPr lang="en-GB" sz="2400" dirty="0" smtClean="0"/>
              <a:t>Vertical blow-up in beam 2 visible</a:t>
            </a:r>
          </a:p>
          <a:p>
            <a:endParaRPr lang="en-GB" sz="2800" dirty="0"/>
          </a:p>
        </p:txBody>
      </p:sp>
      <p:pic>
        <p:nvPicPr>
          <p:cNvPr id="5" name="Picture 4" descr="BSRTB1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1981200"/>
            <a:ext cx="5029200" cy="44459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GB" sz="2400" dirty="0" smtClean="0"/>
              <a:t>Beta beating measurements for un-squeezed optics at 1.18 </a:t>
            </a:r>
            <a:r>
              <a:rPr lang="en-GB" sz="2400" dirty="0" err="1" smtClean="0"/>
              <a:t>TeV</a:t>
            </a:r>
            <a:r>
              <a:rPr lang="en-GB" sz="2400" dirty="0" smtClean="0"/>
              <a:t> for Beam 2: similar to what observed for beam 1. Optics within specs.</a:t>
            </a:r>
          </a:p>
          <a:p>
            <a:endParaRPr lang="en-GB" sz="2800" dirty="0"/>
          </a:p>
        </p:txBody>
      </p:sp>
      <p:pic>
        <p:nvPicPr>
          <p:cNvPr id="6" name="Picture 5" descr="BetabeatB2118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2133600"/>
            <a:ext cx="5930628" cy="426641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686800" cy="5257800"/>
          </a:xfrm>
        </p:spPr>
        <p:txBody>
          <a:bodyPr/>
          <a:lstStyle/>
          <a:p>
            <a:r>
              <a:rPr lang="en-GB" sz="2400" dirty="0" smtClean="0"/>
              <a:t>02:30 Squeeze in IR5 to </a:t>
            </a:r>
            <a:r>
              <a:rPr lang="en-GB" sz="2400" dirty="0" smtClean="0">
                <a:latin typeface="Symbol" pitchFamily="18" charset="2"/>
              </a:rPr>
              <a:t>b</a:t>
            </a:r>
            <a:r>
              <a:rPr lang="en-GB" sz="2400" dirty="0" smtClean="0"/>
              <a:t>*=9m. </a:t>
            </a:r>
          </a:p>
          <a:p>
            <a:r>
              <a:rPr lang="en-GB" sz="2400" dirty="0" smtClean="0"/>
              <a:t>After squeeze step 1: </a:t>
            </a:r>
            <a:br>
              <a:rPr lang="en-GB" sz="2400" dirty="0" smtClean="0"/>
            </a:br>
            <a:r>
              <a:rPr lang="en-GB" sz="2400" dirty="0" smtClean="0"/>
              <a:t>IP5 beta's H:8.48+- 0.2m (9.00) V:9.7+-0.4 (9.0) </a:t>
            </a:r>
            <a:br>
              <a:rPr lang="en-GB" sz="2400" dirty="0" smtClean="0"/>
            </a:br>
            <a:endParaRPr lang="en-GB" sz="2400" dirty="0" smtClean="0"/>
          </a:p>
          <a:p>
            <a:endParaRPr lang="en-GB" sz="2800" dirty="0"/>
          </a:p>
        </p:txBody>
      </p:sp>
      <p:pic>
        <p:nvPicPr>
          <p:cNvPr id="5" name="Picture 4" descr="betabeatbeta9m_b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362200"/>
            <a:ext cx="8207183" cy="36127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16/12/2009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8763000" cy="5257800"/>
          </a:xfrm>
        </p:spPr>
        <p:txBody>
          <a:bodyPr/>
          <a:lstStyle/>
          <a:p>
            <a:r>
              <a:rPr lang="en-GB" sz="2000" dirty="0" smtClean="0"/>
              <a:t>02:50 Squeeze in IR5 to </a:t>
            </a:r>
            <a:r>
              <a:rPr lang="en-GB" sz="2000" dirty="0" smtClean="0">
                <a:latin typeface="Symbol" pitchFamily="18" charset="2"/>
              </a:rPr>
              <a:t>b</a:t>
            </a:r>
            <a:r>
              <a:rPr lang="en-GB" sz="2000" dirty="0" smtClean="0"/>
              <a:t>*=7m. After squeeze step 2: </a:t>
            </a:r>
            <a:br>
              <a:rPr lang="en-GB" sz="2000" dirty="0" smtClean="0"/>
            </a:br>
            <a:r>
              <a:rPr lang="en-GB" sz="2000" dirty="0" smtClean="0"/>
              <a:t>IP5 beta's H:6.8+- 0.3m (7.00) V:7.5+-0.5 (7.0)</a:t>
            </a:r>
          </a:p>
          <a:p>
            <a:r>
              <a:rPr lang="en-GB" sz="2000" dirty="0" smtClean="0"/>
              <a:t>Hands-off from ~03:30 to 04:30 after rough separation tuning in IP1</a:t>
            </a:r>
          </a:p>
        </p:txBody>
      </p:sp>
      <p:pic>
        <p:nvPicPr>
          <p:cNvPr id="6" name="Picture 5" descr="betabeatbeta9to7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286000"/>
            <a:ext cx="5638800" cy="404017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5899</TotalTime>
  <Words>290</Words>
  <Application>Microsoft Office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LHCpresentations</vt:lpstr>
      <vt:lpstr>15/12/2009</vt:lpstr>
      <vt:lpstr>15/12/2009</vt:lpstr>
      <vt:lpstr>15/12/2009</vt:lpstr>
      <vt:lpstr>15/12/2009</vt:lpstr>
      <vt:lpstr>15/12/2009</vt:lpstr>
      <vt:lpstr>15-16/12/2009</vt:lpstr>
      <vt:lpstr>16/12/2009</vt:lpstr>
      <vt:lpstr>16/12/2009</vt:lpstr>
      <vt:lpstr>16/12/2009</vt:lpstr>
      <vt:lpstr>16/12/2009</vt:lpstr>
      <vt:lpstr>16/12/2009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514</cp:revision>
  <dcterms:created xsi:type="dcterms:W3CDTF">2008-03-03T12:45:36Z</dcterms:created>
  <dcterms:modified xsi:type="dcterms:W3CDTF">2009-12-16T09:56:54Z</dcterms:modified>
</cp:coreProperties>
</file>