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4" r:id="rId1"/>
  </p:sldMasterIdLst>
  <p:notesMasterIdLst>
    <p:notesMasterId r:id="rId16"/>
  </p:notesMasterIdLst>
  <p:handoutMasterIdLst>
    <p:handoutMasterId r:id="rId17"/>
  </p:handoutMasterIdLst>
  <p:sldIdLst>
    <p:sldId id="604" r:id="rId2"/>
    <p:sldId id="606" r:id="rId3"/>
    <p:sldId id="614" r:id="rId4"/>
    <p:sldId id="615" r:id="rId5"/>
    <p:sldId id="605" r:id="rId6"/>
    <p:sldId id="603" r:id="rId7"/>
    <p:sldId id="616" r:id="rId8"/>
    <p:sldId id="608" r:id="rId9"/>
    <p:sldId id="609" r:id="rId10"/>
    <p:sldId id="610" r:id="rId11"/>
    <p:sldId id="611" r:id="rId12"/>
    <p:sldId id="612" r:id="rId13"/>
    <p:sldId id="613" r:id="rId14"/>
    <p:sldId id="600" r:id="rId15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82300"/>
    <a:srgbClr val="CC0099"/>
    <a:srgbClr val="003399"/>
    <a:srgbClr val="006600"/>
    <a:srgbClr val="FF9999"/>
    <a:srgbClr val="FFCC66"/>
    <a:srgbClr val="FE8002"/>
    <a:srgbClr val="FD5C03"/>
    <a:srgbClr val="8C8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4" autoAdjust="0"/>
    <p:restoredTop sz="94524" autoAdjust="0"/>
  </p:normalViewPr>
  <p:slideViewPr>
    <p:cSldViewPr snapToObjects="1">
      <p:cViewPr>
        <p:scale>
          <a:sx n="70" d="100"/>
          <a:sy n="70" d="100"/>
        </p:scale>
        <p:origin x="-168" y="-182"/>
      </p:cViewPr>
      <p:guideLst>
        <p:guide orient="horz" pos="4319"/>
        <p:guide pos="5738"/>
      </p:guideLst>
    </p:cSldViewPr>
  </p:slideViewPr>
  <p:outlineViewPr>
    <p:cViewPr>
      <p:scale>
        <a:sx n="33" d="100"/>
        <a:sy n="33" d="100"/>
      </p:scale>
      <p:origin x="0" y="1241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6CFEE5-E694-4D75-B600-43F31FF6BBFA}" type="datetimeFigureOut">
              <a:rPr lang="en-US"/>
              <a:pPr>
                <a:defRPr/>
              </a:pPr>
              <a:t>2/9/2013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8BD28E1-838A-4D4B-811C-2658FD1F6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43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fld id="{47B2CF9C-0117-4802-A492-4949F13F6F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635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7089497-6043-4A13-B4D8-5E09838C7E08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52550" y="3505200"/>
            <a:ext cx="6400800" cy="2324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defRPr/>
            </a:lvl5pPr>
          </a:lstStyle>
          <a:p>
            <a:r>
              <a:rPr lang="de-CH"/>
              <a:t>Text Level 1 20 Pt. </a:t>
            </a:r>
          </a:p>
          <a:p>
            <a:pPr lvl="1"/>
            <a:r>
              <a:rPr lang="de-CH"/>
              <a:t>Text Level 2 18 Pt.</a:t>
            </a:r>
          </a:p>
          <a:p>
            <a:pPr lvl="2"/>
            <a:r>
              <a:rPr lang="de-CH"/>
              <a:t>Text Level 3 16 Pt.</a:t>
            </a:r>
          </a:p>
          <a:p>
            <a:pPr lvl="3"/>
            <a:r>
              <a:rPr lang="de-CH"/>
              <a:t>Text Level 4 14 Pt.</a:t>
            </a:r>
          </a:p>
          <a:p>
            <a:pPr lvl="4"/>
            <a:r>
              <a:rPr lang="de-CH"/>
              <a:t>Text Level 5 14 Pt.</a:t>
            </a:r>
            <a:endParaRPr lang="en-US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0193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80C2FBE-3CE9-4CF6-8B31-9B4073C46DC2}" type="datetime1">
              <a:rPr lang="en-GB" smtClean="0"/>
              <a:t>9.2.13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2ED15F2-B5DC-4D70-8B9E-4287CA2479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84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85813"/>
            <a:ext cx="8229600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Text Level 1 20 </a:t>
            </a:r>
            <a:r>
              <a:rPr lang="de-CH" dirty="0" err="1" smtClean="0"/>
              <a:t>Pt</a:t>
            </a:r>
            <a:r>
              <a:rPr lang="de-CH" dirty="0" smtClean="0"/>
              <a:t>. </a:t>
            </a:r>
          </a:p>
          <a:p>
            <a:pPr lvl="1"/>
            <a:r>
              <a:rPr lang="de-CH" dirty="0" smtClean="0"/>
              <a:t>Text Level 2 18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2"/>
            <a:r>
              <a:rPr lang="de-CH" dirty="0" smtClean="0"/>
              <a:t>Text Level 3 16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3"/>
            <a:r>
              <a:rPr lang="de-CH" dirty="0" smtClean="0"/>
              <a:t>Text Level 4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4"/>
            <a:r>
              <a:rPr lang="de-CH" dirty="0" smtClean="0"/>
              <a:t>Text Level 5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  <a:endParaRPr lang="en-US" dirty="0" smtClean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209800" y="6556375"/>
            <a:ext cx="46482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dirty="0" smtClean="0"/>
              <a:t>2013-02-10</a:t>
            </a:r>
            <a:endParaRPr lang="en-US" sz="1300" dirty="0" smtClean="0"/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381000" y="6542088"/>
            <a:ext cx="338613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00" dirty="0" smtClean="0"/>
              <a:t>9:00</a:t>
            </a:r>
            <a:r>
              <a:rPr lang="en-US" sz="1300" baseline="0" dirty="0" smtClean="0"/>
              <a:t> </a:t>
            </a:r>
            <a:r>
              <a:rPr lang="en-US" sz="1300" baseline="0" dirty="0" smtClean="0"/>
              <a:t>meeting</a:t>
            </a:r>
            <a:endParaRPr lang="en-US" sz="1300" dirty="0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727700" y="6542088"/>
            <a:ext cx="2667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300" dirty="0" smtClean="0"/>
              <a:t>EBH</a:t>
            </a:r>
            <a:endParaRPr lang="en-US" sz="1300" dirty="0"/>
          </a:p>
        </p:txBody>
      </p:sp>
      <p:sp>
        <p:nvSpPr>
          <p:cNvPr id="1030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79375"/>
            <a:ext cx="82184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D9D0EF41-8BD5-4BA3-B152-07B4757AE79F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458788" y="71437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4" r:id="rId2"/>
    <p:sldLayoutId id="2147483815" r:id="rId3"/>
    <p:sldLayoutId id="2147483816" r:id="rId4"/>
    <p:sldLayoutId id="2147483818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3399"/>
          </a:solidFill>
          <a:latin typeface="+mn-lt"/>
          <a:ea typeface="+mn-ea"/>
          <a:cs typeface="+mn-cs"/>
        </a:defRPr>
      </a:lvl1pPr>
      <a:lvl2pPr marL="565150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906463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2493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589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61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33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05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02:42 </a:t>
            </a:r>
            <a:r>
              <a:rPr lang="en-GB" dirty="0" smtClean="0">
                <a:solidFill>
                  <a:srgbClr val="0000FF"/>
                </a:solidFill>
              </a:rPr>
              <a:t>stable beams fill 3541</a:t>
            </a:r>
          </a:p>
          <a:p>
            <a:r>
              <a:rPr lang="en-US" dirty="0" smtClean="0"/>
              <a:t>7:45 beam dump by BPMS IP6 after 5 h in stable beams</a:t>
            </a:r>
          </a:p>
          <a:p>
            <a:r>
              <a:rPr lang="en-US" dirty="0" smtClean="0"/>
              <a:t>8:35 re-injecting for </a:t>
            </a:r>
            <a:r>
              <a:rPr lang="en-US" dirty="0" err="1" smtClean="0"/>
              <a:t>LHCb</a:t>
            </a:r>
            <a:r>
              <a:rPr lang="en-US" dirty="0" smtClean="0"/>
              <a:t> </a:t>
            </a:r>
            <a:r>
              <a:rPr lang="en-US" dirty="0" err="1" smtClean="0"/>
              <a:t>VdM</a:t>
            </a:r>
            <a:r>
              <a:rPr lang="en-US" dirty="0" smtClean="0"/>
              <a:t> scan 338/338 bunches/beam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10:40 </a:t>
            </a:r>
            <a:r>
              <a:rPr lang="en-GB" dirty="0">
                <a:solidFill>
                  <a:srgbClr val="0000FF"/>
                </a:solidFill>
              </a:rPr>
              <a:t>stable beams fill </a:t>
            </a:r>
            <a:r>
              <a:rPr lang="en-US" dirty="0" smtClean="0">
                <a:solidFill>
                  <a:srgbClr val="0000FF"/>
                </a:solidFill>
              </a:rPr>
              <a:t>3542 </a:t>
            </a:r>
          </a:p>
          <a:p>
            <a:r>
              <a:rPr lang="en-US" dirty="0" smtClean="0"/>
              <a:t>11:13 ALICE leveling reached head-on: start Van </a:t>
            </a:r>
            <a:r>
              <a:rPr lang="en-US" dirty="0"/>
              <a:t>der Meer scan </a:t>
            </a:r>
            <a:r>
              <a:rPr lang="en-US" dirty="0" smtClean="0"/>
              <a:t>and length scale calibration in </a:t>
            </a:r>
            <a:r>
              <a:rPr lang="en-US" dirty="0" err="1"/>
              <a:t>LHCb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13:30 </a:t>
            </a:r>
            <a:r>
              <a:rPr lang="en-US" dirty="0" err="1" smtClean="0"/>
              <a:t>VdM</a:t>
            </a:r>
            <a:r>
              <a:rPr lang="en-US" dirty="0" smtClean="0"/>
              <a:t> scan completed, re-optimize all collisions</a:t>
            </a:r>
          </a:p>
          <a:p>
            <a:r>
              <a:rPr lang="en-US" dirty="0" smtClean="0"/>
              <a:t>15:00-15:19 Adjust:</a:t>
            </a:r>
          </a:p>
          <a:p>
            <a:pPr lvl="1"/>
            <a:r>
              <a:rPr lang="en-US" dirty="0" smtClean="0"/>
              <a:t>Test </a:t>
            </a:r>
            <a:r>
              <a:rPr lang="en-US" dirty="0"/>
              <a:t>for </a:t>
            </a:r>
            <a:r>
              <a:rPr lang="en-US" dirty="0" smtClean="0"/>
              <a:t>50Hz noise / instability </a:t>
            </a:r>
            <a:r>
              <a:rPr lang="en-US" dirty="0"/>
              <a:t>studies by separating the beams and reducing </a:t>
            </a:r>
            <a:r>
              <a:rPr lang="en-US" dirty="0" smtClean="0"/>
              <a:t>/ switching off the </a:t>
            </a:r>
            <a:r>
              <a:rPr lang="en-US" dirty="0"/>
              <a:t>ADT </a:t>
            </a:r>
            <a:r>
              <a:rPr lang="en-US" dirty="0" smtClean="0"/>
              <a:t>gain</a:t>
            </a:r>
          </a:p>
          <a:p>
            <a:r>
              <a:rPr lang="en-US" dirty="0" smtClean="0"/>
              <a:t>15:19 operator beam dump</a:t>
            </a:r>
          </a:p>
          <a:p>
            <a:r>
              <a:rPr lang="en-US" dirty="0" smtClean="0"/>
              <a:t>16:09 re-injecting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18:31 stable beams fill 3543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9.2.2013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379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-228600">
              <a:buClrTx/>
            </a:pPr>
            <a:r>
              <a:rPr lang="en-US" dirty="0">
                <a:solidFill>
                  <a:srgbClr val="003399"/>
                </a:solidFill>
              </a:rPr>
              <a:t>Intensity ramp-up</a:t>
            </a:r>
          </a:p>
          <a:p>
            <a:pPr marL="569913" lvl="2" indent="-228600">
              <a:buClrTx/>
            </a:pPr>
            <a:r>
              <a:rPr lang="en-US" sz="2000" dirty="0"/>
              <a:t>1 fill with ~80 bunches</a:t>
            </a:r>
          </a:p>
          <a:p>
            <a:pPr marL="569913" lvl="2" indent="-228600">
              <a:buClrTx/>
            </a:pPr>
            <a:r>
              <a:rPr lang="en-US" sz="2000" dirty="0"/>
              <a:t>1 fill with ~500 bunches (including some individual bunches for </a:t>
            </a:r>
            <a:r>
              <a:rPr lang="en-US" sz="2000" dirty="0" err="1"/>
              <a:t>VdM</a:t>
            </a:r>
            <a:r>
              <a:rPr lang="en-US" sz="2000" dirty="0"/>
              <a:t> scans)</a:t>
            </a:r>
          </a:p>
          <a:p>
            <a:pPr marL="569913" lvl="2" indent="-228600">
              <a:buClrTx/>
            </a:pPr>
            <a:r>
              <a:rPr lang="en-US" sz="2000" dirty="0"/>
              <a:t>1374 </a:t>
            </a:r>
            <a:r>
              <a:rPr lang="en-US" sz="2000" dirty="0" smtClean="0"/>
              <a:t>bunches</a:t>
            </a:r>
          </a:p>
          <a:p>
            <a:pPr marL="569913" lvl="2" indent="-228600">
              <a:buClrTx/>
            </a:pPr>
            <a:r>
              <a:rPr lang="en-US" sz="2000" dirty="0" smtClean="0">
                <a:solidFill>
                  <a:srgbClr val="FF0000"/>
                </a:solidFill>
              </a:rPr>
              <a:t>Need to define filling scheme for 500 bunches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1.38 </a:t>
            </a:r>
            <a:r>
              <a:rPr lang="en-US" dirty="0" err="1"/>
              <a:t>TeV</a:t>
            </a:r>
            <a:r>
              <a:rPr lang="en-US" dirty="0"/>
              <a:t> p-p run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03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GB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498002"/>
              </p:ext>
            </p:extLst>
          </p:nvPr>
        </p:nvGraphicFramePr>
        <p:xfrm>
          <a:off x="762320" y="1289040"/>
          <a:ext cx="7238680" cy="239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736"/>
                <a:gridCol w="1447736"/>
                <a:gridCol w="1447736"/>
                <a:gridCol w="1447736"/>
                <a:gridCol w="1447736"/>
              </a:tblGrid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Injection (Inj.</a:t>
                      </a:r>
                      <a:r>
                        <a:rPr lang="en-US" sz="1400" baseline="0" dirty="0" smtClean="0"/>
                        <a:t> Prot. IN)</a:t>
                      </a:r>
                      <a:endParaRPr lang="en-GB" sz="1400" dirty="0" smtClean="0"/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Injection (Inj.</a:t>
                      </a:r>
                      <a:r>
                        <a:rPr lang="en-US" sz="1400" baseline="0" dirty="0" smtClean="0"/>
                        <a:t> Prot. OUT)</a:t>
                      </a:r>
                      <a:endParaRPr lang="en-GB" sz="1400" dirty="0"/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Flat-top </a:t>
                      </a:r>
                      <a:r>
                        <a:rPr lang="en-US" sz="1400" baseline="0" dirty="0" smtClean="0"/>
                        <a:t> separated</a:t>
                      </a:r>
                      <a:endParaRPr lang="en-GB" sz="1400" dirty="0"/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Un-Squeezed Collision</a:t>
                      </a:r>
                      <a:endParaRPr lang="en-GB" sz="1400" dirty="0"/>
                    </a:p>
                  </a:txBody>
                  <a:tcPr marL="94783" marR="9478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Betatronic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-H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tbd</a:t>
                      </a:r>
                      <a:endParaRPr lang="en-GB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tbd</a:t>
                      </a:r>
                      <a:endParaRPr lang="en-GB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tbd</a:t>
                      </a:r>
                      <a:endParaRPr lang="en-GB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tbd</a:t>
                      </a:r>
                      <a:endParaRPr lang="en-US" sz="14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4783" marR="94783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Betatronic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-V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tbd</a:t>
                      </a:r>
                      <a:endParaRPr lang="en-GB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tbd</a:t>
                      </a:r>
                      <a:endParaRPr lang="en-GB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tbd</a:t>
                      </a:r>
                      <a:endParaRPr lang="en-US" sz="14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tbd</a:t>
                      </a:r>
                      <a:endParaRPr lang="en-US" sz="14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4783" marR="94783"/>
                </a:tc>
              </a:tr>
              <a:tr h="3924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Neg. off-mom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tbd</a:t>
                      </a:r>
                      <a:endParaRPr lang="en-GB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--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--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tbd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(+500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Hz)</a:t>
                      </a:r>
                      <a:endParaRPr lang="en-GB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4783" marR="94783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Pos. off-mom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tbd</a:t>
                      </a:r>
                      <a:endParaRPr lang="en-GB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--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--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--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4783" marR="9478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Asynch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 dump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tbd</a:t>
                      </a:r>
                      <a:endParaRPr lang="en-GB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--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--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tbd</a:t>
                      </a:r>
                      <a:endParaRPr lang="en-US" sz="14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4783" marR="94783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64731" y="510540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solidFill>
                  <a:srgbClr val="000000"/>
                </a:solidFill>
                <a:latin typeface="Lucida Sans Unicode"/>
              </a:rPr>
              <a:t>t</a:t>
            </a:r>
            <a:r>
              <a:rPr lang="en-US" dirty="0" err="1" smtClean="0">
                <a:solidFill>
                  <a:srgbClr val="000000"/>
                </a:solidFill>
                <a:latin typeface="Lucida Sans Unicode"/>
              </a:rPr>
              <a:t>bd</a:t>
            </a:r>
            <a:r>
              <a:rPr lang="en-US" dirty="0" smtClean="0">
                <a:solidFill>
                  <a:srgbClr val="000000"/>
                </a:solidFill>
                <a:latin typeface="Lucida Sans Unicode"/>
              </a:rPr>
              <a:t>=to be done</a:t>
            </a:r>
            <a:endParaRPr lang="en-GB" dirty="0">
              <a:solidFill>
                <a:srgbClr val="000000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9530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Accesses for quench test:</a:t>
            </a:r>
          </a:p>
          <a:p>
            <a:pPr lvl="1"/>
            <a:r>
              <a:rPr lang="en-GB" sz="1600" dirty="0" smtClean="0"/>
              <a:t>Scope installation in IP6 </a:t>
            </a:r>
            <a:r>
              <a:rPr lang="it-IT" sz="1600" dirty="0" smtClean="0"/>
              <a:t>(12L6). 2 </a:t>
            </a:r>
            <a:r>
              <a:rPr lang="it-IT" sz="1600" dirty="0"/>
              <a:t>hours. </a:t>
            </a:r>
            <a:r>
              <a:rPr lang="it-IT" sz="1600" dirty="0" err="1" smtClean="0"/>
              <a:t>It</a:t>
            </a:r>
            <a:r>
              <a:rPr lang="it-IT" sz="1600" dirty="0" smtClean="0"/>
              <a:t> </a:t>
            </a:r>
            <a:r>
              <a:rPr lang="it-IT" sz="1600" dirty="0" err="1"/>
              <a:t>has</a:t>
            </a:r>
            <a:r>
              <a:rPr lang="it-IT" sz="1600" dirty="0"/>
              <a:t> </a:t>
            </a:r>
            <a:r>
              <a:rPr lang="it-IT" sz="1600" dirty="0" err="1"/>
              <a:t>priority</a:t>
            </a:r>
            <a:r>
              <a:rPr lang="it-IT" sz="1600" dirty="0"/>
              <a:t> over Q6L8 scope </a:t>
            </a:r>
            <a:r>
              <a:rPr lang="it-IT" sz="1600" dirty="0" err="1"/>
              <a:t>installation</a:t>
            </a:r>
            <a:r>
              <a:rPr lang="it-IT" sz="1600" dirty="0"/>
              <a:t> </a:t>
            </a:r>
            <a:r>
              <a:rPr lang="it-IT" sz="1600" dirty="0" err="1"/>
              <a:t>because</a:t>
            </a:r>
            <a:r>
              <a:rPr lang="it-IT" sz="1600" dirty="0"/>
              <a:t> </a:t>
            </a:r>
            <a:r>
              <a:rPr lang="it-IT" sz="1600" dirty="0" err="1"/>
              <a:t>we</a:t>
            </a:r>
            <a:r>
              <a:rPr lang="it-IT" sz="1600" dirty="0"/>
              <a:t> </a:t>
            </a:r>
            <a:r>
              <a:rPr lang="it-IT" sz="1600" dirty="0" err="1"/>
              <a:t>will</a:t>
            </a:r>
            <a:r>
              <a:rPr lang="it-IT" sz="1600" dirty="0"/>
              <a:t> </a:t>
            </a:r>
            <a:r>
              <a:rPr lang="it-IT" sz="1600" dirty="0" err="1"/>
              <a:t>need</a:t>
            </a:r>
            <a:r>
              <a:rPr lang="it-IT" sz="1600" dirty="0"/>
              <a:t> </a:t>
            </a:r>
            <a:r>
              <a:rPr lang="it-IT" sz="1600" dirty="0" err="1"/>
              <a:t>it</a:t>
            </a:r>
            <a:r>
              <a:rPr lang="it-IT" sz="1600" dirty="0"/>
              <a:t> on </a:t>
            </a:r>
            <a:r>
              <a:rPr lang="it-IT" sz="1600" dirty="0" err="1"/>
              <a:t>Monday</a:t>
            </a:r>
            <a:r>
              <a:rPr lang="it-IT" sz="1600" dirty="0"/>
              <a:t> </a:t>
            </a:r>
            <a:r>
              <a:rPr lang="it-IT" sz="1600" dirty="0" err="1"/>
              <a:t>morning</a:t>
            </a:r>
            <a:r>
              <a:rPr lang="it-IT" sz="1600" dirty="0"/>
              <a:t> (the first </a:t>
            </a:r>
            <a:r>
              <a:rPr lang="it-IT" sz="1600" dirty="0" err="1"/>
              <a:t>quench</a:t>
            </a:r>
            <a:r>
              <a:rPr lang="it-IT" sz="1600" dirty="0"/>
              <a:t> test</a:t>
            </a:r>
            <a:r>
              <a:rPr lang="it-IT" sz="1600" dirty="0" smtClean="0"/>
              <a:t>). To be </a:t>
            </a:r>
            <a:r>
              <a:rPr lang="it-IT" sz="1600" dirty="0" err="1" smtClean="0"/>
              <a:t>confirmed</a:t>
            </a:r>
            <a:r>
              <a:rPr lang="it-IT" sz="1600" dirty="0" smtClean="0"/>
              <a:t> </a:t>
            </a:r>
            <a:r>
              <a:rPr lang="it-IT" sz="1600" dirty="0" err="1" smtClean="0"/>
              <a:t>whether</a:t>
            </a:r>
            <a:r>
              <a:rPr lang="it-IT" sz="1600" dirty="0" smtClean="0"/>
              <a:t> </a:t>
            </a:r>
            <a:r>
              <a:rPr lang="it-IT" sz="1600" dirty="0" err="1" smtClean="0"/>
              <a:t>it</a:t>
            </a:r>
            <a:r>
              <a:rPr lang="it-IT" sz="1600" dirty="0" smtClean="0"/>
              <a:t> can be </a:t>
            </a:r>
            <a:r>
              <a:rPr lang="it-IT" sz="1600" dirty="0" err="1" smtClean="0"/>
              <a:t>done</a:t>
            </a:r>
            <a:r>
              <a:rPr lang="it-IT" sz="1600" dirty="0" smtClean="0"/>
              <a:t> </a:t>
            </a:r>
            <a:r>
              <a:rPr lang="it-IT" sz="1600" dirty="0" err="1" smtClean="0"/>
              <a:t>before</a:t>
            </a:r>
            <a:r>
              <a:rPr lang="it-IT" sz="1600" dirty="0" smtClean="0"/>
              <a:t> high </a:t>
            </a:r>
            <a:r>
              <a:rPr lang="it-IT" sz="1600" dirty="0" err="1" smtClean="0"/>
              <a:t>intensity</a:t>
            </a:r>
            <a:r>
              <a:rPr lang="it-IT" sz="1600" dirty="0" smtClean="0"/>
              <a:t> </a:t>
            </a:r>
            <a:r>
              <a:rPr lang="it-IT" sz="1600" dirty="0" err="1" smtClean="0"/>
              <a:t>tests</a:t>
            </a:r>
            <a:r>
              <a:rPr lang="it-IT" sz="1600" dirty="0" smtClean="0"/>
              <a:t>/</a:t>
            </a:r>
            <a:r>
              <a:rPr lang="it-IT" sz="1600" dirty="0" err="1" smtClean="0"/>
              <a:t>pp</a:t>
            </a:r>
            <a:r>
              <a:rPr lang="it-IT" sz="1600" dirty="0" smtClean="0"/>
              <a:t> </a:t>
            </a:r>
            <a:r>
              <a:rPr lang="it-IT" sz="1600" dirty="0" err="1" smtClean="0"/>
              <a:t>physics</a:t>
            </a:r>
            <a:r>
              <a:rPr lang="it-IT" sz="1600" dirty="0" smtClean="0"/>
              <a:t> </a:t>
            </a:r>
            <a:r>
              <a:rPr lang="it-IT" sz="1600" dirty="0" err="1" smtClean="0"/>
              <a:t>at</a:t>
            </a:r>
            <a:r>
              <a:rPr lang="it-IT" sz="1600" dirty="0" smtClean="0"/>
              <a:t> intermediate </a:t>
            </a:r>
            <a:r>
              <a:rPr lang="it-IT" sz="1600" dirty="0" err="1" smtClean="0"/>
              <a:t>energy</a:t>
            </a:r>
            <a:endParaRPr lang="it-IT" sz="1600" dirty="0" smtClean="0"/>
          </a:p>
          <a:p>
            <a:pPr lvl="1"/>
            <a:r>
              <a:rPr lang="en-GB" sz="1600" dirty="0"/>
              <a:t>Fast measurement system on RQ6.L8 (30 min in the UA83 by </a:t>
            </a:r>
            <a:r>
              <a:rPr lang="en-GB" sz="1600" dirty="0" err="1"/>
              <a:t>Jaromir</a:t>
            </a:r>
            <a:r>
              <a:rPr lang="en-GB" sz="1600" dirty="0"/>
              <a:t> Ludwig). Ramp to 300 A afterwards</a:t>
            </a:r>
            <a:r>
              <a:rPr lang="en-GB" sz="1600" dirty="0" smtClean="0"/>
              <a:t>.</a:t>
            </a:r>
          </a:p>
          <a:p>
            <a:pPr lvl="1"/>
            <a:r>
              <a:rPr lang="it-IT" sz="1600" dirty="0" smtClean="0"/>
              <a:t>LBDS </a:t>
            </a:r>
            <a:r>
              <a:rPr lang="it-IT" sz="1600" dirty="0" err="1" smtClean="0"/>
              <a:t>check</a:t>
            </a:r>
            <a:r>
              <a:rPr lang="it-IT" sz="1600" dirty="0" smtClean="0"/>
              <a:t> (E. Carlier – </a:t>
            </a:r>
            <a:r>
              <a:rPr lang="it-IT" sz="1600" dirty="0" err="1" smtClean="0"/>
              <a:t>working</a:t>
            </a:r>
            <a:r>
              <a:rPr lang="it-IT" sz="1600" dirty="0" smtClean="0"/>
              <a:t> hours) </a:t>
            </a:r>
            <a:r>
              <a:rPr lang="it-IT" sz="1600" dirty="0" err="1" smtClean="0"/>
              <a:t>if</a:t>
            </a:r>
            <a:r>
              <a:rPr lang="it-IT" sz="1600" dirty="0" smtClean="0"/>
              <a:t> in the </a:t>
            </a:r>
            <a:r>
              <a:rPr lang="it-IT" sz="1600" dirty="0" err="1" smtClean="0"/>
              <a:t>shadow</a:t>
            </a:r>
            <a:r>
              <a:rPr lang="it-IT" sz="1600" dirty="0" smtClean="0"/>
              <a:t> of </a:t>
            </a:r>
            <a:r>
              <a:rPr lang="it-IT" sz="1600" dirty="0" err="1" smtClean="0"/>
              <a:t>another</a:t>
            </a:r>
            <a:r>
              <a:rPr lang="it-IT" sz="1600" dirty="0" smtClean="0"/>
              <a:t> </a:t>
            </a:r>
            <a:r>
              <a:rPr lang="it-IT" sz="1600" dirty="0" err="1" smtClean="0"/>
              <a:t>access</a:t>
            </a:r>
            <a:r>
              <a:rPr lang="it-IT" sz="1600" dirty="0"/>
              <a:t/>
            </a:r>
            <a:br>
              <a:rPr lang="it-IT" sz="1600" dirty="0"/>
            </a:br>
            <a:endParaRPr lang="it-IT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7640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172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Fills that did not make it into stable beams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181270"/>
              </p:ext>
            </p:extLst>
          </p:nvPr>
        </p:nvGraphicFramePr>
        <p:xfrm>
          <a:off x="331912" y="980728"/>
          <a:ext cx="8488560" cy="456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696"/>
                <a:gridCol w="936104"/>
                <a:gridCol w="2448272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Dump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3526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Tue 5/2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Switching on OFB after cogging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Losses IP7: Noisy</a:t>
                      </a:r>
                      <a:r>
                        <a:rPr lang="en-US" sz="1800" baseline="0" dirty="0" smtClean="0">
                          <a:latin typeface="+mn-lt"/>
                        </a:rPr>
                        <a:t> BPM IP8 leads to orbit drift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3528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Tue 5/2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Switching on OFB after cogging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Problem</a:t>
                      </a:r>
                      <a:r>
                        <a:rPr lang="en-US" sz="1800" baseline="0" dirty="0" smtClean="0">
                          <a:latin typeface="+mn-lt"/>
                        </a:rPr>
                        <a:t> diagnosed and BPM disabled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Tue 5/2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Losses at start of ramp, IP3 collimation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Reduce blow-up at injection (from 1.4 to 1.1ns)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Tue 5/2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Same problem</a:t>
                      </a:r>
                      <a:r>
                        <a:rPr lang="en-US" sz="1800" baseline="0" dirty="0" smtClean="0">
                          <a:latin typeface="+mn-lt"/>
                        </a:rPr>
                        <a:t> with BPM as above – BPM was mysteriously re-enabled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Thu 7/2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After</a:t>
                      </a:r>
                      <a:r>
                        <a:rPr lang="en-US" sz="1800" baseline="0" dirty="0" smtClean="0">
                          <a:latin typeface="+mn-lt"/>
                        </a:rPr>
                        <a:t> cogging: SIS position interlock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Joerg</a:t>
                      </a:r>
                      <a:r>
                        <a:rPr lang="en-US" dirty="0" smtClean="0"/>
                        <a:t> has increased the limit for the orbit position </a:t>
                      </a:r>
                      <a:r>
                        <a:rPr lang="en-US" dirty="0" err="1" smtClean="0"/>
                        <a:t>SW_interlock</a:t>
                      </a:r>
                      <a:r>
                        <a:rPr lang="en-US" dirty="0" smtClean="0"/>
                        <a:t> by 0.2mm and Delphine added +4Hz to the cogging frequency trims to move the p+ beam closer to the center.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3539?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01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population comparable to last </a:t>
            </a:r>
            <a:r>
              <a:rPr lang="en-US" dirty="0" err="1" smtClean="0"/>
              <a:t>VdM</a:t>
            </a:r>
            <a:r>
              <a:rPr lang="en-US" dirty="0" smtClean="0"/>
              <a:t> scan</a:t>
            </a:r>
            <a:endParaRPr lang="en-GB" dirty="0"/>
          </a:p>
        </p:txBody>
      </p:sp>
      <p:pic>
        <p:nvPicPr>
          <p:cNvPr id="2050" name="Picture 2" descr="C:\Users\eholzer\AppData\Local\Temp\201302091029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2140"/>
            <a:ext cx="8496300" cy="309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28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19:39 ALICE leveling in head-on</a:t>
            </a:r>
          </a:p>
          <a:p>
            <a:r>
              <a:rPr lang="en-US" dirty="0" smtClean="0"/>
              <a:t>1:06 </a:t>
            </a:r>
            <a:r>
              <a:rPr lang="en-US" dirty="0"/>
              <a:t>beam dump by BPMS IP6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after 6.5 </a:t>
            </a:r>
            <a:r>
              <a:rPr lang="en-US" dirty="0"/>
              <a:t>h in stable </a:t>
            </a:r>
            <a:r>
              <a:rPr lang="en-US" dirty="0" smtClean="0"/>
              <a:t>beams</a:t>
            </a:r>
          </a:p>
          <a:p>
            <a:endParaRPr lang="en-US" dirty="0" smtClean="0"/>
          </a:p>
          <a:p>
            <a:r>
              <a:rPr lang="en-US" dirty="0" smtClean="0"/>
              <a:t>1:54 re-injecting – very good beam from injectors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3:28 stable beams fill 3544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Night</a:t>
            </a:r>
            <a:endParaRPr lang="en-GB" dirty="0"/>
          </a:p>
        </p:txBody>
      </p:sp>
      <p:pic>
        <p:nvPicPr>
          <p:cNvPr id="3074" name="Picture 2" descr="C:\Users\eholzer\AppData\Local\Temp\201302092018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595" y="188640"/>
            <a:ext cx="3476248" cy="18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holzer\AppData\Local\Temp\PanelCapture_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0" r="19473" b="4068"/>
          <a:stretch/>
        </p:blipFill>
        <p:spPr bwMode="auto">
          <a:xfrm>
            <a:off x="4788024" y="3029370"/>
            <a:ext cx="3736798" cy="255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eholzer\AppData\Local\Temp\2013021002253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6" t="51455" r="8428" b="8424"/>
          <a:stretch/>
        </p:blipFill>
        <p:spPr bwMode="auto">
          <a:xfrm>
            <a:off x="727540" y="2593361"/>
            <a:ext cx="3472197" cy="14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eholzer\AppData\Local\Temp\20130210022509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4" t="50000" r="7701" b="7984"/>
          <a:stretch/>
        </p:blipFill>
        <p:spPr bwMode="auto">
          <a:xfrm>
            <a:off x="727540" y="4142540"/>
            <a:ext cx="3484420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09138" y="3219895"/>
            <a:ext cx="990600" cy="2285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B1H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9137" y="4399290"/>
            <a:ext cx="990600" cy="2285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B1V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6:04 OP dump of the last </a:t>
            </a:r>
            <a:r>
              <a:rPr lang="en-US" dirty="0" err="1" smtClean="0"/>
              <a:t>Pb</a:t>
            </a:r>
            <a:r>
              <a:rPr lang="en-US" dirty="0" smtClean="0"/>
              <a:t>-p fill after 2.5 h in stable beams</a:t>
            </a:r>
          </a:p>
          <a:p>
            <a:endParaRPr lang="en-US" sz="20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sz="2000" dirty="0" smtClean="0"/>
          </a:p>
          <a:p>
            <a:endParaRPr lang="en-US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ATLAS records </a:t>
            </a:r>
            <a:r>
              <a:rPr lang="en-GB" sz="2000" baseline="30000" dirty="0" smtClean="0">
                <a:solidFill>
                  <a:srgbClr val="0000FF"/>
                </a:solidFill>
              </a:rPr>
              <a:t>	</a:t>
            </a:r>
            <a:r>
              <a:rPr lang="en-GB" sz="2000" dirty="0">
                <a:solidFill>
                  <a:srgbClr val="0000FF"/>
                </a:solidFill>
              </a:rPr>
              <a:t> </a:t>
            </a:r>
            <a:r>
              <a:rPr lang="en-GB" dirty="0"/>
              <a:t> 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Morning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58326" r="41429" b="11143"/>
          <a:stretch/>
        </p:blipFill>
        <p:spPr bwMode="auto">
          <a:xfrm>
            <a:off x="1979712" y="4151780"/>
            <a:ext cx="6855432" cy="230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87153" y="1484784"/>
            <a:ext cx="36568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7863" lvl="2" indent="0">
              <a:lnSpc>
                <a:spcPct val="150000"/>
              </a:lnSpc>
              <a:buNone/>
            </a:pPr>
            <a:r>
              <a:rPr lang="en-GB" sz="2000" b="1" dirty="0">
                <a:solidFill>
                  <a:srgbClr val="0000FF"/>
                </a:solidFill>
              </a:rPr>
              <a:t>ALICE: 31.14 nb</a:t>
            </a:r>
            <a:r>
              <a:rPr lang="en-GB" sz="2000" b="1" baseline="30000" dirty="0">
                <a:solidFill>
                  <a:srgbClr val="0000FF"/>
                </a:solidFill>
              </a:rPr>
              <a:t>-1</a:t>
            </a:r>
            <a:r>
              <a:rPr lang="en-GB" sz="2000" b="1" dirty="0">
                <a:solidFill>
                  <a:srgbClr val="0000FF"/>
                </a:solidFill>
              </a:rPr>
              <a:t>      </a:t>
            </a:r>
            <a:endParaRPr lang="en-GB" sz="2000" b="1" dirty="0" smtClean="0">
              <a:solidFill>
                <a:srgbClr val="0000FF"/>
              </a:solidFill>
            </a:endParaRPr>
          </a:p>
          <a:p>
            <a:pPr marL="677863" lvl="2" indent="0">
              <a:lnSpc>
                <a:spcPct val="150000"/>
              </a:lnSpc>
              <a:buNone/>
            </a:pPr>
            <a:r>
              <a:rPr lang="en-GB" sz="2000" b="1" dirty="0" smtClean="0">
                <a:solidFill>
                  <a:srgbClr val="0000FF"/>
                </a:solidFill>
              </a:rPr>
              <a:t>ATLAS</a:t>
            </a:r>
            <a:r>
              <a:rPr lang="en-GB" sz="2000" b="1" dirty="0">
                <a:solidFill>
                  <a:srgbClr val="0000FF"/>
                </a:solidFill>
              </a:rPr>
              <a:t>: 30.25 nb</a:t>
            </a:r>
            <a:r>
              <a:rPr lang="en-GB" sz="2000" b="1" baseline="30000" dirty="0">
                <a:solidFill>
                  <a:srgbClr val="0000FF"/>
                </a:solidFill>
              </a:rPr>
              <a:t>-1</a:t>
            </a:r>
            <a:r>
              <a:rPr lang="en-GB" sz="2000" b="1" dirty="0">
                <a:solidFill>
                  <a:srgbClr val="0000FF"/>
                </a:solidFill>
              </a:rPr>
              <a:t>      </a:t>
            </a:r>
          </a:p>
          <a:p>
            <a:pPr marL="677863" lvl="2" indent="0">
              <a:lnSpc>
                <a:spcPct val="150000"/>
              </a:lnSpc>
              <a:buNone/>
            </a:pPr>
            <a:r>
              <a:rPr lang="en-GB" sz="2000" b="1" dirty="0">
                <a:solidFill>
                  <a:srgbClr val="0000FF"/>
                </a:solidFill>
              </a:rPr>
              <a:t>CMS: 30.79 nb</a:t>
            </a:r>
            <a:r>
              <a:rPr lang="en-GB" sz="2000" b="1" baseline="30000" dirty="0">
                <a:solidFill>
                  <a:srgbClr val="0000FF"/>
                </a:solidFill>
              </a:rPr>
              <a:t>-1</a:t>
            </a:r>
            <a:r>
              <a:rPr lang="en-GB" sz="2000" b="1" dirty="0">
                <a:solidFill>
                  <a:srgbClr val="0000FF"/>
                </a:solidFill>
              </a:rPr>
              <a:t>         </a:t>
            </a:r>
            <a:endParaRPr lang="en-GB" sz="2000" b="1" dirty="0" smtClean="0">
              <a:solidFill>
                <a:srgbClr val="0000FF"/>
              </a:solidFill>
            </a:endParaRPr>
          </a:p>
          <a:p>
            <a:pPr marL="677863" lvl="2" indent="0">
              <a:lnSpc>
                <a:spcPct val="150000"/>
              </a:lnSpc>
              <a:buNone/>
            </a:pPr>
            <a:r>
              <a:rPr lang="en-GB" sz="2000" b="1" dirty="0" err="1" smtClean="0">
                <a:solidFill>
                  <a:srgbClr val="0000FF"/>
                </a:solidFill>
              </a:rPr>
              <a:t>LHCb</a:t>
            </a:r>
            <a:r>
              <a:rPr lang="en-GB" sz="2000" b="1" dirty="0">
                <a:solidFill>
                  <a:srgbClr val="0000FF"/>
                </a:solidFill>
              </a:rPr>
              <a:t>: 2.08 nb</a:t>
            </a:r>
            <a:r>
              <a:rPr lang="en-GB" sz="2000" b="1" baseline="30000" dirty="0">
                <a:solidFill>
                  <a:srgbClr val="0000FF"/>
                </a:solidFill>
              </a:rPr>
              <a:t>-1</a:t>
            </a:r>
          </a:p>
        </p:txBody>
      </p:sp>
      <p:sp>
        <p:nvSpPr>
          <p:cNvPr id="6" name="AutoShape 5" descr="https://cmswbm.web.cern.ch/cmswbm/fills/fill_yearly_2013_pPb_integratedluminosity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7" descr="https://cmswbm.web.cern.ch/cmswbm/fills/fill_yearly_2013_pPb_integratedluminosity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6" t="30082" r="46021" b="25837"/>
          <a:stretch/>
        </p:blipFill>
        <p:spPr bwMode="auto">
          <a:xfrm>
            <a:off x="5379974" y="1400477"/>
            <a:ext cx="3455169" cy="231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40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of Records</a:t>
            </a:r>
            <a:endParaRPr lang="en-GB" dirty="0"/>
          </a:p>
        </p:txBody>
      </p:sp>
      <p:pic>
        <p:nvPicPr>
          <p:cNvPr id="1026" name="Picture 2" descr="http://vistar-capture.web.cern.ch/vistar-capture/lhc3.png?0.74149562425386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15988"/>
            <a:ext cx="7209383" cy="540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holzer\AppData\Local\Temp\201302100334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b="10436"/>
          <a:stretch/>
        </p:blipFill>
        <p:spPr bwMode="auto">
          <a:xfrm>
            <a:off x="637907" y="745030"/>
            <a:ext cx="7822525" cy="578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749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Beams Statistics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270121"/>
              </p:ext>
            </p:extLst>
          </p:nvPr>
        </p:nvGraphicFramePr>
        <p:xfrm>
          <a:off x="107504" y="836712"/>
          <a:ext cx="8928992" cy="5404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257"/>
                <a:gridCol w="985835"/>
                <a:gridCol w="1065204"/>
                <a:gridCol w="1080120"/>
                <a:gridCol w="1656184"/>
                <a:gridCol w="2232248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Peak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</a:t>
                      </a:r>
                      <a:b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[10</a:t>
                      </a:r>
                      <a:r>
                        <a:rPr lang="en-GB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cm-2s-1]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Stable beam [h]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[nb-1]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Dump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bunches</a:t>
                      </a:r>
                    </a:p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[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Pb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/p]</a:t>
                      </a: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3523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 4/2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4:22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BPMS IP6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/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3524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 4/2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3:14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(+0:33)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BPMS IP6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/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3525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 4/2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2:09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dirty="0" smtClean="0">
                          <a:latin typeface="+mn-lt"/>
                        </a:rPr>
                        <a:t>Trip of RQTL9.R3B2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338 / 338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3527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Tue 5/2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4:22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BPMS IP6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338 / 338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3529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Tue 5/2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2:08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S12</a:t>
                      </a:r>
                      <a:r>
                        <a:rPr lang="en-US" sz="1800" baseline="0" dirty="0" smtClean="0">
                          <a:latin typeface="+mn-lt"/>
                        </a:rPr>
                        <a:t> trip, likely SEU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338 / 338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Wed 6/2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3:57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BPMS IP6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338 / 338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Wed 6/2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5:03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BPMS IP6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</a:rPr>
                        <a:t>338 / 338</a:t>
                      </a: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Thu 7/2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5:07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SIS</a:t>
                      </a:r>
                      <a:r>
                        <a:rPr lang="en-US" sz="1800" baseline="0" dirty="0" smtClean="0">
                          <a:latin typeface="+mn-lt"/>
                        </a:rPr>
                        <a:t> orbit correctors (</a:t>
                      </a:r>
                      <a:r>
                        <a:rPr lang="en-US" sz="1800" baseline="0" dirty="0" err="1" smtClean="0">
                          <a:latin typeface="+mn-lt"/>
                        </a:rPr>
                        <a:t>EoF</a:t>
                      </a:r>
                      <a:r>
                        <a:rPr lang="en-US" sz="1800" baseline="0" dirty="0" smtClean="0">
                          <a:latin typeface="+mn-lt"/>
                        </a:rPr>
                        <a:t> test)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338/338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Thu 7/2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5:16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 (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VdM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BPMS IP6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314/272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Fri 8/2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10:00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1.98 </a:t>
                      </a:r>
                    </a:p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(ALICE only)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BPMS IP6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338/338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3540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Fri 8/2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1:57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 (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VdM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QPS RQX.L8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</a:rPr>
                        <a:t>314/272</a:t>
                      </a: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3541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Sat 9/2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5:03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BPMS IP6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</a:rPr>
                        <a:t>338/338</a:t>
                      </a: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3542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Sat 9/2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3:57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OP dump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338/338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3543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Sat 9/2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12.4</a:t>
                      </a:r>
                      <a:endParaRPr lang="en-GB" sz="18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6:34</a:t>
                      </a:r>
                      <a:endParaRPr lang="en-GB" sz="18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1.67</a:t>
                      </a:r>
                      <a:endParaRPr lang="en-GB" sz="18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OP dump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338/338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859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starts at 7:00</a:t>
            </a:r>
          </a:p>
          <a:p>
            <a:r>
              <a:rPr lang="en-US" dirty="0" smtClean="0"/>
              <a:t>Already done: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hypercycle</a:t>
            </a:r>
            <a:r>
              <a:rPr lang="en-US" dirty="0"/>
              <a:t> change</a:t>
            </a:r>
            <a:br>
              <a:rPr lang="en-US" dirty="0"/>
            </a:br>
            <a:r>
              <a:rPr lang="en-US" dirty="0"/>
              <a:t>- RF ramp rate back to 40Hz/s</a:t>
            </a:r>
            <a:br>
              <a:rPr lang="en-US" dirty="0"/>
            </a:br>
            <a:r>
              <a:rPr lang="en-US" dirty="0"/>
              <a:t>- ADT injection gain to 0.08 (to be checked/confirmed)</a:t>
            </a:r>
            <a:br>
              <a:rPr lang="en-US" dirty="0"/>
            </a:br>
            <a:r>
              <a:rPr lang="en-US" dirty="0"/>
              <a:t>- launched ALICE solenoid/dipole sequences for polarity change</a:t>
            </a:r>
            <a:br>
              <a:rPr lang="en-US" dirty="0"/>
            </a:br>
            <a:r>
              <a:rPr lang="en-US" dirty="0"/>
              <a:t>- launched RU.L4 reset sequence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Preparations for </a:t>
            </a:r>
            <a:r>
              <a:rPr lang="en-US" dirty="0" err="1" smtClean="0"/>
              <a:t>pp</a:t>
            </a:r>
            <a:r>
              <a:rPr lang="en-US" dirty="0" smtClean="0"/>
              <a:t> run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439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lvl="2" indent="-28575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Access </a:t>
            </a:r>
            <a:r>
              <a:rPr lang="en-US" dirty="0"/>
              <a:t>to set-up for the higher </a:t>
            </a:r>
            <a:r>
              <a:rPr lang="en-US" dirty="0" smtClean="0"/>
              <a:t>intensity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start at 7:00 AM</a:t>
            </a:r>
            <a:endParaRPr lang="en-US" dirty="0" smtClean="0"/>
          </a:p>
          <a:p>
            <a:pPr marL="817200" lvl="3" indent="-28575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BPMS IP6 (high intensity protons), BBQ, Head-Tail, </a:t>
            </a:r>
            <a:r>
              <a:rPr lang="en-US" sz="1600" dirty="0" err="1" smtClean="0"/>
              <a:t>etc</a:t>
            </a:r>
            <a:endParaRPr lang="en-US" sz="1600" dirty="0"/>
          </a:p>
          <a:p>
            <a:pPr marL="817200" lvl="3" indent="-28575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ADT settings for high intensity (HW SR4) and possibly attenuator change (piquet)</a:t>
            </a:r>
          </a:p>
          <a:p>
            <a:pPr marL="817200" lvl="3" indent="-28575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Re-activate RF hardware interlock on total voltage (can be done before during ramp down) </a:t>
            </a:r>
            <a:endParaRPr lang="en-US" sz="1600" dirty="0" smtClean="0"/>
          </a:p>
          <a:p>
            <a:pPr marL="817200" lvl="3" indent="-28575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Reverting </a:t>
            </a:r>
            <a:r>
              <a:rPr lang="en-US" sz="1600" dirty="0" smtClean="0"/>
              <a:t>ALICE polarity (</a:t>
            </a:r>
            <a:r>
              <a:rPr lang="en-US" sz="1600" dirty="0" err="1" smtClean="0"/>
              <a:t>LHCb</a:t>
            </a:r>
            <a:r>
              <a:rPr lang="en-US" sz="1600" dirty="0" smtClean="0"/>
              <a:t> polarity already good)</a:t>
            </a:r>
          </a:p>
          <a:p>
            <a:pPr marL="817200" lvl="3" indent="-28575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Revert BLM MFs</a:t>
            </a:r>
          </a:p>
          <a:p>
            <a:pPr marL="817200" lvl="3" indent="-28575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Revert BTVDD delay </a:t>
            </a:r>
            <a:r>
              <a:rPr lang="en-US" sz="1600" dirty="0" smtClean="0"/>
              <a:t>settings</a:t>
            </a:r>
          </a:p>
          <a:p>
            <a:pPr marL="817200" lvl="3" indent="-28575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Revert BPMS interlock windows to 70/100</a:t>
            </a:r>
            <a:endParaRPr lang="en-US" sz="1600" dirty="0" smtClean="0"/>
          </a:p>
          <a:p>
            <a:pPr marL="817200" lvl="3" indent="-28575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ATLAS, CMS</a:t>
            </a:r>
            <a:endParaRPr lang="en-US" sz="1600" dirty="0" smtClean="0"/>
          </a:p>
          <a:p>
            <a:pPr marL="817200" lvl="3" indent="-285750">
              <a:spcBef>
                <a:spcPts val="0"/>
              </a:spcBef>
              <a:spcAft>
                <a:spcPts val="0"/>
              </a:spcAft>
            </a:pPr>
            <a:endParaRPr lang="en-US" sz="1600" dirty="0" smtClean="0"/>
          </a:p>
          <a:p>
            <a:pPr marL="3600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/>
              <a:t>Pre-cycle </a:t>
            </a:r>
            <a:r>
              <a:rPr lang="en-US" sz="1800" dirty="0" smtClean="0"/>
              <a:t>~ 1 hour</a:t>
            </a:r>
          </a:p>
          <a:p>
            <a:pPr marL="3600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1 </a:t>
            </a:r>
            <a:r>
              <a:rPr lang="en-US" sz="1800" dirty="0"/>
              <a:t>cycle with probes for checkout, </a:t>
            </a:r>
            <a:r>
              <a:rPr lang="en-US" sz="1800" dirty="0" smtClean="0"/>
              <a:t>correcting </a:t>
            </a:r>
            <a:r>
              <a:rPr lang="en-US" sz="1800" dirty="0" err="1" smtClean="0"/>
              <a:t>chroma</a:t>
            </a:r>
            <a:r>
              <a:rPr lang="en-US" sz="1800" dirty="0" smtClean="0"/>
              <a:t> and tune, verify instrumentation and damper set-up </a:t>
            </a:r>
            <a:r>
              <a:rPr lang="en-US" sz="1800" dirty="0" smtClean="0">
                <a:sym typeface="Wingdings" pitchFamily="2" charset="2"/>
              </a:rPr>
              <a:t> 10:00 – 14:00</a:t>
            </a:r>
            <a:endParaRPr lang="en-US" sz="1800" dirty="0" smtClean="0"/>
          </a:p>
          <a:p>
            <a:pPr marL="3600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/>
              <a:t>Testing of interlock BPMS (~2 hours</a:t>
            </a:r>
            <a:r>
              <a:rPr lang="en-US" sz="1800" dirty="0" smtClean="0"/>
              <a:t>)</a:t>
            </a:r>
          </a:p>
          <a:p>
            <a:pPr marL="3600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Loss maps at injection and asynchronous dump (4 hours)</a:t>
            </a:r>
          </a:p>
          <a:p>
            <a:pPr marL="36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1.38 TeV p-p run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9984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1 </a:t>
            </a:r>
            <a:r>
              <a:rPr lang="en-US" sz="1800" dirty="0">
                <a:solidFill>
                  <a:schemeClr val="tx2"/>
                </a:solidFill>
              </a:rPr>
              <a:t>cycle with </a:t>
            </a:r>
            <a:r>
              <a:rPr lang="en-US" sz="1800" dirty="0" smtClean="0">
                <a:solidFill>
                  <a:schemeClr val="tx2"/>
                </a:solidFill>
              </a:rPr>
              <a:t>5 bunches </a:t>
            </a:r>
            <a:r>
              <a:rPr lang="en-US" sz="1800" dirty="0"/>
              <a:t>8-9x10^10 p/bunch </a:t>
            </a:r>
            <a:r>
              <a:rPr lang="en-US" sz="1800" dirty="0" smtClean="0">
                <a:solidFill>
                  <a:schemeClr val="tx2"/>
                </a:solidFill>
              </a:rPr>
              <a:t>for </a:t>
            </a:r>
            <a:r>
              <a:rPr lang="en-US" sz="1800" dirty="0">
                <a:solidFill>
                  <a:schemeClr val="tx2"/>
                </a:solidFill>
              </a:rPr>
              <a:t>collimator setup (TCTs), </a:t>
            </a:r>
            <a:r>
              <a:rPr lang="en-US" sz="1800" dirty="0" smtClean="0">
                <a:solidFill>
                  <a:schemeClr val="tx2"/>
                </a:solidFill>
              </a:rPr>
              <a:t>collision </a:t>
            </a:r>
            <a:r>
              <a:rPr lang="en-US" sz="1800" dirty="0">
                <a:solidFill>
                  <a:schemeClr val="tx2"/>
                </a:solidFill>
              </a:rPr>
              <a:t>setup, first loss maps &amp; </a:t>
            </a:r>
            <a:r>
              <a:rPr lang="en-US" sz="1800" dirty="0" err="1">
                <a:solidFill>
                  <a:schemeClr val="tx2"/>
                </a:solidFill>
              </a:rPr>
              <a:t>asynch</a:t>
            </a:r>
            <a:r>
              <a:rPr lang="en-US" sz="1800" dirty="0">
                <a:solidFill>
                  <a:schemeClr val="tx2"/>
                </a:solidFill>
              </a:rPr>
              <a:t>. dump test in </a:t>
            </a:r>
            <a:r>
              <a:rPr lang="en-US" sz="1800" dirty="0" smtClean="0">
                <a:solidFill>
                  <a:schemeClr val="tx2"/>
                </a:solidFill>
              </a:rPr>
              <a:t>collision. (4-</a:t>
            </a:r>
            <a:r>
              <a:rPr lang="en-US" sz="1800" dirty="0" smtClean="0">
                <a:solidFill>
                  <a:schemeClr val="tx2"/>
                </a:solidFill>
                <a:sym typeface="Wingdings" pitchFamily="2" charset="2"/>
              </a:rPr>
              <a:t>5 hours+ RP set-up </a:t>
            </a:r>
            <a:r>
              <a:rPr lang="en-US" sz="1800" dirty="0" smtClean="0">
                <a:solidFill>
                  <a:schemeClr val="tx2"/>
                </a:solidFill>
                <a:sym typeface="Wingdings" pitchFamily="2" charset="2"/>
              </a:rPr>
              <a:t>and 1 hour data taking - </a:t>
            </a: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if </a:t>
            </a: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approved</a:t>
            </a:r>
            <a:r>
              <a:rPr lang="en-US" sz="1800" dirty="0" smtClean="0">
                <a:solidFill>
                  <a:schemeClr val="tx2"/>
                </a:solidFill>
                <a:sym typeface="Wingdings" pitchFamily="2" charset="2"/>
              </a:rPr>
              <a:t>)</a:t>
            </a:r>
          </a:p>
          <a:p>
            <a:pPr marL="36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BSRT (B2) and beam dump checks with high intensity and LBDS check (B1) in parallel (5 hours</a:t>
            </a:r>
            <a:r>
              <a:rPr lang="en-US" sz="1800" dirty="0" smtClean="0">
                <a:solidFill>
                  <a:schemeClr val="tx2"/>
                </a:solidFill>
              </a:rPr>
              <a:t>)</a:t>
            </a:r>
            <a:endParaRPr lang="en-US" sz="1800" u="sng" dirty="0">
              <a:solidFill>
                <a:schemeClr val="tx2"/>
              </a:solidFill>
            </a:endParaRPr>
          </a:p>
          <a:p>
            <a:pPr marL="36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1</a:t>
            </a:r>
            <a:r>
              <a:rPr lang="en-US" sz="1800" dirty="0" smtClean="0">
                <a:solidFill>
                  <a:schemeClr val="tx2"/>
                </a:solidFill>
              </a:rPr>
              <a:t> cycle </a:t>
            </a:r>
            <a:r>
              <a:rPr lang="en-US" sz="1800" dirty="0" smtClean="0">
                <a:solidFill>
                  <a:schemeClr val="tx2"/>
                </a:solidFill>
              </a:rPr>
              <a:t>to complete off-momentum/betatron loss maps </a:t>
            </a:r>
            <a:r>
              <a:rPr lang="en-US" sz="1800" dirty="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US" sz="1800" dirty="0" smtClean="0">
                <a:solidFill>
                  <a:schemeClr val="tx2"/>
                </a:solidFill>
                <a:sym typeface="Wingdings" pitchFamily="2" charset="2"/>
              </a:rPr>
              <a:t>(4 </a:t>
            </a:r>
            <a:r>
              <a:rPr lang="en-US" sz="1800" dirty="0" smtClean="0">
                <a:solidFill>
                  <a:schemeClr val="tx2"/>
                </a:solidFill>
                <a:sym typeface="Wingdings" pitchFamily="2" charset="2"/>
              </a:rPr>
              <a:t>hours</a:t>
            </a:r>
            <a:r>
              <a:rPr lang="en-US" sz="1800" dirty="0" smtClean="0">
                <a:solidFill>
                  <a:schemeClr val="tx2"/>
                </a:solidFill>
                <a:sym typeface="Wingdings" pitchFamily="2" charset="2"/>
              </a:rPr>
              <a:t>)</a:t>
            </a:r>
            <a:r>
              <a:rPr lang="en-US" sz="1800" dirty="0" smtClean="0">
                <a:solidFill>
                  <a:schemeClr val="tx2"/>
                </a:solidFill>
              </a:rPr>
              <a:t>.</a:t>
            </a:r>
          </a:p>
          <a:p>
            <a:pPr marL="36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  <a:p>
            <a:pPr marL="36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800" dirty="0" smtClean="0">
              <a:solidFill>
                <a:schemeClr val="tx2"/>
              </a:solidFill>
            </a:endParaRPr>
          </a:p>
          <a:p>
            <a:r>
              <a:rPr lang="en-GB" sz="1800" dirty="0"/>
              <a:t>The </a:t>
            </a:r>
            <a:r>
              <a:rPr lang="en-GB" sz="1800" dirty="0" err="1"/>
              <a:t>hypercycle</a:t>
            </a:r>
            <a:r>
              <a:rPr lang="en-GB" sz="1800" dirty="0"/>
              <a:t> for 1.38 TeV is : </a:t>
            </a:r>
            <a:r>
              <a:rPr lang="en-GB" sz="1800" b="1" dirty="0"/>
              <a:t>1.38TeV_2013. </a:t>
            </a:r>
            <a:endParaRPr lang="en-GB" sz="1800" dirty="0"/>
          </a:p>
          <a:p>
            <a:r>
              <a:rPr lang="en-GB" sz="1800" dirty="0"/>
              <a:t>Set total RF voltage to 10 MV at flat top for both beams. B1 is at 12 MV now.</a:t>
            </a:r>
          </a:p>
          <a:p>
            <a:pPr marL="36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1.38 TeV p-p run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166879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876</Words>
  <Application>Microsoft Office PowerPoint</Application>
  <PresentationFormat>On-screen Show (4:3)</PresentationFormat>
  <Paragraphs>248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Saturday 9.2.2013</vt:lpstr>
      <vt:lpstr>Satellite population comparable to last VdM scan</vt:lpstr>
      <vt:lpstr>Night</vt:lpstr>
      <vt:lpstr>Morning</vt:lpstr>
      <vt:lpstr>Day of Records</vt:lpstr>
      <vt:lpstr>Stable Beams Statistics</vt:lpstr>
      <vt:lpstr>Preparations for pp run</vt:lpstr>
      <vt:lpstr>1.38 TeV p-p run</vt:lpstr>
      <vt:lpstr>1.38 TeV p-p run</vt:lpstr>
      <vt:lpstr>1.38 TeV p-p run</vt:lpstr>
      <vt:lpstr>Validation</vt:lpstr>
      <vt:lpstr>Pending</vt:lpstr>
      <vt:lpstr>PowerPoint Presentation</vt:lpstr>
      <vt:lpstr>Fills that did not make it into stable beams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2011-10-06T20:11:26Z</dcterms:created>
  <dcterms:modified xsi:type="dcterms:W3CDTF">2013-02-10T07:47:05Z</dcterms:modified>
</cp:coreProperties>
</file>