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  <p:sldMasterId id="2147483819" r:id="rId2"/>
    <p:sldMasterId id="2147483834" r:id="rId3"/>
    <p:sldMasterId id="2147483849" r:id="rId4"/>
  </p:sldMasterIdLst>
  <p:notesMasterIdLst>
    <p:notesMasterId r:id="rId23"/>
  </p:notesMasterIdLst>
  <p:handoutMasterIdLst>
    <p:handoutMasterId r:id="rId24"/>
  </p:handoutMasterIdLst>
  <p:sldIdLst>
    <p:sldId id="594" r:id="rId5"/>
    <p:sldId id="597" r:id="rId6"/>
    <p:sldId id="598" r:id="rId7"/>
    <p:sldId id="599" r:id="rId8"/>
    <p:sldId id="602" r:id="rId9"/>
    <p:sldId id="600" r:id="rId10"/>
    <p:sldId id="591" r:id="rId11"/>
    <p:sldId id="604" r:id="rId12"/>
    <p:sldId id="595" r:id="rId13"/>
    <p:sldId id="596" r:id="rId14"/>
    <p:sldId id="603" r:id="rId15"/>
    <p:sldId id="605" r:id="rId16"/>
    <p:sldId id="606" r:id="rId17"/>
    <p:sldId id="607" r:id="rId18"/>
    <p:sldId id="608" r:id="rId19"/>
    <p:sldId id="609" r:id="rId20"/>
    <p:sldId id="610" r:id="rId21"/>
    <p:sldId id="611" r:id="rId2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2300"/>
    <a:srgbClr val="0000FF"/>
    <a:srgbClr val="CC0099"/>
    <a:srgbClr val="003399"/>
    <a:srgbClr val="006600"/>
    <a:srgbClr val="FF9999"/>
    <a:srgbClr val="FFCC66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 autoAdjust="0"/>
    <p:restoredTop sz="94524" autoAdjust="0"/>
  </p:normalViewPr>
  <p:slideViewPr>
    <p:cSldViewPr snapToObjects="1">
      <p:cViewPr>
        <p:scale>
          <a:sx n="60" d="100"/>
          <a:sy n="60" d="100"/>
        </p:scale>
        <p:origin x="-312" y="-302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8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44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10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81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76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71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26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39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84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2/5/2013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LHC 8:30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179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>
                <a:solidFill>
                  <a:srgbClr val="000000"/>
                </a:solidFill>
              </a:rPr>
              <a:pPr/>
              <a:t>2/5/2013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LHC 8:30 meeting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11739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25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61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66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67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48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14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46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75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6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55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300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31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2/5/2013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LHC 8:30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39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>
                <a:solidFill>
                  <a:srgbClr val="000000"/>
                </a:solidFill>
              </a:rPr>
              <a:pPr/>
              <a:t>2/5/2013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LHC 8:30 meeting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084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41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099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989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41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854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039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351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992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598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241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516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2/5/2013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LHC 8:30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51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>
                <a:solidFill>
                  <a:srgbClr val="000000"/>
                </a:solidFill>
              </a:rPr>
              <a:pPr/>
              <a:t>2/5/2013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LHC 8:30 meeting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393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4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0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0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2013-02-05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  <a:latin typeface="Arial" charset="0"/>
              </a:rPr>
              <a:t>LHC 8:30 meeting</a:t>
            </a:r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  <a:latin typeface="Arial" charset="0"/>
              </a:rPr>
              <a:pPr/>
              <a:t>2/5/2013</a:t>
            </a:fld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  <a:latin typeface="Arial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176982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  <a:latin typeface="Arial" charset="0"/>
              </a:rPr>
              <a:t>LHC 8:30 meeting</a:t>
            </a:r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  <a:latin typeface="Arial" charset="0"/>
              </a:rPr>
              <a:pPr/>
              <a:t>2/5/2013</a:t>
            </a:fld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  <a:latin typeface="Arial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39422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  <a:latin typeface="Arial" charset="0"/>
              </a:rPr>
              <a:t>LHC 8:30 meeting</a:t>
            </a:r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  <a:latin typeface="Arial" charset="0"/>
              </a:rPr>
              <a:pPr/>
              <a:t>2/5/2013</a:t>
            </a:fld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  <a:latin typeface="Arial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1372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2300"/>
                </a:solidFill>
              </a:rPr>
              <a:t>8:15 fill 3523 dumped by BPMs IP6</a:t>
            </a:r>
          </a:p>
          <a:p>
            <a:r>
              <a:rPr lang="en-US" dirty="0" smtClean="0"/>
              <a:t>9:50 </a:t>
            </a:r>
            <a:r>
              <a:rPr lang="en-US" dirty="0">
                <a:solidFill>
                  <a:srgbClr val="CC0099"/>
                </a:solidFill>
              </a:rPr>
              <a:t>OFB gain settings </a:t>
            </a:r>
            <a:r>
              <a:rPr lang="en-US" dirty="0" smtClean="0">
                <a:solidFill>
                  <a:srgbClr val="CC0099"/>
                </a:solidFill>
              </a:rPr>
              <a:t>increased by </a:t>
            </a:r>
            <a:r>
              <a:rPr lang="en-US" dirty="0">
                <a:solidFill>
                  <a:srgbClr val="CC0099"/>
                </a:solidFill>
              </a:rPr>
              <a:t>a factor </a:t>
            </a:r>
            <a:r>
              <a:rPr lang="en-US" dirty="0" smtClean="0">
                <a:solidFill>
                  <a:srgbClr val="CC0099"/>
                </a:solidFill>
              </a:rPr>
              <a:t>5, </a:t>
            </a:r>
            <a:r>
              <a:rPr lang="en-US" dirty="0">
                <a:solidFill>
                  <a:srgbClr val="CC0099"/>
                </a:solidFill>
              </a:rPr>
              <a:t>which corresponds to a reduction of orbit perturbations by a factor of </a:t>
            </a:r>
            <a:r>
              <a:rPr lang="en-US" dirty="0" smtClean="0">
                <a:solidFill>
                  <a:srgbClr val="CC0099"/>
                </a:solidFill>
              </a:rPr>
              <a:t>2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>
                <a:solidFill>
                  <a:srgbClr val="CC0099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CC0099"/>
                </a:solidFill>
              </a:rPr>
              <a:t>Losses at max of 21% of BLM dump threshold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11:14 stable beams 3524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11:27 TOTEM and ALFA roman pots moved to physics setting</a:t>
            </a:r>
          </a:p>
          <a:p>
            <a:r>
              <a:rPr lang="en-US" dirty="0" smtClean="0"/>
              <a:t>13:22 start testing B1 horizontal orbit bump in IP7, </a:t>
            </a:r>
            <a:r>
              <a:rPr lang="en-GB" dirty="0" smtClean="0"/>
              <a:t>around RQ11.R7B1</a:t>
            </a:r>
          </a:p>
          <a:p>
            <a:pPr lvl="1"/>
            <a:r>
              <a:rPr lang="en-US" dirty="0" smtClean="0"/>
              <a:t>Check if losses in this area can be spread more longitudinally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13:55 back to stable beams again</a:t>
            </a:r>
          </a:p>
          <a:p>
            <a:r>
              <a:rPr lang="en-US" dirty="0" smtClean="0">
                <a:solidFill>
                  <a:srgbClr val="B82300"/>
                </a:solidFill>
              </a:rPr>
              <a:t>15:01 fill dumped by BPMs IP6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4.2.2013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8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425170" cy="5111750"/>
          </a:xfrm>
        </p:spPr>
        <p:txBody>
          <a:bodyPr/>
          <a:lstStyle/>
          <a:p>
            <a:r>
              <a:rPr lang="en-US" dirty="0" smtClean="0"/>
              <a:t>Offline: </a:t>
            </a:r>
          </a:p>
          <a:p>
            <a:pPr lvl="1">
              <a:buClr>
                <a:srgbClr val="008000"/>
              </a:buClr>
              <a:buFont typeface="Wingdings" pitchFamily="2" charset="2"/>
              <a:buChar char=""/>
            </a:pPr>
            <a:r>
              <a:rPr lang="en-US" dirty="0"/>
              <a:t>P</a:t>
            </a:r>
            <a:r>
              <a:rPr lang="en-US" dirty="0" smtClean="0"/>
              <a:t>repare ramp to 1.38 </a:t>
            </a:r>
            <a:r>
              <a:rPr lang="en-US" dirty="0" err="1" smtClean="0"/>
              <a:t>TeV</a:t>
            </a:r>
            <a:r>
              <a:rPr lang="en-US" dirty="0" smtClean="0"/>
              <a:t> based on truncated 4 </a:t>
            </a:r>
            <a:r>
              <a:rPr lang="en-US" dirty="0" err="1" smtClean="0"/>
              <a:t>TeV</a:t>
            </a:r>
            <a:r>
              <a:rPr lang="en-US" dirty="0" smtClean="0"/>
              <a:t> ramp.</a:t>
            </a:r>
          </a:p>
          <a:p>
            <a:pPr lvl="1">
              <a:buClr>
                <a:srgbClr val="008000"/>
              </a:buClr>
              <a:buFont typeface="Wingdings" pitchFamily="2" charset="2"/>
              <a:buChar char=""/>
            </a:pPr>
            <a:r>
              <a:rPr lang="en-US" dirty="0"/>
              <a:t>C</a:t>
            </a:r>
            <a:r>
              <a:rPr lang="en-US" dirty="0" smtClean="0"/>
              <a:t>ollision BP.</a:t>
            </a:r>
          </a:p>
          <a:p>
            <a:pPr lvl="1"/>
            <a:r>
              <a:rPr lang="en-US" dirty="0"/>
              <a:t>Settings of </a:t>
            </a:r>
            <a:r>
              <a:rPr lang="en-US" dirty="0" smtClean="0"/>
              <a:t>IR7(3) </a:t>
            </a:r>
            <a:r>
              <a:rPr lang="en-US" dirty="0"/>
              <a:t>collimators to be defined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Online:</a:t>
            </a:r>
          </a:p>
          <a:p>
            <a:pPr lvl="1"/>
            <a:r>
              <a:rPr lang="en-US" dirty="0" smtClean="0"/>
              <a:t>Reverting to high-intensity proton OP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u="sng" dirty="0">
                <a:solidFill>
                  <a:srgbClr val="CC0066"/>
                </a:solidFill>
                <a:sym typeface="Wingdings" pitchFamily="2" charset="2"/>
              </a:rPr>
              <a:t>1</a:t>
            </a:r>
            <a:r>
              <a:rPr lang="en-US" u="sng" dirty="0">
                <a:solidFill>
                  <a:srgbClr val="CC0066"/>
                </a:solidFill>
              </a:rPr>
              <a:t> </a:t>
            </a:r>
            <a:r>
              <a:rPr lang="en-US" u="sng" dirty="0" smtClean="0">
                <a:solidFill>
                  <a:srgbClr val="CC0066"/>
                </a:solidFill>
              </a:rPr>
              <a:t>shift</a:t>
            </a:r>
            <a:r>
              <a:rPr lang="en-US" u="sng" dirty="0">
                <a:solidFill>
                  <a:srgbClr val="CC0066"/>
                </a:solidFill>
              </a:rPr>
              <a:t> </a:t>
            </a:r>
            <a:r>
              <a:rPr lang="en-US" u="sng" dirty="0" smtClean="0">
                <a:solidFill>
                  <a:srgbClr val="CC0066"/>
                </a:solidFill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1 cycle with probes for checkout, optics measurements.</a:t>
            </a:r>
          </a:p>
          <a:p>
            <a:pPr lvl="1"/>
            <a:r>
              <a:rPr lang="en-US" dirty="0" smtClean="0"/>
              <a:t>1 cycle with 3 nominal bunches for collimator setup (TCTs), collision setup, first loss maps </a:t>
            </a:r>
            <a:r>
              <a:rPr lang="en-US" dirty="0"/>
              <a:t>&amp; </a:t>
            </a:r>
            <a:r>
              <a:rPr lang="en-US" dirty="0" err="1"/>
              <a:t>asynch</a:t>
            </a:r>
            <a:r>
              <a:rPr lang="en-US" dirty="0"/>
              <a:t>. dump test </a:t>
            </a:r>
            <a:r>
              <a:rPr lang="en-US" dirty="0" smtClean="0"/>
              <a:t>in collision.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u="sng" dirty="0" smtClean="0">
                <a:solidFill>
                  <a:srgbClr val="CC0066"/>
                </a:solidFill>
                <a:sym typeface="Wingdings" pitchFamily="2" charset="2"/>
              </a:rPr>
              <a:t>1½ - 2 </a:t>
            </a:r>
            <a:r>
              <a:rPr lang="en-US" u="sng" dirty="0" smtClean="0">
                <a:solidFill>
                  <a:srgbClr val="CC0066"/>
                </a:solidFill>
              </a:rPr>
              <a:t>shifts.</a:t>
            </a:r>
          </a:p>
          <a:p>
            <a:pPr lvl="1"/>
            <a:r>
              <a:rPr lang="en-US" dirty="0" smtClean="0"/>
              <a:t>2 cycles to complete off-p /</a:t>
            </a:r>
            <a:r>
              <a:rPr lang="en-US" dirty="0" err="1" smtClean="0"/>
              <a:t>betatron</a:t>
            </a:r>
            <a:r>
              <a:rPr lang="en-US" dirty="0" smtClean="0"/>
              <a:t> loss maps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olidFill>
                  <a:srgbClr val="CC0066"/>
                </a:solidFill>
                <a:sym typeface="Wingdings" pitchFamily="2" charset="2"/>
              </a:rPr>
              <a:t>1</a:t>
            </a:r>
            <a:r>
              <a:rPr lang="en-US" u="sng" dirty="0" smtClean="0">
                <a:solidFill>
                  <a:srgbClr val="CC0066"/>
                </a:solidFill>
              </a:rPr>
              <a:t> shift.</a:t>
            </a:r>
            <a:endParaRPr lang="en-US" u="sng" dirty="0">
              <a:solidFill>
                <a:srgbClr val="CC0066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CC0066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Setup time ~ 24+ hours.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Plus 2 hours of access to set-up for the higher intensity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8701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J. Wenninger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736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7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2592360"/>
          </a:xfrm>
        </p:spPr>
        <p:txBody>
          <a:bodyPr/>
          <a:lstStyle/>
          <a:p>
            <a:r>
              <a:rPr lang="en-US" sz="2000" dirty="0" smtClean="0"/>
              <a:t>Thursday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March : 1 shift of setup.</a:t>
            </a:r>
          </a:p>
          <a:p>
            <a:r>
              <a:rPr lang="en-US" sz="2000" dirty="0" smtClean="0"/>
              <a:t>‘Run’: Thursday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March evening – Monday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March 06:00.</a:t>
            </a:r>
          </a:p>
          <a:p>
            <a:r>
              <a:rPr lang="en-US" sz="2000" dirty="0" smtClean="0"/>
              <a:t>Un-squeezed, ~80 bunches, ~10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ppb,</a:t>
            </a:r>
          </a:p>
          <a:p>
            <a:r>
              <a:rPr lang="en-US" sz="2000" dirty="0" err="1" smtClean="0"/>
              <a:t>L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~ 4-5x10</a:t>
            </a:r>
            <a:r>
              <a:rPr lang="en-US" sz="2000" baseline="30000" dirty="0" smtClean="0"/>
              <a:t>30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35 hours of SB, L</a:t>
            </a:r>
            <a:r>
              <a:rPr lang="en-US" sz="2000" baseline="30000" dirty="0" smtClean="0"/>
              <a:t>int</a:t>
            </a:r>
            <a:r>
              <a:rPr lang="en-US" sz="2000" dirty="0" smtClean="0"/>
              <a:t> ~ 0.3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ssues with interlock BPMs IR6 (bunch intensity too low).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3439670"/>
            <a:ext cx="8964610" cy="223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70" y="5671980"/>
            <a:ext cx="3581815" cy="42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5148080" y="4951880"/>
            <a:ext cx="648090" cy="57608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5057386" y="4951880"/>
            <a:ext cx="738784" cy="57608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542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scenario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2808390"/>
          </a:xfrm>
        </p:spPr>
        <p:txBody>
          <a:bodyPr/>
          <a:lstStyle/>
          <a:p>
            <a:r>
              <a:rPr lang="en-US" dirty="0"/>
              <a:t>50 ns </a:t>
            </a:r>
            <a:r>
              <a:rPr lang="en-US" dirty="0" smtClean="0"/>
              <a:t>beam, not pushed.</a:t>
            </a:r>
          </a:p>
          <a:p>
            <a:pPr lvl="1"/>
            <a:r>
              <a:rPr lang="en-US" dirty="0" smtClean="0"/>
              <a:t>Still to clarify radiation issues (injectors) – should be OK.</a:t>
            </a:r>
          </a:p>
          <a:p>
            <a:pPr lvl="1"/>
            <a:r>
              <a:rPr lang="en-US" dirty="0" smtClean="0"/>
              <a:t>Filling scheme? Here assume 1000 bunch crossings.</a:t>
            </a:r>
          </a:p>
          <a:p>
            <a:r>
              <a:rPr lang="en-US" dirty="0" smtClean="0"/>
              <a:t>Un-squeezed optics (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= 10/11 m).</a:t>
            </a:r>
          </a:p>
          <a:p>
            <a:pPr lvl="1"/>
            <a:r>
              <a:rPr lang="en-US" dirty="0"/>
              <a:t>Crossing angles 170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rad</a:t>
            </a:r>
            <a:r>
              <a:rPr lang="en-US" dirty="0"/>
              <a:t> (to be confirmed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Beam size ~120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m.</a:t>
            </a:r>
          </a:p>
          <a:p>
            <a:r>
              <a:rPr lang="en-US" dirty="0" smtClean="0"/>
              <a:t>Provides ≥ 10 times larger L than in 2011.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04014"/>
              </p:ext>
            </p:extLst>
          </p:nvPr>
        </p:nvGraphicFramePr>
        <p:xfrm>
          <a:off x="539442" y="4033626"/>
          <a:ext cx="7777078" cy="907584"/>
        </p:xfrm>
        <a:graphic>
          <a:graphicData uri="http://schemas.openxmlformats.org/drawingml/2006/table">
            <a:tbl>
              <a:tblPr/>
              <a:tblGrid>
                <a:gridCol w="936130"/>
                <a:gridCol w="720100"/>
                <a:gridCol w="792110"/>
                <a:gridCol w="576080"/>
                <a:gridCol w="720100"/>
                <a:gridCol w="864120"/>
                <a:gridCol w="1008140"/>
                <a:gridCol w="1080150"/>
                <a:gridCol w="1080148"/>
              </a:tblGrid>
              <a:tr h="331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Run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Nb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Ib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 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(cm-2s-1)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Stored E (kJ)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Pile-up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5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4.34E+30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1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7.75E+31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36451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scenario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676570" cy="5111750"/>
          </a:xfrm>
        </p:spPr>
        <p:txBody>
          <a:bodyPr/>
          <a:lstStyle/>
          <a:p>
            <a:r>
              <a:rPr lang="en-US" dirty="0" smtClean="0"/>
              <a:t>No 50 </a:t>
            </a:r>
            <a:r>
              <a:rPr lang="en-US" dirty="0"/>
              <a:t>ns </a:t>
            </a:r>
            <a:r>
              <a:rPr lang="en-US" dirty="0" smtClean="0"/>
              <a:t>beam, single bunch schema.</a:t>
            </a:r>
            <a:endParaRPr lang="en-US" dirty="0"/>
          </a:p>
          <a:p>
            <a:r>
              <a:rPr lang="en-US" dirty="0" smtClean="0"/>
              <a:t>Squeezed optics.</a:t>
            </a:r>
            <a:endParaRPr lang="en-US" dirty="0"/>
          </a:p>
          <a:p>
            <a:pPr lvl="1"/>
            <a:r>
              <a:rPr lang="en-US" dirty="0" smtClean="0"/>
              <a:t>Beam size in triplet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63538" lvl="1" indent="-93663">
              <a:buNone/>
            </a:pP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CC0066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b="1" dirty="0" smtClean="0">
                <a:solidFill>
                  <a:srgbClr val="CC0066"/>
                </a:solidFill>
                <a:sym typeface="Wingdings" pitchFamily="2" charset="2"/>
              </a:rPr>
              <a:t>* limit ~2.5 m </a:t>
            </a:r>
            <a:r>
              <a:rPr lang="en-US" dirty="0" smtClean="0">
                <a:sym typeface="Wingdings" pitchFamily="2" charset="2"/>
              </a:rPr>
              <a:t>(scaling </a:t>
            </a:r>
            <a:r>
              <a:rPr lang="en-US" b="1" u="sng" dirty="0" smtClean="0">
                <a:sym typeface="Wingdings" pitchFamily="2" charset="2"/>
              </a:rPr>
              <a:t>0.9 m</a:t>
            </a:r>
            <a:r>
              <a:rPr lang="en-US" dirty="0" smtClean="0">
                <a:sym typeface="Wingdings" pitchFamily="2" charset="2"/>
              </a:rPr>
              <a:t> from 4 </a:t>
            </a:r>
            <a:r>
              <a:rPr lang="en-US" dirty="0" err="1" smtClean="0">
                <a:sym typeface="Wingdings" pitchFamily="2" charset="2"/>
              </a:rPr>
              <a:t>TeV</a:t>
            </a:r>
            <a:r>
              <a:rPr lang="en-US" dirty="0" smtClean="0">
                <a:sym typeface="Wingdings" pitchFamily="2" charset="2"/>
              </a:rPr>
              <a:t>). </a:t>
            </a:r>
            <a:r>
              <a:rPr lang="en-US" u="sng" dirty="0" smtClean="0">
                <a:sym typeface="Wingdings" pitchFamily="2" charset="2"/>
              </a:rPr>
              <a:t>Standard coll. </a:t>
            </a:r>
            <a:r>
              <a:rPr lang="en-US" u="sng" dirty="0">
                <a:sym typeface="Wingdings" pitchFamily="2" charset="2"/>
              </a:rPr>
              <a:t>s</a:t>
            </a:r>
            <a:r>
              <a:rPr lang="en-US" u="sng" dirty="0" smtClean="0">
                <a:sym typeface="Wingdings" pitchFamily="2" charset="2"/>
              </a:rPr>
              <a:t>ettings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457200" lvl="1" indent="0">
              <a:buNone/>
            </a:pPr>
            <a:r>
              <a:rPr lang="en-US" dirty="0" smtClean="0"/>
              <a:t>	No crossing angle needed.</a:t>
            </a:r>
            <a:endParaRPr lang="en-US" dirty="0"/>
          </a:p>
          <a:p>
            <a:r>
              <a:rPr lang="en-US" dirty="0" smtClean="0"/>
              <a:t>Provides ~10 </a:t>
            </a:r>
            <a:r>
              <a:rPr lang="en-US" dirty="0"/>
              <a:t>times </a:t>
            </a:r>
            <a:r>
              <a:rPr lang="en-US" dirty="0" smtClean="0"/>
              <a:t>larger </a:t>
            </a:r>
            <a:r>
              <a:rPr lang="en-US" dirty="0"/>
              <a:t>L than in 2011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To confirm: </a:t>
            </a:r>
            <a:r>
              <a:rPr lang="en-US" dirty="0" smtClean="0">
                <a:solidFill>
                  <a:srgbClr val="CC0066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CC0066"/>
                </a:solidFill>
              </a:rPr>
              <a:t>* limit.</a:t>
            </a:r>
            <a:endParaRPr lang="en-GB" dirty="0">
              <a:solidFill>
                <a:srgbClr val="CC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727807"/>
              </p:ext>
            </p:extLst>
          </p:nvPr>
        </p:nvGraphicFramePr>
        <p:xfrm>
          <a:off x="3779890" y="1340710"/>
          <a:ext cx="1883330" cy="942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939600" imgH="469800" progId="Equation.3">
                  <p:embed/>
                </p:oleObj>
              </mc:Choice>
              <mc:Fallback>
                <p:oleObj name="Equation" r:id="rId3" imgW="939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890" y="1340710"/>
                        <a:ext cx="1883330" cy="942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04156"/>
              </p:ext>
            </p:extLst>
          </p:nvPr>
        </p:nvGraphicFramePr>
        <p:xfrm>
          <a:off x="827480" y="3717040"/>
          <a:ext cx="7489041" cy="1224169"/>
        </p:xfrm>
        <a:graphic>
          <a:graphicData uri="http://schemas.openxmlformats.org/drawingml/2006/table">
            <a:tbl>
              <a:tblPr/>
              <a:tblGrid>
                <a:gridCol w="720100"/>
                <a:gridCol w="656536"/>
                <a:gridCol w="855674"/>
                <a:gridCol w="576080"/>
                <a:gridCol w="720100"/>
                <a:gridCol w="720100"/>
                <a:gridCol w="1152160"/>
                <a:gridCol w="1141854"/>
                <a:gridCol w="946437"/>
              </a:tblGrid>
              <a:tr h="3425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Run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Nb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Ib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 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(cm-2s-1)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Stored E (kJ)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Pile-up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85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4.34E+30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385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/1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1374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7.75E+31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36451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85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/2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4.13E+31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25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0" y="980660"/>
            <a:ext cx="8229600" cy="3456480"/>
          </a:xfrm>
        </p:spPr>
        <p:txBody>
          <a:bodyPr/>
          <a:lstStyle/>
          <a:p>
            <a:r>
              <a:rPr lang="en-US" dirty="0" smtClean="0"/>
              <a:t>It is obviously possible to mix 1+2.</a:t>
            </a:r>
          </a:p>
          <a:p>
            <a:pPr lvl="1"/>
            <a:r>
              <a:rPr lang="en-US" dirty="0" smtClean="0"/>
              <a:t>50 ns squeezed (with Xing angles).</a:t>
            </a:r>
          </a:p>
          <a:p>
            <a:r>
              <a:rPr lang="en-US" dirty="0" smtClean="0"/>
              <a:t>50 ns beam situation to be confirmed.</a:t>
            </a:r>
          </a:p>
          <a:p>
            <a:pPr lvl="1"/>
            <a:r>
              <a:rPr lang="en-US" dirty="0" smtClean="0"/>
              <a:t>Radiation in the injectors just before LS1 start.</a:t>
            </a:r>
          </a:p>
          <a:p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limit to be confirmed.</a:t>
            </a:r>
          </a:p>
          <a:p>
            <a:pPr lvl="1"/>
            <a:r>
              <a:rPr lang="en-US" dirty="0" smtClean="0"/>
              <a:t>Depends on </a:t>
            </a:r>
            <a:r>
              <a:rPr lang="en-US" dirty="0"/>
              <a:t>d</a:t>
            </a:r>
            <a:r>
              <a:rPr lang="en-US" dirty="0" smtClean="0"/>
              <a:t>etails of collimator settings.</a:t>
            </a:r>
          </a:p>
          <a:p>
            <a:r>
              <a:rPr lang="en-US" dirty="0" smtClean="0"/>
              <a:t>With 10x larger luminosity than 2011 we need ~24 hours of stable beams for 2 pb</a:t>
            </a:r>
            <a:r>
              <a:rPr lang="en-US" baseline="30000" dirty="0" smtClean="0"/>
              <a:t>-1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16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425170" cy="5111750"/>
          </a:xfrm>
        </p:spPr>
        <p:txBody>
          <a:bodyPr/>
          <a:lstStyle/>
          <a:p>
            <a:r>
              <a:rPr lang="en-US" dirty="0" smtClean="0"/>
              <a:t>Offline 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repare ramp to 1.38 </a:t>
            </a:r>
            <a:r>
              <a:rPr lang="en-US" dirty="0" err="1" smtClean="0"/>
              <a:t>TeV</a:t>
            </a:r>
            <a:r>
              <a:rPr lang="en-US" dirty="0" smtClean="0"/>
              <a:t> based on truncated 4 </a:t>
            </a:r>
            <a:r>
              <a:rPr lang="en-US" dirty="0" err="1" smtClean="0"/>
              <a:t>TeV</a:t>
            </a:r>
            <a:r>
              <a:rPr lang="en-US" dirty="0" smtClean="0"/>
              <a:t> ramp.</a:t>
            </a:r>
          </a:p>
          <a:p>
            <a:pPr lvl="1"/>
            <a:r>
              <a:rPr lang="en-US" dirty="0" smtClean="0"/>
              <a:t>(Squeeze and) collision BP.</a:t>
            </a:r>
          </a:p>
          <a:p>
            <a:pPr lvl="1"/>
            <a:r>
              <a:rPr lang="en-US" dirty="0"/>
              <a:t>Settings of </a:t>
            </a:r>
            <a:r>
              <a:rPr lang="en-US" dirty="0" smtClean="0"/>
              <a:t>IR7(3) </a:t>
            </a:r>
            <a:r>
              <a:rPr lang="en-US" dirty="0"/>
              <a:t>collimators to be defined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Online: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ycle(s) with probes for checkout, optics measurements &amp; corrections. </a:t>
            </a:r>
          </a:p>
          <a:p>
            <a:pPr lvl="2"/>
            <a:r>
              <a:rPr lang="en-US" dirty="0" err="1" smtClean="0"/>
              <a:t>Unsqueezed</a:t>
            </a:r>
            <a:r>
              <a:rPr lang="en-US" dirty="0" smtClean="0"/>
              <a:t>: 1 cycle / 1 shift.</a:t>
            </a:r>
          </a:p>
          <a:p>
            <a:pPr lvl="2"/>
            <a:r>
              <a:rPr lang="en-US" dirty="0" smtClean="0"/>
              <a:t>Squeezed: 1-2 cycles / 1-2 shifts.</a:t>
            </a:r>
          </a:p>
          <a:p>
            <a:pPr lvl="1"/>
            <a:r>
              <a:rPr lang="en-US" dirty="0" smtClean="0"/>
              <a:t>1 cycle with 3 nominal bunches for collimator setup (TCTs), collision setup, first loss maps </a:t>
            </a:r>
            <a:r>
              <a:rPr lang="en-US" dirty="0"/>
              <a:t>&amp; </a:t>
            </a:r>
            <a:r>
              <a:rPr lang="en-US" dirty="0" err="1"/>
              <a:t>asynch</a:t>
            </a:r>
            <a:r>
              <a:rPr lang="en-US" dirty="0"/>
              <a:t>. dump test </a:t>
            </a:r>
            <a:r>
              <a:rPr lang="en-US" dirty="0" smtClean="0"/>
              <a:t>in collision.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olidFill>
                  <a:srgbClr val="CC0066"/>
                </a:solidFill>
              </a:rPr>
              <a:t>2-3 shifts.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92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2564880"/>
            <a:ext cx="8229600" cy="2952410"/>
          </a:xfrm>
        </p:spPr>
        <p:txBody>
          <a:bodyPr/>
          <a:lstStyle/>
          <a:p>
            <a:r>
              <a:rPr lang="en-US" dirty="0" smtClean="0"/>
              <a:t>Validation time:</a:t>
            </a:r>
          </a:p>
          <a:p>
            <a:pPr lvl="1"/>
            <a:r>
              <a:rPr lang="en-US" dirty="0" smtClean="0"/>
              <a:t>Un-squeezed: 	4-5 additional cycles.</a:t>
            </a:r>
          </a:p>
          <a:p>
            <a:pPr lvl="1"/>
            <a:r>
              <a:rPr lang="en-US" dirty="0" smtClean="0"/>
              <a:t>Squeezed: 	6-8 additional cycles.</a:t>
            </a:r>
            <a:endParaRPr lang="en-US" dirty="0"/>
          </a:p>
          <a:p>
            <a:r>
              <a:rPr lang="en-US" dirty="0" smtClean="0"/>
              <a:t>Summary of setup time:</a:t>
            </a:r>
          </a:p>
          <a:p>
            <a:pPr lvl="1"/>
            <a:r>
              <a:rPr lang="en-US" dirty="0"/>
              <a:t>Un-squeezed: 	</a:t>
            </a:r>
            <a:r>
              <a:rPr lang="en-US" dirty="0" smtClean="0">
                <a:solidFill>
                  <a:srgbClr val="CC0066"/>
                </a:solidFill>
              </a:rPr>
              <a:t>1.5-2 	x 24 hours</a:t>
            </a:r>
          </a:p>
          <a:p>
            <a:pPr lvl="1"/>
            <a:r>
              <a:rPr lang="en-US" dirty="0" smtClean="0"/>
              <a:t>Squeezed:	</a:t>
            </a:r>
            <a:r>
              <a:rPr lang="en-US" dirty="0" smtClean="0">
                <a:solidFill>
                  <a:srgbClr val="CC0066"/>
                </a:solidFill>
              </a:rPr>
              <a:t>2-3 	x </a:t>
            </a:r>
            <a:r>
              <a:rPr lang="en-US" dirty="0">
                <a:solidFill>
                  <a:srgbClr val="CC0066"/>
                </a:solidFill>
              </a:rPr>
              <a:t>24 hours</a:t>
            </a:r>
            <a:endParaRPr lang="en-US" dirty="0" smtClean="0">
              <a:solidFill>
                <a:srgbClr val="CC0066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12461"/>
              </p:ext>
            </p:extLst>
          </p:nvPr>
        </p:nvGraphicFramePr>
        <p:xfrm>
          <a:off x="683460" y="908650"/>
          <a:ext cx="784909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818"/>
                <a:gridCol w="1569818"/>
                <a:gridCol w="1569818"/>
                <a:gridCol w="1569818"/>
                <a:gridCol w="15698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Configuration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Betatron</a:t>
                      </a:r>
                      <a:r>
                        <a:rPr lang="en-US" sz="1400" b="0" baseline="0" dirty="0" smtClean="0"/>
                        <a:t> H+V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Off-momentum</a:t>
                      </a:r>
                      <a:r>
                        <a:rPr lang="en-US" sz="1400" b="0" baseline="0" dirty="0" smtClean="0"/>
                        <a:t> -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Off-momentum</a:t>
                      </a:r>
                      <a:r>
                        <a:rPr lang="en-US" sz="1400" b="0" baseline="0" dirty="0" smtClean="0"/>
                        <a:t> +</a:t>
                      </a:r>
                      <a:endParaRPr lang="en-GB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Asynch</a:t>
                      </a:r>
                      <a:r>
                        <a:rPr lang="en-US" sz="1400" b="0" dirty="0" smtClean="0"/>
                        <a:t> dump </a:t>
                      </a:r>
                      <a:endParaRPr lang="en-GB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Flat</a:t>
                      </a:r>
                      <a:r>
                        <a:rPr lang="en-US" baseline="0" dirty="0" smtClean="0"/>
                        <a:t> 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Squeezed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Collisions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83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r>
              <a:rPr lang="en-US" dirty="0" err="1" smtClean="0"/>
              <a:t>VdM</a:t>
            </a:r>
            <a:r>
              <a:rPr lang="en-US" dirty="0" smtClean="0"/>
              <a:t> setup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Rather similar to un-squeezed, but no new ‘flat top’.</a:t>
            </a:r>
          </a:p>
          <a:p>
            <a:pPr lvl="1"/>
            <a:r>
              <a:rPr lang="en-US" dirty="0" smtClean="0"/>
              <a:t>But no optics work.</a:t>
            </a:r>
          </a:p>
          <a:p>
            <a:r>
              <a:rPr lang="en-US" dirty="0" smtClean="0"/>
              <a:t>Setup time:</a:t>
            </a:r>
          </a:p>
          <a:p>
            <a:pPr lvl="1"/>
            <a:r>
              <a:rPr lang="en-US" dirty="0" smtClean="0"/>
              <a:t>Started Monday 16</a:t>
            </a:r>
            <a:r>
              <a:rPr lang="en-US" baseline="30000" dirty="0" smtClean="0"/>
              <a:t>th</a:t>
            </a:r>
            <a:r>
              <a:rPr lang="en-US" dirty="0" smtClean="0"/>
              <a:t> July at 10:00</a:t>
            </a:r>
          </a:p>
          <a:p>
            <a:pPr lvl="1"/>
            <a:r>
              <a:rPr lang="en-US" dirty="0" smtClean="0"/>
              <a:t>Finished same day at 24:00.</a:t>
            </a:r>
          </a:p>
          <a:p>
            <a:pPr lvl="1"/>
            <a:r>
              <a:rPr lang="en-US" dirty="0" smtClean="0"/>
              <a:t>Validation: </a:t>
            </a:r>
            <a:r>
              <a:rPr lang="en-US" dirty="0" err="1" smtClean="0"/>
              <a:t>Betatron</a:t>
            </a:r>
            <a:r>
              <a:rPr lang="en-US" dirty="0" smtClean="0"/>
              <a:t> H+V, off-mom +/-, </a:t>
            </a:r>
            <a:r>
              <a:rPr lang="en-US" dirty="0" err="1"/>
              <a:t>a</a:t>
            </a:r>
            <a:r>
              <a:rPr lang="en-US" dirty="0" err="1" smtClean="0"/>
              <a:t>synch</a:t>
            </a:r>
            <a:r>
              <a:rPr lang="en-US" dirty="0" smtClean="0"/>
              <a:t> dump test (in collision).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CC0066"/>
                </a:solidFill>
                <a:sym typeface="Wingdings" pitchFamily="2" charset="2"/>
              </a:rPr>
              <a:t>2 shifts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– 100% machine availability.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5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15:27 Interlock </a:t>
            </a:r>
            <a:r>
              <a:rPr lang="en-GB" dirty="0"/>
              <a:t>threshold relaxed on BPMSB.A4R6.B1 (the one which dumped the last couple of fills)</a:t>
            </a:r>
            <a:endParaRPr lang="en-US" dirty="0">
              <a:solidFill>
                <a:srgbClr val="B823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eholzer\AppData\Local\Temp\20130204152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514" y="1916832"/>
            <a:ext cx="6217838" cy="422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3309764" y="4077891"/>
            <a:ext cx="1080120" cy="26181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Filling </a:t>
            </a:r>
            <a:r>
              <a:rPr lang="en-US" dirty="0" smtClean="0">
                <a:solidFill>
                  <a:schemeClr val="accent2"/>
                </a:solidFill>
              </a:rPr>
              <a:t>338 </a:t>
            </a:r>
            <a:r>
              <a:rPr lang="en-US" dirty="0" err="1" smtClean="0">
                <a:solidFill>
                  <a:schemeClr val="accent2"/>
                </a:solidFill>
              </a:rPr>
              <a:t>Pb</a:t>
            </a:r>
            <a:r>
              <a:rPr lang="en-US" dirty="0" smtClean="0">
                <a:solidFill>
                  <a:schemeClr val="accent2"/>
                </a:solidFill>
              </a:rPr>
              <a:t> 338 p </a:t>
            </a:r>
            <a:r>
              <a:rPr lang="en-US" dirty="0" smtClean="0"/>
              <a:t>with 5% less </a:t>
            </a:r>
            <a:r>
              <a:rPr lang="en-US" dirty="0" err="1" smtClean="0"/>
              <a:t>Pb</a:t>
            </a:r>
            <a:r>
              <a:rPr lang="en-US" dirty="0" smtClean="0"/>
              <a:t> intensity and marginally reduced transverse emittance from the injectors</a:t>
            </a:r>
          </a:p>
          <a:p>
            <a:pPr lvl="1"/>
            <a:r>
              <a:rPr lang="en-US" dirty="0" smtClean="0">
                <a:solidFill>
                  <a:srgbClr val="CC0099"/>
                </a:solidFill>
              </a:rPr>
              <a:t>Losses up to 54% on MQ 11R7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18:52 stable beams fill 3525</a:t>
            </a:r>
          </a:p>
          <a:p>
            <a:r>
              <a:rPr lang="en-US" dirty="0"/>
              <a:t>19:30 RF TOT VOLT increased to 14 </a:t>
            </a:r>
            <a:r>
              <a:rPr lang="en-US" dirty="0" smtClean="0"/>
              <a:t>MV (plan further increase to 16 MV after a couple of hours)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21:02 </a:t>
            </a:r>
            <a:r>
              <a:rPr lang="en-US" dirty="0">
                <a:solidFill>
                  <a:srgbClr val="C00000"/>
                </a:solidFill>
              </a:rPr>
              <a:t>beam dump</a:t>
            </a:r>
            <a:r>
              <a:rPr lang="en-US" dirty="0"/>
              <a:t>: Trip of RQTL9.R3B2, no </a:t>
            </a:r>
            <a:r>
              <a:rPr lang="en-US" dirty="0" smtClean="0"/>
              <a:t>fully understood, </a:t>
            </a:r>
            <a:r>
              <a:rPr lang="en-US" dirty="0"/>
              <a:t>EPC </a:t>
            </a:r>
            <a:r>
              <a:rPr lang="en-US" dirty="0" smtClean="0"/>
              <a:t>piquet </a:t>
            </a:r>
            <a:r>
              <a:rPr lang="en-US" dirty="0"/>
              <a:t>suspects an overvoltage in the line that made the </a:t>
            </a:r>
            <a:r>
              <a:rPr lang="en-US" dirty="0" smtClean="0"/>
              <a:t>power converter </a:t>
            </a:r>
            <a:r>
              <a:rPr lang="en-US" dirty="0"/>
              <a:t>trip</a:t>
            </a:r>
            <a:endParaRPr lang="en-US" dirty="0" smtClean="0"/>
          </a:p>
          <a:p>
            <a:r>
              <a:rPr lang="en-US" dirty="0" smtClean="0"/>
              <a:t>During ramp down: reboot </a:t>
            </a:r>
            <a:r>
              <a:rPr lang="en-US" dirty="0" err="1" smtClean="0"/>
              <a:t>bpm</a:t>
            </a:r>
            <a:r>
              <a:rPr lang="en-US" dirty="0" smtClean="0"/>
              <a:t> crates (as recommended by Ralph Steinhagen)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52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JJ. Gras: The </a:t>
            </a:r>
            <a:r>
              <a:rPr lang="en-US" dirty="0"/>
              <a:t>problem with the fast BCT on beam 1 as been investigated.</a:t>
            </a:r>
            <a:br>
              <a:rPr lang="en-US" dirty="0"/>
            </a:br>
            <a:r>
              <a:rPr lang="en-US" dirty="0"/>
              <a:t>It looks like beam 1 high gain acquisition chain saturates for bunches around 1.6e10p.</a:t>
            </a:r>
            <a:br>
              <a:rPr lang="en-US" dirty="0"/>
            </a:br>
            <a:r>
              <a:rPr lang="en-US" dirty="0"/>
              <a:t>I forced BCTFR beam 1 to low gain chain and it behaved correctly during following </a:t>
            </a:r>
            <a:r>
              <a:rPr lang="en-US" dirty="0" smtClean="0"/>
              <a:t>fill.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Fine tuning of the phase and scaling factors still need to be done...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BCT B1</a:t>
            </a:r>
            <a:endParaRPr lang="en-GB" dirty="0"/>
          </a:p>
        </p:txBody>
      </p:sp>
      <p:pic>
        <p:nvPicPr>
          <p:cNvPr id="2050" name="Picture 2" descr="C:\Users\eholzer\AppData\Local\Temp\2013020418275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70"/>
          <a:stretch/>
        </p:blipFill>
        <p:spPr bwMode="auto">
          <a:xfrm>
            <a:off x="1691680" y="3341165"/>
            <a:ext cx="5255870" cy="308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2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2300"/>
                </a:solidFill>
              </a:rPr>
              <a:t>0:04 dump of fill </a:t>
            </a:r>
            <a:r>
              <a:rPr lang="en-US" dirty="0">
                <a:solidFill>
                  <a:srgbClr val="B82300"/>
                </a:solidFill>
              </a:rPr>
              <a:t>3526 </a:t>
            </a:r>
            <a:r>
              <a:rPr lang="en-US" dirty="0"/>
              <a:t>after </a:t>
            </a:r>
            <a:r>
              <a:rPr lang="en-US" dirty="0" smtClean="0"/>
              <a:t>cogging by BLM 11R7: </a:t>
            </a:r>
          </a:p>
          <a:p>
            <a:pPr lvl="1"/>
            <a:r>
              <a:rPr lang="en-US" dirty="0" smtClean="0"/>
              <a:t>Orbit drift </a:t>
            </a:r>
            <a:r>
              <a:rPr lang="en-US" dirty="0"/>
              <a:t>when switching on the </a:t>
            </a:r>
            <a:r>
              <a:rPr lang="en-US" dirty="0" smtClean="0"/>
              <a:t>OFB by 60-90um (BPMs flickering pink during the fill </a:t>
            </a:r>
            <a:r>
              <a:rPr lang="en-US" smtClean="0"/>
              <a:t>already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Problem with TOTEM: they will stay OUT till fixed during daytime</a:t>
            </a:r>
          </a:p>
          <a:p>
            <a:r>
              <a:rPr lang="en-US" dirty="0" smtClean="0"/>
              <a:t>Ralph Steinhagen was called: </a:t>
            </a:r>
          </a:p>
          <a:p>
            <a:pPr lvl="1"/>
            <a:r>
              <a:rPr lang="en-GB" dirty="0" smtClean="0"/>
              <a:t>reboot </a:t>
            </a:r>
            <a:r>
              <a:rPr lang="en-GB" dirty="0"/>
              <a:t>cfv-ccr-ctlbst1 and </a:t>
            </a:r>
            <a:r>
              <a:rPr lang="en-GB" dirty="0" smtClean="0"/>
              <a:t>cfv-ccr-ctlbst2</a:t>
            </a:r>
          </a:p>
          <a:p>
            <a:pPr lvl="1"/>
            <a:r>
              <a:rPr lang="en-GB" dirty="0" smtClean="0"/>
              <a:t>restarts </a:t>
            </a:r>
            <a:r>
              <a:rPr lang="en-US" dirty="0"/>
              <a:t>OFSU and the feedback </a:t>
            </a:r>
            <a:r>
              <a:rPr lang="en-US" dirty="0" smtClean="0"/>
              <a:t>controller</a:t>
            </a:r>
          </a:p>
          <a:p>
            <a:pPr lvl="1"/>
            <a:r>
              <a:rPr lang="en-GB" dirty="0"/>
              <a:t>reboot the BPMLHCCONC_M under </a:t>
            </a:r>
            <a:r>
              <a:rPr lang="en-GB" dirty="0" smtClean="0"/>
              <a:t>cfc-</a:t>
            </a:r>
            <a:r>
              <a:rPr lang="en-GB" dirty="0" err="1" smtClean="0"/>
              <a:t>ccr</a:t>
            </a:r>
            <a:r>
              <a:rPr lang="en-GB" dirty="0" smtClean="0"/>
              <a:t>-</a:t>
            </a:r>
            <a:r>
              <a:rPr lang="en-GB" dirty="0" err="1" smtClean="0"/>
              <a:t>bqbpmlhc</a:t>
            </a:r>
            <a:endParaRPr lang="en-GB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publication of position data still slow, otherwise all ok</a:t>
            </a:r>
          </a:p>
          <a:p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3:12 stable beams fill 3527</a:t>
            </a:r>
          </a:p>
          <a:p>
            <a:r>
              <a:rPr lang="en-US" dirty="0" smtClean="0">
                <a:sym typeface="Wingdings" pitchFamily="2" charset="2"/>
              </a:rPr>
              <a:t>3:23 RF voltage from 12 to 14 MV</a:t>
            </a:r>
          </a:p>
          <a:p>
            <a:r>
              <a:rPr lang="en-US" dirty="0" smtClean="0">
                <a:solidFill>
                  <a:srgbClr val="B82300"/>
                </a:solidFill>
                <a:sym typeface="Wingdings" pitchFamily="2" charset="2"/>
              </a:rPr>
              <a:t>7:35 beam dump </a:t>
            </a:r>
            <a:r>
              <a:rPr lang="en-US" dirty="0" smtClean="0">
                <a:sym typeface="Wingdings" pitchFamily="2" charset="2"/>
              </a:rPr>
              <a:t>of fill 3527 by BPMS in IP6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29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Statistics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73737"/>
              </p:ext>
            </p:extLst>
          </p:nvPr>
        </p:nvGraphicFramePr>
        <p:xfrm>
          <a:off x="179512" y="2060848"/>
          <a:ext cx="8640960" cy="286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475"/>
                <a:gridCol w="954033"/>
                <a:gridCol w="1111520"/>
                <a:gridCol w="1180636"/>
                <a:gridCol w="649588"/>
                <a:gridCol w="2207492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Peak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[cm-2s-1]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Stable beam [h]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[nb-1]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192;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p: 216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3:14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(+0:33)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192;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p: 216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10E+28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>
                          <a:latin typeface="+mn-lt"/>
                        </a:rPr>
                        <a:t>Trip of RQTL9.R3B2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338;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p: 338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10E+28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338;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p: 338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1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decided – possible measures to further reduce BLM loss/threshold ratio in cells 9R7 and 11R7:</a:t>
            </a:r>
          </a:p>
          <a:p>
            <a:pPr lvl="1"/>
            <a:r>
              <a:rPr lang="en-US" sz="2000" dirty="0" smtClean="0"/>
              <a:t>BLM threshold increase</a:t>
            </a:r>
          </a:p>
          <a:p>
            <a:pPr lvl="1"/>
            <a:r>
              <a:rPr lang="en-US" sz="2000" dirty="0" smtClean="0"/>
              <a:t>Local orbit bump</a:t>
            </a:r>
          </a:p>
          <a:p>
            <a:endParaRPr lang="en-US" dirty="0"/>
          </a:p>
          <a:p>
            <a:r>
              <a:rPr lang="en-US" dirty="0" smtClean="0"/>
              <a:t>Tuesday: </a:t>
            </a:r>
            <a:r>
              <a:rPr lang="en-US" dirty="0" err="1" smtClean="0"/>
              <a:t>LHCb</a:t>
            </a:r>
            <a:r>
              <a:rPr lang="en-US" dirty="0" smtClean="0"/>
              <a:t> polarity switch</a:t>
            </a:r>
          </a:p>
          <a:p>
            <a:endParaRPr lang="en-US" dirty="0" smtClean="0"/>
          </a:p>
          <a:p>
            <a:r>
              <a:rPr lang="en-US" dirty="0" smtClean="0"/>
              <a:t>Wednesday: </a:t>
            </a:r>
            <a:r>
              <a:rPr lang="en-US" dirty="0" err="1" smtClean="0"/>
              <a:t>VdM</a:t>
            </a:r>
            <a:r>
              <a:rPr lang="en-US" dirty="0" smtClean="0"/>
              <a:t> scan</a:t>
            </a:r>
          </a:p>
          <a:p>
            <a:endParaRPr lang="en-US" dirty="0" smtClean="0"/>
          </a:p>
          <a:p>
            <a:r>
              <a:rPr lang="en-US" dirty="0" smtClean="0"/>
              <a:t>ALICE polarity </a:t>
            </a:r>
            <a:r>
              <a:rPr lang="en-US" dirty="0"/>
              <a:t>reversal TBD pending decision on </a:t>
            </a:r>
            <a:r>
              <a:rPr lang="en-US" dirty="0" err="1"/>
              <a:t>pp</a:t>
            </a:r>
            <a:r>
              <a:rPr lang="en-US" dirty="0"/>
              <a:t> intermediate energy </a:t>
            </a:r>
            <a:r>
              <a:rPr lang="en-US" dirty="0" smtClean="0"/>
              <a:t>run</a:t>
            </a:r>
          </a:p>
          <a:p>
            <a:endParaRPr lang="en-US" dirty="0"/>
          </a:p>
          <a:p>
            <a:r>
              <a:rPr lang="en-US" dirty="0" smtClean="0"/>
              <a:t>High intensity test for BSRT 4 hours (+ 2 hours access if no </a:t>
            </a:r>
            <a:r>
              <a:rPr lang="en-US" dirty="0" err="1" smtClean="0"/>
              <a:t>pp</a:t>
            </a:r>
            <a:r>
              <a:rPr lang="en-US" dirty="0" smtClean="0"/>
              <a:t> intermediate energy run)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96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1.38 </a:t>
            </a:r>
            <a:r>
              <a:rPr lang="en-US" dirty="0" err="1" smtClean="0"/>
              <a:t>TeV</a:t>
            </a:r>
            <a:r>
              <a:rPr lang="en-US" dirty="0" smtClean="0"/>
              <a:t> configuration and setting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Jorg</a:t>
            </a:r>
            <a:r>
              <a:rPr lang="en-US" dirty="0" smtClean="0"/>
              <a:t> </a:t>
            </a:r>
            <a:r>
              <a:rPr lang="en-US" dirty="0" err="1" smtClean="0"/>
              <a:t>Wenninger</a:t>
            </a:r>
            <a:r>
              <a:rPr lang="en-US" dirty="0" smtClean="0"/>
              <a:t> / BE-OP-LHC</a:t>
            </a:r>
          </a:p>
          <a:p>
            <a:r>
              <a:rPr lang="en-US" dirty="0" smtClean="0"/>
              <a:t>W. Herr, S. </a:t>
            </a:r>
            <a:r>
              <a:rPr lang="en-US" dirty="0" err="1" smtClean="0"/>
              <a:t>Redaelli</a:t>
            </a:r>
            <a:r>
              <a:rPr lang="en-US" dirty="0" smtClean="0"/>
              <a:t>, M. Lamont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2013 1.38 </a:t>
            </a:r>
            <a:r>
              <a:rPr lang="en-US" dirty="0" err="1" smtClean="0"/>
              <a:t>TeV</a:t>
            </a:r>
            <a:r>
              <a:rPr lang="en-US" dirty="0" smtClean="0"/>
              <a:t> run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7489040" cy="2808390"/>
          </a:xfrm>
        </p:spPr>
        <p:txBody>
          <a:bodyPr/>
          <a:lstStyle/>
          <a:p>
            <a:r>
              <a:rPr lang="en-US" dirty="0"/>
              <a:t>50 ns </a:t>
            </a:r>
            <a:r>
              <a:rPr lang="en-US" dirty="0" smtClean="0"/>
              <a:t>beam, full machine, not pushed.</a:t>
            </a:r>
          </a:p>
          <a:p>
            <a:r>
              <a:rPr lang="en-US" dirty="0" smtClean="0"/>
              <a:t>Un-squeezed optics (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= 10/11 m).</a:t>
            </a:r>
          </a:p>
          <a:p>
            <a:pPr lvl="1"/>
            <a:r>
              <a:rPr lang="en-US" dirty="0"/>
              <a:t>Crossing angles </a:t>
            </a:r>
            <a:r>
              <a:rPr lang="en-US" dirty="0" smtClean="0"/>
              <a:t>±170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rad</a:t>
            </a:r>
            <a:r>
              <a:rPr lang="en-US" dirty="0"/>
              <a:t> </a:t>
            </a:r>
            <a:r>
              <a:rPr lang="en-US" dirty="0" smtClean="0"/>
              <a:t>(also IR8).</a:t>
            </a:r>
          </a:p>
          <a:p>
            <a:pPr lvl="1"/>
            <a:r>
              <a:rPr lang="en-US" dirty="0" smtClean="0"/>
              <a:t>Separation ±1.5 mm.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in good polarity, ALICE in negative polarity (PC).</a:t>
            </a:r>
          </a:p>
          <a:p>
            <a:pPr lvl="1"/>
            <a:r>
              <a:rPr lang="en-US" dirty="0" smtClean="0"/>
              <a:t>Beam size ~120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m.</a:t>
            </a:r>
          </a:p>
          <a:p>
            <a:r>
              <a:rPr lang="en-US" dirty="0" smtClean="0"/>
              <a:t>Provides ≥ 10 times larger L than in 2011.</a:t>
            </a:r>
          </a:p>
          <a:p>
            <a:r>
              <a:rPr lang="en-US" dirty="0" smtClean="0"/>
              <a:t>Pre-cycle maintained at 4 TeV (also ramp down from 4 TeV).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With 10x larger luminosity than 2011 we need ~24 hours of stable beams for 2 pb</a:t>
            </a:r>
            <a:r>
              <a:rPr lang="en-US" baseline="30000" dirty="0"/>
              <a:t>-1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2/5/2013</a:t>
            </a:fld>
            <a:endParaRPr lang="en-US" dirty="0">
              <a:solidFill>
                <a:srgbClr val="00007D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23345"/>
              </p:ext>
            </p:extLst>
          </p:nvPr>
        </p:nvGraphicFramePr>
        <p:xfrm>
          <a:off x="539442" y="4609706"/>
          <a:ext cx="7777078" cy="907584"/>
        </p:xfrm>
        <a:graphic>
          <a:graphicData uri="http://schemas.openxmlformats.org/drawingml/2006/table">
            <a:tbl>
              <a:tblPr/>
              <a:tblGrid>
                <a:gridCol w="936130"/>
                <a:gridCol w="720100"/>
                <a:gridCol w="792110"/>
                <a:gridCol w="576080"/>
                <a:gridCol w="720100"/>
                <a:gridCol w="864120"/>
                <a:gridCol w="1008140"/>
                <a:gridCol w="1080150"/>
                <a:gridCol w="1080148"/>
              </a:tblGrid>
              <a:tr h="331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Run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Nb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Ib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 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(cm-2s-1)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Stored E (kJ)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Pile-up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5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4.34E+30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1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7.75E+31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36451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 bwMode="auto">
          <a:xfrm>
            <a:off x="6300240" y="1772770"/>
            <a:ext cx="216030" cy="648090"/>
          </a:xfrm>
          <a:prstGeom prst="rightBrace">
            <a:avLst/>
          </a:prstGeom>
          <a:noFill/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28230" y="1763488"/>
            <a:ext cx="2582758" cy="369332"/>
          </a:xfrm>
          <a:prstGeom prst="rect">
            <a:avLst/>
          </a:prstGeom>
          <a:solidFill>
            <a:srgbClr val="DDDDDD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  <a:latin typeface="Arial" charset="0"/>
              </a:rPr>
              <a:t>No change </a:t>
            </a:r>
            <a:r>
              <a:rPr lang="en-US" sz="1800" dirty="0" err="1" smtClean="0">
                <a:solidFill>
                  <a:srgbClr val="00007D"/>
                </a:solidFill>
                <a:latin typeface="Arial" charset="0"/>
              </a:rPr>
              <a:t>wrt</a:t>
            </a:r>
            <a:r>
              <a:rPr lang="en-US" sz="1800" dirty="0" smtClean="0">
                <a:solidFill>
                  <a:srgbClr val="00007D"/>
                </a:solidFill>
                <a:latin typeface="Arial" charset="0"/>
              </a:rPr>
              <a:t> injection</a:t>
            </a:r>
            <a:endParaRPr lang="en-GB" sz="18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8701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J. Wenninger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761880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1238</Words>
  <Application>Microsoft Office PowerPoint</Application>
  <PresentationFormat>On-screen Show (4:3)</PresentationFormat>
  <Paragraphs>302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Default Design</vt:lpstr>
      <vt:lpstr>Pixel</vt:lpstr>
      <vt:lpstr>1_Pixel</vt:lpstr>
      <vt:lpstr>2_Pixel</vt:lpstr>
      <vt:lpstr>Equation</vt:lpstr>
      <vt:lpstr>Monday 4.2.2013</vt:lpstr>
      <vt:lpstr>PowerPoint Presentation</vt:lpstr>
      <vt:lpstr>Evening</vt:lpstr>
      <vt:lpstr>Fast BCT B1</vt:lpstr>
      <vt:lpstr>Night</vt:lpstr>
      <vt:lpstr>Stable Beams Statistics</vt:lpstr>
      <vt:lpstr>Planning</vt:lpstr>
      <vt:lpstr>1.38 TeV configuration and setting up</vt:lpstr>
      <vt:lpstr>2013 1.38 TeV run configuration</vt:lpstr>
      <vt:lpstr>Setup</vt:lpstr>
      <vt:lpstr>PowerPoint Presentation</vt:lpstr>
      <vt:lpstr>Recap 2011</vt:lpstr>
      <vt:lpstr>2013 scenario 1</vt:lpstr>
      <vt:lpstr>2013 scenario 2</vt:lpstr>
      <vt:lpstr>Comments</vt:lpstr>
      <vt:lpstr>Setup</vt:lpstr>
      <vt:lpstr>Validation</vt:lpstr>
      <vt:lpstr>Recap VdM setup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2013-02-05T09:00:05Z</dcterms:modified>
</cp:coreProperties>
</file>