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31" r:id="rId2"/>
    <p:sldId id="1137" r:id="rId3"/>
    <p:sldId id="1152" r:id="rId4"/>
    <p:sldId id="1151" r:id="rId5"/>
    <p:sldId id="1155" r:id="rId6"/>
    <p:sldId id="1153" r:id="rId7"/>
    <p:sldId id="1154" r:id="rId8"/>
    <p:sldId id="1156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FF"/>
    <a:srgbClr val="008000"/>
    <a:srgbClr val="FF0000"/>
    <a:srgbClr val="FFFF99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Energy calibration at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3/01/2012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energy calibration at LHC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20" y="4267200"/>
            <a:ext cx="6435880" cy="1178080"/>
          </a:xfrm>
        </p:spPr>
        <p:txBody>
          <a:bodyPr/>
          <a:lstStyle/>
          <a:p>
            <a:r>
              <a:rPr lang="en-US" sz="2400" dirty="0" smtClean="0"/>
              <a:t>J. </a:t>
            </a:r>
            <a:r>
              <a:rPr lang="en-US" sz="2400" dirty="0" err="1" smtClean="0"/>
              <a:t>Wenninger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Proton-ion calibration principle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110" y="764630"/>
            <a:ext cx="3311799" cy="27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80" y="2113582"/>
            <a:ext cx="3718319" cy="120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795653" y="2060810"/>
            <a:ext cx="3750145" cy="1420961"/>
          </a:xfrm>
          <a:prstGeom prst="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255764" y="1556740"/>
            <a:ext cx="3348796" cy="1215972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353160" cy="129618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 difference in speed (or corresponding RF frequency) of protons and ions can be used to determine the momentum P of the beam: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3859" y="2132820"/>
            <a:ext cx="2160300" cy="45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420" y="3567190"/>
            <a:ext cx="4968690" cy="317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348757" y="385523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LHC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2411700" y="4143270"/>
            <a:ext cx="0" cy="20882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125595" y="3876726"/>
            <a:ext cx="1011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~4.5 kHz</a:t>
            </a:r>
            <a:endParaRPr lang="en-US" sz="1600" b="1" dirty="0"/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4826422" y="5554821"/>
            <a:ext cx="10621" cy="6949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115520" y="4134890"/>
            <a:ext cx="1232550" cy="838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115520" y="5511460"/>
            <a:ext cx="3672510" cy="5749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067930" y="553295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~20 Hz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11707" y="4164844"/>
            <a:ext cx="316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At 4 </a:t>
            </a:r>
            <a:r>
              <a:rPr lang="en-US" sz="1800" b="1" dirty="0" err="1" smtClean="0">
                <a:solidFill>
                  <a:srgbClr val="FF0000"/>
                </a:solidFill>
              </a:rPr>
              <a:t>TeV</a:t>
            </a:r>
            <a:r>
              <a:rPr lang="en-US" sz="1800" b="1" dirty="0" smtClean="0">
                <a:solidFill>
                  <a:srgbClr val="FF0000"/>
                </a:solidFill>
              </a:rPr>
              <a:t> the effect 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is small and systematic errors dominate the measurement uncertainty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4345349" y="5230700"/>
            <a:ext cx="10621" cy="97572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043510" y="5229170"/>
            <a:ext cx="3276455" cy="153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227635" y="495687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</a:rPr>
              <a:t>~59 Hz</a:t>
            </a:r>
            <a:endParaRPr lang="en-US" sz="1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Cogging at 4 </a:t>
            </a:r>
            <a:r>
              <a:rPr lang="en-US" dirty="0" err="1" smtClean="0"/>
              <a:t>TeV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93613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Proton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lead</a:t>
            </a:r>
            <a:r>
              <a:rPr lang="en-US" dirty="0" smtClean="0"/>
              <a:t> beam at flat top: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Different RF frequencies for p and </a:t>
            </a:r>
            <a:r>
              <a:rPr lang="en-US" dirty="0" err="1" smtClean="0">
                <a:solidFill>
                  <a:srgbClr val="002060"/>
                </a:solidFill>
              </a:rPr>
              <a:t>Pb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Both beams ~ centered.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99490" y="2348850"/>
            <a:ext cx="345648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88030" y="2348850"/>
            <a:ext cx="345648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99490" y="2420860"/>
            <a:ext cx="345648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88030" y="2276840"/>
            <a:ext cx="345648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3410" y="2780910"/>
            <a:ext cx="8229600" cy="93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rgbClr val="0000FF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</a:rPr>
              <a:t>Proton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lead</a:t>
            </a:r>
            <a:r>
              <a:rPr lang="en-US" dirty="0" smtClean="0"/>
              <a:t> beams after cogging:</a:t>
            </a:r>
          </a:p>
          <a:p>
            <a:pPr lvl="1"/>
            <a:r>
              <a:rPr lang="en-US" u="sng" dirty="0" smtClean="0">
                <a:solidFill>
                  <a:srgbClr val="002060"/>
                </a:solidFill>
              </a:rPr>
              <a:t>Same </a:t>
            </a:r>
            <a:r>
              <a:rPr lang="en-US" u="sng" dirty="0">
                <a:solidFill>
                  <a:srgbClr val="002060"/>
                </a:solidFill>
              </a:rPr>
              <a:t>RF </a:t>
            </a:r>
            <a:r>
              <a:rPr lang="en-US" u="sng" dirty="0" smtClean="0">
                <a:solidFill>
                  <a:srgbClr val="002060"/>
                </a:solidFill>
              </a:rPr>
              <a:t>frequency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for p and </a:t>
            </a:r>
            <a:r>
              <a:rPr lang="en-US" dirty="0" err="1" smtClean="0">
                <a:solidFill>
                  <a:srgbClr val="002060"/>
                </a:solidFill>
              </a:rPr>
              <a:t>Pb</a:t>
            </a:r>
            <a:r>
              <a:rPr lang="en-US" dirty="0" smtClean="0">
                <a:solidFill>
                  <a:srgbClr val="002060"/>
                </a:solidFill>
              </a:rPr>
              <a:t>, ~ average of p and </a:t>
            </a:r>
            <a:r>
              <a:rPr lang="en-US" dirty="0" err="1" smtClean="0">
                <a:solidFill>
                  <a:srgbClr val="002060"/>
                </a:solidFill>
              </a:rPr>
              <a:t>Pb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</a:p>
          <a:p>
            <a:pPr lvl="1"/>
            <a:r>
              <a:rPr lang="en-US" dirty="0" smtClean="0"/>
              <a:t>Protons</a:t>
            </a:r>
            <a:r>
              <a:rPr lang="en-US" dirty="0" smtClean="0">
                <a:solidFill>
                  <a:srgbClr val="002060"/>
                </a:solidFill>
              </a:rPr>
              <a:t> move to the outside, </a:t>
            </a:r>
            <a:r>
              <a:rPr lang="en-US" dirty="0" smtClean="0">
                <a:solidFill>
                  <a:srgbClr val="FF0000"/>
                </a:solidFill>
              </a:rPr>
              <a:t>Lead</a:t>
            </a:r>
            <a:r>
              <a:rPr lang="en-US" dirty="0" smtClean="0">
                <a:solidFill>
                  <a:srgbClr val="002060"/>
                </a:solidFill>
              </a:rPr>
              <a:t> ions to the inside.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99490" y="4941210"/>
            <a:ext cx="345648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88030" y="4941210"/>
            <a:ext cx="345648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899490" y="4293120"/>
            <a:ext cx="345648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88030" y="5661310"/>
            <a:ext cx="345648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39440" y="1916790"/>
            <a:ext cx="0" cy="5040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956" y="2076785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539440" y="4453115"/>
            <a:ext cx="0" cy="5040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6956" y="4613110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4572000" y="4293120"/>
            <a:ext cx="0" cy="136819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593073" y="4398673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 </a:t>
            </a:r>
            <a:r>
              <a:rPr lang="en-US" dirty="0" err="1" smtClean="0">
                <a:solidFill>
                  <a:schemeClr val="tx1"/>
                </a:solidFill>
                <a:latin typeface="Symbol" pitchFamily="18" charset="2"/>
                <a:sym typeface="Symbol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f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9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proton &amp; lead orbits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641201" cy="792110"/>
          </a:xfrm>
        </p:spPr>
        <p:txBody>
          <a:bodyPr/>
          <a:lstStyle/>
          <a:p>
            <a:r>
              <a:rPr lang="en-US" sz="2000" dirty="0" smtClean="0"/>
              <a:t>Proton-</a:t>
            </a:r>
            <a:r>
              <a:rPr lang="en-US" sz="2000" dirty="0" err="1" smtClean="0"/>
              <a:t>Pb</a:t>
            </a:r>
            <a:r>
              <a:rPr lang="en-US" sz="2000" dirty="0" smtClean="0"/>
              <a:t> orbits at 4 Z </a:t>
            </a:r>
            <a:r>
              <a:rPr lang="en-US" sz="2000" dirty="0" err="1" smtClean="0"/>
              <a:t>TeV</a:t>
            </a:r>
            <a:r>
              <a:rPr lang="en-US" sz="2000" dirty="0" smtClean="0"/>
              <a:t> after cogging (at same RF frequency) revealing the revolution frequency difference </a:t>
            </a:r>
            <a:r>
              <a:rPr lang="en-US" sz="2000" dirty="0" smtClean="0">
                <a:sym typeface="Wingdings" pitchFamily="2" charset="2"/>
              </a:rPr>
              <a:t> radial position offsets.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1556740"/>
            <a:ext cx="6984970" cy="27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40" y="3414598"/>
            <a:ext cx="6817245" cy="272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95920" y="2078358"/>
            <a:ext cx="1665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Protons – B1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12200" y="3990678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Lead – B2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210" y="1484730"/>
            <a:ext cx="2937685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We are looking for an accuracy of ~ 10 </a:t>
            </a:r>
            <a:r>
              <a:rPr lang="en-US" dirty="0" smtClean="0">
                <a:solidFill>
                  <a:srgbClr val="CC0066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CC0066"/>
                </a:solidFill>
              </a:rPr>
              <a:t>m on the radial position</a:t>
            </a:r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method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7430" y="764630"/>
            <a:ext cx="8425170" cy="122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rgbClr val="0000FF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</a:rPr>
              <a:t>The frequency offset is deduced from the orbit offsets of the 2 beams </a:t>
            </a:r>
            <a:r>
              <a:rPr lang="en-US" dirty="0" smtClean="0"/>
              <a:t>– sensitive to the average BPM offsets </a:t>
            </a:r>
            <a:r>
              <a:rPr lang="en-US" dirty="0" err="1" smtClean="0"/>
              <a:t>wrt</a:t>
            </a:r>
            <a:r>
              <a:rPr lang="en-US" dirty="0"/>
              <a:t> </a:t>
            </a:r>
            <a:r>
              <a:rPr lang="en-US" dirty="0" smtClean="0"/>
              <a:t>center of the LHC </a:t>
            </a:r>
            <a:r>
              <a:rPr lang="en-US" dirty="0" err="1" smtClean="0"/>
              <a:t>quadrupoles</a:t>
            </a:r>
            <a:r>
              <a:rPr lang="en-US" dirty="0" smtClean="0"/>
              <a:t> !</a:t>
            </a:r>
          </a:p>
          <a:p>
            <a:pPr lvl="1"/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99490" y="3140960"/>
            <a:ext cx="187226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987780" y="3140960"/>
            <a:ext cx="165623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899490" y="2492870"/>
            <a:ext cx="187226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987780" y="3861060"/>
            <a:ext cx="165623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39440" y="2652865"/>
            <a:ext cx="0" cy="5040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6956" y="2812860"/>
            <a:ext cx="312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899490" y="3284980"/>
            <a:ext cx="187226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987780" y="2996940"/>
            <a:ext cx="165623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076070" y="3140960"/>
            <a:ext cx="187226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7164360" y="3140960"/>
            <a:ext cx="165623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7164360" y="2492870"/>
            <a:ext cx="172824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148080" y="3861060"/>
            <a:ext cx="1800250" cy="0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076070" y="3284980"/>
            <a:ext cx="187226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164360" y="2996940"/>
            <a:ext cx="165623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4860040" y="2276840"/>
            <a:ext cx="0" cy="270443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475651" y="3972373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59254" y="3969075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68180" y="4008378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51783" y="400508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3459" y="4509150"/>
            <a:ext cx="3132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meas,A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dirty="0" smtClean="0"/>
              <a:t> +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5544135" y="4581160"/>
            <a:ext cx="3132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meas,B</a:t>
            </a:r>
            <a:r>
              <a:rPr lang="en-US" dirty="0" smtClean="0"/>
              <a:t> 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dirty="0" smtClean="0"/>
              <a:t> - (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endParaRPr lang="en-GB" dirty="0"/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323410" y="5301260"/>
            <a:ext cx="8425170" cy="93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rgbClr val="0000FF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</a:rPr>
              <a:t>The systematic error from BPM offsets cancels out on the average of the measurements of p-</a:t>
            </a:r>
            <a:r>
              <a:rPr lang="en-US" dirty="0" err="1" smtClean="0">
                <a:solidFill>
                  <a:srgbClr val="008000"/>
                </a:solidFill>
              </a:rPr>
              <a:t>Pb</a:t>
            </a:r>
            <a:r>
              <a:rPr lang="en-US" dirty="0" smtClean="0">
                <a:solidFill>
                  <a:srgbClr val="008000"/>
                </a:solidFill>
              </a:rPr>
              <a:t> (A) and </a:t>
            </a:r>
            <a:r>
              <a:rPr lang="en-US" dirty="0" err="1" smtClean="0">
                <a:solidFill>
                  <a:srgbClr val="008000"/>
                </a:solidFill>
              </a:rPr>
              <a:t>Pb</a:t>
            </a:r>
            <a:r>
              <a:rPr lang="en-US" dirty="0" smtClean="0">
                <a:solidFill>
                  <a:srgbClr val="008000"/>
                </a:solidFill>
              </a:rPr>
              <a:t>-p (B) </a:t>
            </a:r>
            <a:r>
              <a:rPr lang="en-US" dirty="0">
                <a:solidFill>
                  <a:srgbClr val="008000"/>
                </a:solidFill>
              </a:rPr>
              <a:t>!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9442" y="3471594"/>
            <a:ext cx="54401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1</a:t>
            </a:r>
            <a:endParaRPr lang="en-GB" dirty="0"/>
          </a:p>
        </p:txBody>
      </p:sp>
      <p:cxnSp>
        <p:nvCxnSpPr>
          <p:cNvPr id="65" name="Straight Arrow Connector 64"/>
          <p:cNvCxnSpPr>
            <a:stCxn id="63" idx="0"/>
          </p:cNvCxnSpPr>
          <p:nvPr/>
        </p:nvCxnSpPr>
        <p:spPr bwMode="auto">
          <a:xfrm flipV="1">
            <a:off x="411451" y="3212970"/>
            <a:ext cx="488039" cy="25862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411700" y="3598487"/>
            <a:ext cx="54401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/>
              <a:t>2</a:t>
            </a:r>
            <a:endParaRPr lang="en-GB" dirty="0"/>
          </a:p>
        </p:txBody>
      </p:sp>
      <p:cxnSp>
        <p:nvCxnSpPr>
          <p:cNvPr id="67" name="Straight Arrow Connector 66"/>
          <p:cNvCxnSpPr>
            <a:stCxn id="66" idx="0"/>
          </p:cNvCxnSpPr>
          <p:nvPr/>
        </p:nvCxnSpPr>
        <p:spPr bwMode="auto">
          <a:xfrm flipV="1">
            <a:off x="2683709" y="3012915"/>
            <a:ext cx="488039" cy="58557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69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10" y="691654"/>
            <a:ext cx="6843191" cy="464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PRELIMINARY 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5445280"/>
            <a:ext cx="8713209" cy="86412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ean value p-</a:t>
            </a:r>
            <a:r>
              <a:rPr lang="en-US" dirty="0" err="1" smtClean="0"/>
              <a:t>Pb</a:t>
            </a:r>
            <a:r>
              <a:rPr lang="en-US" dirty="0" smtClean="0"/>
              <a:t> + </a:t>
            </a:r>
            <a:r>
              <a:rPr lang="en-US" dirty="0" err="1" smtClean="0"/>
              <a:t>Pb</a:t>
            </a:r>
            <a:r>
              <a:rPr lang="en-US" dirty="0" smtClean="0"/>
              <a:t>-b : </a:t>
            </a:r>
            <a:r>
              <a:rPr lang="en-US" dirty="0" smtClean="0">
                <a:solidFill>
                  <a:srgbClr val="CC0066"/>
                </a:solidFill>
              </a:rPr>
              <a:t>3.99 </a:t>
            </a:r>
            <a:r>
              <a:rPr lang="en-US" dirty="0" err="1" smtClean="0">
                <a:solidFill>
                  <a:srgbClr val="CC0066"/>
                </a:solidFill>
              </a:rPr>
              <a:t>TeV</a:t>
            </a:r>
            <a:r>
              <a:rPr lang="en-US" dirty="0" smtClean="0">
                <a:solidFill>
                  <a:srgbClr val="CC0066"/>
                </a:solidFill>
              </a:rPr>
              <a:t> </a:t>
            </a:r>
            <a:r>
              <a:rPr lang="en-US" dirty="0" smtClean="0"/>
              <a:t>± (to be evaluated)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9890" y="3460950"/>
            <a:ext cx="836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 </a:t>
            </a:r>
            <a:r>
              <a:rPr lang="en-US" dirty="0" err="1" smtClean="0">
                <a:solidFill>
                  <a:srgbClr val="FF0000"/>
                </a:solidFill>
              </a:rPr>
              <a:t>TeV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70" y="1556740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Pb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30" y="361098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Pb</a:t>
            </a:r>
            <a:r>
              <a:rPr lang="en-US" dirty="0" smtClean="0">
                <a:solidFill>
                  <a:srgbClr val="0000FF"/>
                </a:solidFill>
              </a:rPr>
              <a:t>-p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0" y="2708900"/>
            <a:ext cx="0" cy="187226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CC006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709740" y="234885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66"/>
                </a:solidFill>
              </a:rPr>
              <a:t>Mean value</a:t>
            </a:r>
            <a:endParaRPr lang="en-GB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10" y="184478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296180"/>
          </a:xfrm>
        </p:spPr>
        <p:txBody>
          <a:bodyPr/>
          <a:lstStyle/>
          <a:p>
            <a:r>
              <a:rPr lang="en-US" dirty="0" smtClean="0"/>
              <a:t>Correlation </a:t>
            </a:r>
            <a:r>
              <a:rPr lang="en-US" dirty="0" err="1" smtClean="0"/>
              <a:t>Pb</a:t>
            </a:r>
            <a:r>
              <a:rPr lang="en-US" dirty="0" smtClean="0"/>
              <a:t> – p frequency – no anomaly.</a:t>
            </a:r>
          </a:p>
          <a:p>
            <a:pPr lvl="1"/>
            <a:r>
              <a:rPr lang="en-US" dirty="0" smtClean="0"/>
              <a:t>Changing values: </a:t>
            </a:r>
            <a:r>
              <a:rPr lang="en-US" dirty="0"/>
              <a:t>t</a:t>
            </a:r>
            <a:r>
              <a:rPr lang="en-US" dirty="0" smtClean="0"/>
              <a:t>ides </a:t>
            </a:r>
            <a:r>
              <a:rPr lang="en-US" dirty="0" err="1" smtClean="0"/>
              <a:t>etc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83112" y="3410933"/>
            <a:ext cx="726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dirty="0" smtClean="0">
                <a:solidFill>
                  <a:srgbClr val="008000"/>
                </a:solidFill>
              </a:rPr>
              <a:t>-</a:t>
            </a:r>
            <a:r>
              <a:rPr lang="en-US" dirty="0" err="1" smtClean="0">
                <a:solidFill>
                  <a:srgbClr val="008000"/>
                </a:solidFill>
              </a:rPr>
              <a:t>Pb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750" y="3416572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Pb</a:t>
            </a:r>
            <a:r>
              <a:rPr lang="en-US" dirty="0" smtClean="0">
                <a:solidFill>
                  <a:srgbClr val="0000FF"/>
                </a:solidFill>
              </a:rPr>
              <a:t>-p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841863" y="2060810"/>
            <a:ext cx="5466517" cy="35692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841863" y="1443939"/>
            <a:ext cx="5466517" cy="3569281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35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Collect more fills..</a:t>
            </a:r>
          </a:p>
          <a:p>
            <a:r>
              <a:rPr lang="en-US" dirty="0" smtClean="0"/>
              <a:t>Systematic analysis of BPM scale and offset.</a:t>
            </a:r>
          </a:p>
          <a:p>
            <a:pPr lvl="1"/>
            <a:r>
              <a:rPr lang="en-US" dirty="0" smtClean="0"/>
              <a:t>Scale calibrations are all consistent:</a:t>
            </a:r>
          </a:p>
          <a:p>
            <a:pPr lvl="2"/>
            <a:r>
              <a:rPr lang="en-US" dirty="0" smtClean="0"/>
              <a:t>Can be checked in every fill during the cogging,</a:t>
            </a:r>
          </a:p>
          <a:p>
            <a:pPr lvl="2"/>
            <a:r>
              <a:rPr lang="en-US" dirty="0" smtClean="0"/>
              <a:t>Dedicated calibration (5 </a:t>
            </a:r>
            <a:r>
              <a:rPr lang="en-US" dirty="0" err="1" smtClean="0"/>
              <a:t>mins</a:t>
            </a:r>
            <a:r>
              <a:rPr lang="en-US" dirty="0" smtClean="0"/>
              <a:t> each).</a:t>
            </a:r>
            <a:endParaRPr lang="en-US" dirty="0" smtClean="0"/>
          </a:p>
          <a:p>
            <a:pPr lvl="1"/>
            <a:r>
              <a:rPr lang="en-US" dirty="0" smtClean="0"/>
              <a:t>Offset </a:t>
            </a:r>
            <a:r>
              <a:rPr lang="en-US" dirty="0" smtClean="0"/>
              <a:t>dependence on </a:t>
            </a:r>
            <a:r>
              <a:rPr lang="en-US" dirty="0" smtClean="0">
                <a:solidFill>
                  <a:srgbClr val="CC0066"/>
                </a:solidFill>
              </a:rPr>
              <a:t>bunch intensity, bunch length and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Time: split the sample and look for significant changes etc…</a:t>
            </a:r>
          </a:p>
          <a:p>
            <a:pPr lvl="1"/>
            <a:r>
              <a:rPr lang="en-US" dirty="0" smtClean="0"/>
              <a:t>Intensity and bunch length:</a:t>
            </a:r>
          </a:p>
          <a:p>
            <a:pPr lvl="2"/>
            <a:r>
              <a:rPr lang="en-US" dirty="0" smtClean="0"/>
              <a:t>Could try to estimate it from the data itself.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~1 </a:t>
            </a:r>
            <a:r>
              <a:rPr lang="en-US" dirty="0" smtClean="0"/>
              <a:t>hour exercise at injection with scraping and RF voltage.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Energy calibration at the LHC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3/01/2012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5820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45647</TotalTime>
  <Words>427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Status of energy calibration at LHC</vt:lpstr>
      <vt:lpstr>Proton-ion calibration principle</vt:lpstr>
      <vt:lpstr>Cogging at 4 TeV</vt:lpstr>
      <vt:lpstr>Example : proton &amp; lead orbits</vt:lpstr>
      <vt:lpstr>Measurement method</vt:lpstr>
      <vt:lpstr>Results - PRELIMINARY !!</vt:lpstr>
      <vt:lpstr>Systematics</vt:lpstr>
      <vt:lpstr>To do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Jorg Wenninger</cp:lastModifiedBy>
  <cp:revision>3454</cp:revision>
  <dcterms:created xsi:type="dcterms:W3CDTF">2010-07-26T05:43:59Z</dcterms:created>
  <dcterms:modified xsi:type="dcterms:W3CDTF">2013-02-03T16:17:38Z</dcterms:modified>
</cp:coreProperties>
</file>