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8" r:id="rId1"/>
  </p:sldMasterIdLst>
  <p:notesMasterIdLst>
    <p:notesMasterId r:id="rId15"/>
  </p:notesMasterIdLst>
  <p:sldIdLst>
    <p:sldId id="1252" r:id="rId2"/>
    <p:sldId id="1291" r:id="rId3"/>
    <p:sldId id="1309" r:id="rId4"/>
    <p:sldId id="1310" r:id="rId5"/>
    <p:sldId id="1293" r:id="rId6"/>
    <p:sldId id="1307" r:id="rId7"/>
    <p:sldId id="1294" r:id="rId8"/>
    <p:sldId id="1308" r:id="rId9"/>
    <p:sldId id="1303" r:id="rId10"/>
    <p:sldId id="1306" r:id="rId11"/>
    <p:sldId id="1304" r:id="rId12"/>
    <p:sldId id="1305" r:id="rId13"/>
    <p:sldId id="1298" r:id="rId14"/>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00FF"/>
    <a:srgbClr val="FF3300"/>
    <a:srgbClr val="66FF33"/>
    <a:srgbClr val="008000"/>
    <a:srgbClr val="FFFFCC"/>
    <a:srgbClr val="FF00FF"/>
    <a:srgbClr val="FF9900"/>
    <a:srgbClr val="CC9900"/>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94706" autoAdjust="0"/>
  </p:normalViewPr>
  <p:slideViewPr>
    <p:cSldViewPr>
      <p:cViewPr varScale="1">
        <p:scale>
          <a:sx n="86" d="100"/>
          <a:sy n="86" d="100"/>
        </p:scale>
        <p:origin x="-16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762" y="-102"/>
      </p:cViewPr>
      <p:guideLst>
        <p:guide orient="horz" pos="3128"/>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extLst>
      <p:ext uri="{BB962C8B-B14F-4D97-AF65-F5344CB8AC3E}">
        <p14:creationId xmlns:p14="http://schemas.microsoft.com/office/powerpoint/2010/main" val="39734834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676400" y="6553201"/>
            <a:ext cx="6477000" cy="152399"/>
          </a:xfrm>
        </p:spPr>
        <p:txBody>
          <a:bodyPr/>
          <a:lstStyle>
            <a:lvl1pPr>
              <a:defRPr/>
            </a:lvl1pPr>
          </a:lstStyle>
          <a:p>
            <a:r>
              <a:rPr lang="en-US" smtClean="0"/>
              <a:t>LHC Morning Meeting - G. Arduini</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73F8370B-6F57-4401-95EA-28879AC24D6F}" type="datetime1">
              <a:rPr lang="en-GB" smtClean="0"/>
              <a:t>09/02/2013</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BDA24C-F7EE-43AF-A37D-C47AC250CAB3}" type="datetime1">
              <a:rPr lang="en-GB" smtClean="0"/>
              <a:t>09/02/2013</a:t>
            </a:fld>
            <a:endParaRPr lang="en-US"/>
          </a:p>
        </p:txBody>
      </p:sp>
      <p:sp>
        <p:nvSpPr>
          <p:cNvPr id="8" name="Footer Placeholder 7"/>
          <p:cNvSpPr>
            <a:spLocks noGrp="1"/>
          </p:cNvSpPr>
          <p:nvPr>
            <p:ph type="ftr" sz="quarter" idx="11"/>
          </p:nvPr>
        </p:nvSpPr>
        <p:spPr>
          <a:xfrm>
            <a:off x="1676400" y="6553201"/>
            <a:ext cx="6477000" cy="152399"/>
          </a:xfrm>
        </p:spPr>
        <p:txBody>
          <a:bodyPr/>
          <a:lstStyle/>
          <a:p>
            <a:r>
              <a:rPr lang="en-US" smtClean="0"/>
              <a:t>LHC Morning Meeting - G. Arduini</a:t>
            </a:r>
            <a:endParaRPr lang="en-US" dirty="0"/>
          </a:p>
        </p:txBody>
      </p:sp>
      <p:sp>
        <p:nvSpPr>
          <p:cNvPr id="9" name="Slide Number Placeholder 8"/>
          <p:cNvSpPr>
            <a:spLocks noGrp="1"/>
          </p:cNvSpPr>
          <p:nvPr>
            <p:ph type="sldNum" sz="quarter" idx="12"/>
          </p:nvPr>
        </p:nvSpPr>
        <p:spPr/>
        <p:txBody>
          <a:bodyPr/>
          <a:lstStyle/>
          <a:p>
            <a:fld id="{9E9C5516-24D6-497E-B20F-168204F9A8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6A6DFBA-7FC6-4B92-8C42-EE700A393F00}" type="datetime1">
              <a:rPr lang="en-GB" smtClean="0"/>
              <a:t>09/02/2013</a:t>
            </a:fld>
            <a:endParaRPr lang="en-GB"/>
          </a:p>
        </p:txBody>
      </p:sp>
      <p:sp>
        <p:nvSpPr>
          <p:cNvPr id="6" name="Footer Placeholder 5"/>
          <p:cNvSpPr>
            <a:spLocks noGrp="1"/>
          </p:cNvSpPr>
          <p:nvPr>
            <p:ph type="ftr" sz="quarter" idx="11"/>
          </p:nvPr>
        </p:nvSpPr>
        <p:spPr>
          <a:xfrm>
            <a:off x="1676400" y="6553201"/>
            <a:ext cx="6477000" cy="152399"/>
          </a:xfrm>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A80C2FBE-3CE9-4CF6-8B31-9B4073C46DC2}" type="datetime1">
              <a:rPr lang="en-GB" smtClean="0"/>
              <a:t>09/02/2013</a:t>
            </a:fld>
            <a:endParaRPr lang="en-GB"/>
          </a:p>
        </p:txBody>
      </p:sp>
      <p:sp>
        <p:nvSpPr>
          <p:cNvPr id="5" name="Footer Placeholder 4"/>
          <p:cNvSpPr>
            <a:spLocks noGrp="1"/>
          </p:cNvSpPr>
          <p:nvPr>
            <p:ph type="ftr" sz="quarter" idx="11"/>
          </p:nvPr>
        </p:nvSpPr>
        <p:spPr>
          <a:xfrm>
            <a:off x="1676400" y="6553201"/>
            <a:ext cx="6477000" cy="152399"/>
          </a:xfrm>
        </p:spPr>
        <p:txBody>
          <a:bodyPr/>
          <a:lstStyle>
            <a:lvl1pPr>
              <a:defRPr/>
            </a:lvl1p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lvl1pPr>
              <a:defRPr/>
            </a:lvl1pPr>
          </a:lstStyle>
          <a:p>
            <a:fld id="{B2ED15F2-B5DC-4D70-8B9E-4287CA2479A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2 Content and Text">
    <p:spTree>
      <p:nvGrpSpPr>
        <p:cNvPr id="1" name=""/>
        <p:cNvGrpSpPr/>
        <p:nvPr/>
      </p:nvGrpSpPr>
      <p:grpSpPr>
        <a:xfrm>
          <a:off x="0" y="0"/>
          <a:ext cx="0" cy="0"/>
          <a:chOff x="0" y="0"/>
          <a:chExt cx="0" cy="0"/>
        </a:xfrm>
      </p:grpSpPr>
      <p:sp>
        <p:nvSpPr>
          <p:cNvPr id="5" name="Text Placeholder 4"/>
          <p:cNvSpPr>
            <a:spLocks noGrp="1"/>
          </p:cNvSpPr>
          <p:nvPr>
            <p:ph type="body" sz="half" idx="3"/>
          </p:nvPr>
        </p:nvSpPr>
        <p:spPr>
          <a:xfrm>
            <a:off x="46482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Title 8"/>
          <p:cNvSpPr>
            <a:spLocks noGrp="1"/>
          </p:cNvSpPr>
          <p:nvPr>
            <p:ph type="title"/>
          </p:nvPr>
        </p:nvSpPr>
        <p:spPr/>
        <p:txBody>
          <a:bodyPr/>
          <a:lstStyle/>
          <a:p>
            <a:r>
              <a:rPr lang="en-US" smtClean="0"/>
              <a:t>Click to edit Master title style</a:t>
            </a:r>
            <a:endParaRPr lang="en-GB"/>
          </a:p>
        </p:txBody>
      </p:sp>
      <p:sp>
        <p:nvSpPr>
          <p:cNvPr id="6" name="Text Placeholder 4"/>
          <p:cNvSpPr>
            <a:spLocks noGrp="1"/>
          </p:cNvSpPr>
          <p:nvPr>
            <p:ph type="body" sz="half" idx="10"/>
          </p:nvPr>
        </p:nvSpPr>
        <p:spPr>
          <a:xfrm>
            <a:off x="152400" y="990600"/>
            <a:ext cx="42672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66832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9"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9"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6F4F0355-5CF8-4619-8137-DEDB21574BFA}" type="datetime1">
              <a:rPr lang="en-GB" smtClean="0"/>
              <a:t>09/02/2013</a:t>
            </a:fld>
            <a:endParaRPr lang="en-US"/>
          </a:p>
        </p:txBody>
      </p:sp>
      <p:sp>
        <p:nvSpPr>
          <p:cNvPr id="13" name="Footer Placeholder 4"/>
          <p:cNvSpPr>
            <a:spLocks noGrp="1"/>
          </p:cNvSpPr>
          <p:nvPr>
            <p:ph type="ftr" sz="quarter" idx="3"/>
          </p:nvPr>
        </p:nvSpPr>
        <p:spPr>
          <a:xfrm>
            <a:off x="1676400" y="6553201"/>
            <a:ext cx="6400800" cy="152399"/>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US" smtClean="0"/>
              <a:t>LHC Morning Meeting - G. Arduini</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hf hd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Fri 8/2</a:t>
            </a:r>
            <a:endParaRPr lang="en-GB" dirty="0"/>
          </a:p>
        </p:txBody>
      </p:sp>
      <p:sp>
        <p:nvSpPr>
          <p:cNvPr id="11" name="Content Placeholder 10"/>
          <p:cNvSpPr>
            <a:spLocks noGrp="1"/>
          </p:cNvSpPr>
          <p:nvPr>
            <p:ph sz="half" idx="2"/>
          </p:nvPr>
        </p:nvSpPr>
        <p:spPr>
          <a:xfrm>
            <a:off x="304800" y="990600"/>
            <a:ext cx="8686800" cy="1477963"/>
          </a:xfrm>
        </p:spPr>
        <p:txBody>
          <a:bodyPr/>
          <a:lstStyle/>
          <a:p>
            <a:r>
              <a:rPr lang="en-US" sz="2000" dirty="0" smtClean="0"/>
              <a:t>Fill 3538 ongoing since 02:57 with ALICE head ON and ATLAS/CMS/ </a:t>
            </a:r>
            <a:r>
              <a:rPr lang="en-US" sz="2000" dirty="0" err="1" smtClean="0"/>
              <a:t>LHCb</a:t>
            </a:r>
            <a:r>
              <a:rPr lang="en-US" sz="2000" dirty="0" smtClean="0"/>
              <a:t> at 1% of their peak luminosity</a:t>
            </a:r>
          </a:p>
          <a:p>
            <a:r>
              <a:rPr lang="en-US" sz="2000" dirty="0" smtClean="0"/>
              <a:t>End of fill at 12:58 (when we were just about to dump…) </a:t>
            </a:r>
            <a:r>
              <a:rPr lang="en-US" sz="2000" dirty="0" smtClean="0">
                <a:sym typeface="Wingdings" pitchFamily="2" charset="2"/>
              </a:rPr>
              <a:t> BPM in LSS6</a:t>
            </a:r>
          </a:p>
          <a:p>
            <a:r>
              <a:rPr lang="en-US" sz="2000" dirty="0" smtClean="0">
                <a:solidFill>
                  <a:srgbClr val="FF0000"/>
                </a:solidFill>
                <a:sym typeface="Wingdings" pitchFamily="2" charset="2"/>
              </a:rPr>
              <a:t>ALICE has now reached about the SAME INTEGRATED LUMINOSITY AS ATLAS/CMS</a:t>
            </a:r>
          </a:p>
          <a:p>
            <a:endParaRPr lang="en-US" sz="2000" dirty="0" smtClean="0"/>
          </a:p>
          <a:p>
            <a:endParaRPr lang="en-GB" sz="2000" dirty="0"/>
          </a:p>
        </p:txBody>
      </p:sp>
      <p:sp>
        <p:nvSpPr>
          <p:cNvPr id="5" name="Date Placeholder 4"/>
          <p:cNvSpPr>
            <a:spLocks noGrp="1"/>
          </p:cNvSpPr>
          <p:nvPr>
            <p:ph type="dt" sz="half" idx="10"/>
          </p:nvPr>
        </p:nvSpPr>
        <p:spPr/>
        <p:txBody>
          <a:bodyPr/>
          <a:lstStyle/>
          <a:p>
            <a:fld id="{45A37326-66E6-40EF-A523-1F6840058A0A}" type="datetime1">
              <a:rPr lang="en-GB" smtClean="0"/>
              <a:t>09/02/2013</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1</a:t>
            </a:fld>
            <a:endParaRPr lang="en-GB"/>
          </a:p>
        </p:txBody>
      </p:sp>
      <p:pic>
        <p:nvPicPr>
          <p:cNvPr id="1026" name="Picture 2" descr="http://elogbook.cern.ch/eLogbook/attach_reader?attach_id=133418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7745" y="2997517"/>
            <a:ext cx="6840855" cy="33270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5441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60000">
              <a:spcBef>
                <a:spcPts val="600"/>
              </a:spcBef>
              <a:spcAft>
                <a:spcPts val="600"/>
              </a:spcAft>
              <a:buFont typeface="Arial" pitchFamily="34" charset="0"/>
              <a:buChar char="•"/>
            </a:pPr>
            <a:r>
              <a:rPr lang="en-US" sz="1800" dirty="0" smtClean="0">
                <a:solidFill>
                  <a:schemeClr val="tx2"/>
                </a:solidFill>
              </a:rPr>
              <a:t>1 </a:t>
            </a:r>
            <a:r>
              <a:rPr lang="en-US" sz="1800" dirty="0">
                <a:solidFill>
                  <a:schemeClr val="tx2"/>
                </a:solidFill>
              </a:rPr>
              <a:t>cycle with 3 nominal bunches for collimator setup (TCTs), </a:t>
            </a:r>
            <a:r>
              <a:rPr lang="en-US" sz="1800" dirty="0" smtClean="0">
                <a:solidFill>
                  <a:schemeClr val="tx2"/>
                </a:solidFill>
              </a:rPr>
              <a:t>collision </a:t>
            </a:r>
            <a:r>
              <a:rPr lang="en-US" sz="1800" dirty="0">
                <a:solidFill>
                  <a:schemeClr val="tx2"/>
                </a:solidFill>
              </a:rPr>
              <a:t>setup, first loss maps &amp; </a:t>
            </a:r>
            <a:r>
              <a:rPr lang="en-US" sz="1800" dirty="0" err="1">
                <a:solidFill>
                  <a:schemeClr val="tx2"/>
                </a:solidFill>
              </a:rPr>
              <a:t>asynch</a:t>
            </a:r>
            <a:r>
              <a:rPr lang="en-US" sz="1800" dirty="0">
                <a:solidFill>
                  <a:schemeClr val="tx2"/>
                </a:solidFill>
              </a:rPr>
              <a:t>. dump test in </a:t>
            </a:r>
            <a:r>
              <a:rPr lang="en-US" sz="1800" dirty="0" smtClean="0">
                <a:solidFill>
                  <a:schemeClr val="tx2"/>
                </a:solidFill>
              </a:rPr>
              <a:t>collision. (4-</a:t>
            </a:r>
            <a:r>
              <a:rPr lang="en-US" sz="1800" dirty="0" smtClean="0">
                <a:solidFill>
                  <a:schemeClr val="tx2"/>
                </a:solidFill>
                <a:sym typeface="Wingdings" pitchFamily="2" charset="2"/>
              </a:rPr>
              <a:t>5 hours+ RP set-up </a:t>
            </a:r>
            <a:r>
              <a:rPr lang="en-US" sz="1800" dirty="0" smtClean="0">
                <a:solidFill>
                  <a:srgbClr val="FF0000"/>
                </a:solidFill>
                <a:sym typeface="Wingdings" pitchFamily="2" charset="2"/>
              </a:rPr>
              <a:t>if approved</a:t>
            </a:r>
            <a:r>
              <a:rPr lang="en-US" sz="1800" dirty="0" smtClean="0">
                <a:solidFill>
                  <a:schemeClr val="tx2"/>
                </a:solidFill>
                <a:sym typeface="Wingdings" pitchFamily="2" charset="2"/>
              </a:rPr>
              <a:t>)</a:t>
            </a:r>
          </a:p>
          <a:p>
            <a:pPr marL="360000">
              <a:spcBef>
                <a:spcPts val="600"/>
              </a:spcBef>
              <a:spcAft>
                <a:spcPts val="600"/>
              </a:spcAft>
              <a:buFont typeface="Arial" pitchFamily="34" charset="0"/>
              <a:buChar char="•"/>
            </a:pPr>
            <a:r>
              <a:rPr lang="en-US" sz="1800" dirty="0">
                <a:solidFill>
                  <a:schemeClr val="tx2"/>
                </a:solidFill>
              </a:rPr>
              <a:t>BSRT (B2) and beam dump checks with high intensity and LBDS check (B1) in parallel (5 hours</a:t>
            </a:r>
            <a:r>
              <a:rPr lang="en-US" sz="1800" dirty="0" smtClean="0">
                <a:solidFill>
                  <a:schemeClr val="tx2"/>
                </a:solidFill>
              </a:rPr>
              <a:t>)</a:t>
            </a:r>
            <a:endParaRPr lang="en-US" sz="1800" u="sng" dirty="0">
              <a:solidFill>
                <a:schemeClr val="tx2"/>
              </a:solidFill>
            </a:endParaRPr>
          </a:p>
          <a:p>
            <a:pPr marL="360000">
              <a:spcBef>
                <a:spcPts val="600"/>
              </a:spcBef>
              <a:spcAft>
                <a:spcPts val="600"/>
              </a:spcAft>
              <a:buFont typeface="Arial" pitchFamily="34" charset="0"/>
              <a:buChar char="•"/>
            </a:pPr>
            <a:r>
              <a:rPr lang="en-US" sz="1800" dirty="0" smtClean="0">
                <a:solidFill>
                  <a:schemeClr val="tx2"/>
                </a:solidFill>
              </a:rPr>
              <a:t>2 cycles to complete off-momentum/</a:t>
            </a:r>
            <a:r>
              <a:rPr lang="en-US" sz="1800" dirty="0" err="1" smtClean="0">
                <a:solidFill>
                  <a:schemeClr val="tx2"/>
                </a:solidFill>
              </a:rPr>
              <a:t>betatron</a:t>
            </a:r>
            <a:r>
              <a:rPr lang="en-US" sz="1800" dirty="0" smtClean="0">
                <a:solidFill>
                  <a:schemeClr val="tx2"/>
                </a:solidFill>
              </a:rPr>
              <a:t> loss maps </a:t>
            </a:r>
            <a:r>
              <a:rPr lang="en-US" sz="1800" dirty="0" smtClean="0">
                <a:solidFill>
                  <a:schemeClr val="tx2"/>
                </a:solidFill>
                <a:sym typeface="Wingdings" pitchFamily="2" charset="2"/>
              </a:rPr>
              <a:t> (8 hours)</a:t>
            </a:r>
            <a:r>
              <a:rPr lang="en-US" sz="1800" dirty="0" smtClean="0">
                <a:solidFill>
                  <a:schemeClr val="tx2"/>
                </a:solidFill>
              </a:rPr>
              <a:t>.</a:t>
            </a:r>
          </a:p>
          <a:p>
            <a:pPr marL="457200" lvl="1" indent="0">
              <a:buNone/>
            </a:pPr>
            <a:r>
              <a:rPr lang="en-US" sz="1800" dirty="0" smtClean="0">
                <a:solidFill>
                  <a:srgbClr val="FF0000"/>
                </a:solidFill>
              </a:rPr>
              <a:t>	</a:t>
            </a:r>
          </a:p>
        </p:txBody>
      </p:sp>
      <p:sp>
        <p:nvSpPr>
          <p:cNvPr id="2" name="Title 1"/>
          <p:cNvSpPr>
            <a:spLocks noGrp="1"/>
          </p:cNvSpPr>
          <p:nvPr>
            <p:ph type="title"/>
          </p:nvPr>
        </p:nvSpPr>
        <p:spPr/>
        <p:txBody>
          <a:bodyPr/>
          <a:lstStyle/>
          <a:p>
            <a:r>
              <a:rPr lang="en-US" dirty="0" smtClean="0"/>
              <a:t>1.38 TeV p-p run</a:t>
            </a:r>
            <a:endParaRPr lang="fr-FR" dirty="0"/>
          </a:p>
        </p:txBody>
      </p:sp>
    </p:spTree>
    <p:extLst>
      <p:ext uri="{BB962C8B-B14F-4D97-AF65-F5344CB8AC3E}">
        <p14:creationId xmlns:p14="http://schemas.microsoft.com/office/powerpoint/2010/main" val="272458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228600" lvl="1" indent="-228600">
              <a:buClrTx/>
            </a:pPr>
            <a:r>
              <a:rPr lang="en-US" dirty="0">
                <a:solidFill>
                  <a:srgbClr val="003399"/>
                </a:solidFill>
              </a:rPr>
              <a:t>Intensity ramp-up</a:t>
            </a:r>
          </a:p>
          <a:p>
            <a:pPr marL="569913" lvl="2" indent="-228600">
              <a:buClrTx/>
            </a:pPr>
            <a:r>
              <a:rPr lang="en-US" sz="2000" dirty="0"/>
              <a:t>1 fill with ~80 bunches</a:t>
            </a:r>
          </a:p>
          <a:p>
            <a:pPr marL="569913" lvl="2" indent="-228600">
              <a:buClrTx/>
            </a:pPr>
            <a:r>
              <a:rPr lang="en-US" sz="2000" dirty="0"/>
              <a:t>1 fill with ~500 bunches (including some individual bunches for </a:t>
            </a:r>
            <a:r>
              <a:rPr lang="en-US" sz="2000" dirty="0" err="1"/>
              <a:t>VdM</a:t>
            </a:r>
            <a:r>
              <a:rPr lang="en-US" sz="2000" dirty="0"/>
              <a:t> scans)</a:t>
            </a:r>
          </a:p>
          <a:p>
            <a:pPr marL="569913" lvl="2" indent="-228600">
              <a:buClrTx/>
            </a:pPr>
            <a:r>
              <a:rPr lang="en-US" sz="2000" dirty="0"/>
              <a:t>1374 </a:t>
            </a:r>
            <a:r>
              <a:rPr lang="en-US" sz="2000" dirty="0" smtClean="0"/>
              <a:t>bunches</a:t>
            </a:r>
          </a:p>
          <a:p>
            <a:pPr marL="569913" lvl="2" indent="-228600">
              <a:buClrTx/>
            </a:pPr>
            <a:r>
              <a:rPr lang="en-US" sz="2000" dirty="0" smtClean="0">
                <a:solidFill>
                  <a:srgbClr val="FF0000"/>
                </a:solidFill>
              </a:rPr>
              <a:t>Need to define filling scheme for 500 bunches</a:t>
            </a:r>
            <a:endParaRPr lang="en-US" sz="2000" dirty="0">
              <a:solidFill>
                <a:srgbClr val="FF0000"/>
              </a:solidFill>
            </a:endParaRPr>
          </a:p>
          <a:p>
            <a:endParaRPr lang="en-US" dirty="0" smtClean="0"/>
          </a:p>
          <a:p>
            <a:pPr marL="0" indent="0">
              <a:buNone/>
            </a:pPr>
            <a:endParaRPr lang="en-US" dirty="0"/>
          </a:p>
        </p:txBody>
      </p:sp>
      <p:sp>
        <p:nvSpPr>
          <p:cNvPr id="3" name="Title 2"/>
          <p:cNvSpPr>
            <a:spLocks noGrp="1"/>
          </p:cNvSpPr>
          <p:nvPr>
            <p:ph type="title"/>
          </p:nvPr>
        </p:nvSpPr>
        <p:spPr/>
        <p:txBody>
          <a:bodyPr/>
          <a:lstStyle/>
          <a:p>
            <a:r>
              <a:rPr lang="en-US" dirty="0"/>
              <a:t>1.38 </a:t>
            </a:r>
            <a:r>
              <a:rPr lang="en-US" dirty="0" err="1"/>
              <a:t>TeV</a:t>
            </a:r>
            <a:r>
              <a:rPr lang="en-US" dirty="0"/>
              <a:t> p-p run</a:t>
            </a:r>
            <a:endParaRPr lang="en-GB" dirty="0"/>
          </a:p>
        </p:txBody>
      </p:sp>
    </p:spTree>
    <p:extLst>
      <p:ext uri="{BB962C8B-B14F-4D97-AF65-F5344CB8AC3E}">
        <p14:creationId xmlns:p14="http://schemas.microsoft.com/office/powerpoint/2010/main" val="866491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Validation</a:t>
            </a:r>
            <a:endParaRPr lang="en-GB" dirty="0"/>
          </a:p>
        </p:txBody>
      </p:sp>
      <p:graphicFrame>
        <p:nvGraphicFramePr>
          <p:cNvPr id="8" name="Content Placeholder 3"/>
          <p:cNvGraphicFramePr>
            <a:graphicFrameLocks noGrp="1"/>
          </p:cNvGraphicFramePr>
          <p:nvPr>
            <p:ph idx="1"/>
            <p:extLst>
              <p:ext uri="{D42A27DB-BD31-4B8C-83A1-F6EECF244321}">
                <p14:modId xmlns:p14="http://schemas.microsoft.com/office/powerpoint/2010/main" val="1909884483"/>
              </p:ext>
            </p:extLst>
          </p:nvPr>
        </p:nvGraphicFramePr>
        <p:xfrm>
          <a:off x="762320" y="1289040"/>
          <a:ext cx="7238680" cy="2393960"/>
        </p:xfrm>
        <a:graphic>
          <a:graphicData uri="http://schemas.openxmlformats.org/drawingml/2006/table">
            <a:tbl>
              <a:tblPr firstRow="1" bandRow="1">
                <a:tableStyleId>{5C22544A-7EE6-4342-B048-85BDC9FD1C3A}</a:tableStyleId>
              </a:tblPr>
              <a:tblGrid>
                <a:gridCol w="1447736"/>
                <a:gridCol w="1447736"/>
                <a:gridCol w="1447736"/>
                <a:gridCol w="1447736"/>
                <a:gridCol w="1447736"/>
              </a:tblGrid>
              <a:tr h="370840">
                <a:tc>
                  <a:txBody>
                    <a:bodyPr/>
                    <a:lstStyle/>
                    <a:p>
                      <a:endParaRPr lang="en-GB" sz="1400" dirty="0"/>
                    </a:p>
                  </a:txBody>
                  <a:tcPr marL="94783" marR="94783"/>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Injection (Inj.</a:t>
                      </a:r>
                      <a:r>
                        <a:rPr lang="en-US" sz="1400" baseline="0" dirty="0" smtClean="0"/>
                        <a:t> Prot. IN)</a:t>
                      </a:r>
                      <a:endParaRPr lang="en-GB" sz="1400" dirty="0" smtClean="0"/>
                    </a:p>
                  </a:txBody>
                  <a:tcPr marL="94783" marR="94783"/>
                </a:tc>
                <a:tc>
                  <a:txBody>
                    <a:bodyPr/>
                    <a:lstStyle/>
                    <a:p>
                      <a:r>
                        <a:rPr lang="en-US" sz="1400" dirty="0" smtClean="0"/>
                        <a:t>Injection (Inj.</a:t>
                      </a:r>
                      <a:r>
                        <a:rPr lang="en-US" sz="1400" baseline="0" dirty="0" smtClean="0"/>
                        <a:t> Prot. OUT)</a:t>
                      </a:r>
                      <a:endParaRPr lang="en-GB" sz="1400" dirty="0"/>
                    </a:p>
                  </a:txBody>
                  <a:tcPr marL="94783" marR="94783"/>
                </a:tc>
                <a:tc>
                  <a:txBody>
                    <a:bodyPr/>
                    <a:lstStyle/>
                    <a:p>
                      <a:r>
                        <a:rPr lang="en-US" sz="1400" dirty="0" smtClean="0"/>
                        <a:t>Flat-top </a:t>
                      </a:r>
                      <a:r>
                        <a:rPr lang="en-US" sz="1400" baseline="0" dirty="0" smtClean="0"/>
                        <a:t> separated</a:t>
                      </a:r>
                      <a:endParaRPr lang="en-GB" sz="1400" dirty="0"/>
                    </a:p>
                  </a:txBody>
                  <a:tcPr marL="94783" marR="94783"/>
                </a:tc>
                <a:tc>
                  <a:txBody>
                    <a:bodyPr/>
                    <a:lstStyle/>
                    <a:p>
                      <a:r>
                        <a:rPr lang="en-US" sz="1400" dirty="0" smtClean="0"/>
                        <a:t>Un-Squeezed Collision</a:t>
                      </a:r>
                      <a:endParaRPr lang="en-GB" sz="1400" dirty="0"/>
                    </a:p>
                  </a:txBody>
                  <a:tcPr marL="94783" marR="94783"/>
                </a:tc>
              </a:tr>
              <a:tr h="370840">
                <a:tc>
                  <a:txBody>
                    <a:bodyPr/>
                    <a:lstStyle/>
                    <a:p>
                      <a:r>
                        <a:rPr lang="en-US" sz="1400" dirty="0" err="1" smtClean="0">
                          <a:solidFill>
                            <a:schemeClr val="tx2"/>
                          </a:solidFill>
                        </a:rPr>
                        <a:t>Betatronic</a:t>
                      </a:r>
                      <a:r>
                        <a:rPr lang="en-US" sz="1400" dirty="0" smtClean="0">
                          <a:solidFill>
                            <a:schemeClr val="tx2"/>
                          </a:solidFill>
                        </a:rPr>
                        <a:t>-H</a:t>
                      </a:r>
                      <a:endParaRPr lang="en-GB" sz="1400" dirty="0">
                        <a:solidFill>
                          <a:schemeClr val="tx2"/>
                        </a:solidFill>
                      </a:endParaRPr>
                    </a:p>
                  </a:txBody>
                  <a:tcPr marL="94783" marR="94783"/>
                </a:tc>
                <a:tc>
                  <a:txBody>
                    <a:bodyPr/>
                    <a:lstStyle/>
                    <a:p>
                      <a:pPr algn="ctr"/>
                      <a:r>
                        <a:rPr lang="en-US" sz="1400" smtClean="0">
                          <a:solidFill>
                            <a:srgbClr val="FF0000"/>
                          </a:solidFill>
                          <a:effectLst>
                            <a:outerShdw blurRad="38100" dist="38100" dir="2700000" algn="tl">
                              <a:srgbClr val="000000">
                                <a:alpha val="43137"/>
                              </a:srgbClr>
                            </a:outerShdw>
                          </a:effectLst>
                        </a:rPr>
                        <a:t>tbd</a:t>
                      </a:r>
                      <a:endParaRPr lang="en-GB"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smtClean="0">
                          <a:solidFill>
                            <a:srgbClr val="FF0000"/>
                          </a:solidFill>
                          <a:effectLst>
                            <a:outerShdw blurRad="38100" dist="38100" dir="2700000" algn="tl">
                              <a:srgbClr val="000000">
                                <a:alpha val="43137"/>
                              </a:srgbClr>
                            </a:outerShdw>
                          </a:effectLst>
                        </a:rPr>
                        <a:t>tbd</a:t>
                      </a:r>
                      <a:endParaRPr lang="en-GB"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endParaRPr lang="en-GB"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endParaRPr lang="en-US" sz="1400" dirty="0" smtClean="0">
                        <a:solidFill>
                          <a:srgbClr val="FF0000"/>
                        </a:solidFill>
                        <a:effectLst>
                          <a:outerShdw blurRad="38100" dist="38100" dir="2700000" algn="tl">
                            <a:srgbClr val="000000">
                              <a:alpha val="43137"/>
                            </a:srgbClr>
                          </a:outerShdw>
                        </a:effectLst>
                      </a:endParaRPr>
                    </a:p>
                  </a:txBody>
                  <a:tcPr marL="94783" marR="9478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err="1" smtClean="0">
                          <a:solidFill>
                            <a:schemeClr val="tx2"/>
                          </a:solidFill>
                        </a:rPr>
                        <a:t>Betatronic</a:t>
                      </a:r>
                      <a:r>
                        <a:rPr lang="en-US" sz="1400" dirty="0" smtClean="0">
                          <a:solidFill>
                            <a:schemeClr val="tx2"/>
                          </a:solidFill>
                        </a:rPr>
                        <a:t>-V</a:t>
                      </a:r>
                      <a:endParaRPr lang="en-GB" sz="1400" dirty="0" smtClean="0">
                        <a:solidFill>
                          <a:schemeClr val="tx2"/>
                        </a:solidFill>
                      </a:endParaRPr>
                    </a:p>
                  </a:txBody>
                  <a:tcPr marL="94783" marR="94783"/>
                </a:tc>
                <a:tc>
                  <a:txBody>
                    <a:bodyPr/>
                    <a:lstStyle/>
                    <a:p>
                      <a:pPr algn="ctr"/>
                      <a:r>
                        <a:rPr lang="en-US" sz="1400" smtClean="0">
                          <a:solidFill>
                            <a:srgbClr val="FF0000"/>
                          </a:solidFill>
                          <a:effectLst>
                            <a:outerShdw blurRad="38100" dist="38100" dir="2700000" algn="tl">
                              <a:srgbClr val="000000">
                                <a:alpha val="43137"/>
                              </a:srgbClr>
                            </a:outerShdw>
                          </a:effectLst>
                        </a:rPr>
                        <a:t>tbd</a:t>
                      </a:r>
                      <a:endParaRPr lang="en-GB"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rgbClr val="FF0000"/>
                          </a:solidFill>
                          <a:effectLst>
                            <a:outerShdw blurRad="38100" dist="38100" dir="2700000" algn="tl">
                              <a:srgbClr val="000000">
                                <a:alpha val="43137"/>
                              </a:srgbClr>
                            </a:outerShdw>
                          </a:effectLst>
                        </a:rPr>
                        <a:t>tbd</a:t>
                      </a:r>
                      <a:endParaRPr lang="en-GB"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endParaRPr lang="en-US" sz="1400" dirty="0" smtClean="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endParaRPr lang="en-US" sz="1400" dirty="0" smtClean="0">
                        <a:solidFill>
                          <a:srgbClr val="FF0000"/>
                        </a:solidFill>
                        <a:effectLst>
                          <a:outerShdw blurRad="38100" dist="38100" dir="2700000" algn="tl">
                            <a:srgbClr val="000000">
                              <a:alpha val="43137"/>
                            </a:srgbClr>
                          </a:outerShdw>
                        </a:effectLst>
                      </a:endParaRPr>
                    </a:p>
                  </a:txBody>
                  <a:tcPr marL="94783" marR="94783"/>
                </a:tc>
              </a:tr>
              <a:tr h="392440">
                <a:tc>
                  <a:txBody>
                    <a:bodyPr/>
                    <a:lstStyle/>
                    <a:p>
                      <a:r>
                        <a:rPr lang="en-US" sz="1400" dirty="0" smtClean="0">
                          <a:solidFill>
                            <a:schemeClr val="tx2"/>
                          </a:solidFill>
                        </a:rPr>
                        <a:t>Neg. off-mom</a:t>
                      </a:r>
                      <a:endParaRPr lang="en-GB" sz="1400" dirty="0">
                        <a:solidFill>
                          <a:schemeClr val="tx2"/>
                        </a:solidFill>
                      </a:endParaRPr>
                    </a:p>
                  </a:txBody>
                  <a:tcPr marL="94783" marR="94783"/>
                </a:tc>
                <a:tc>
                  <a:txBody>
                    <a:bodyPr/>
                    <a:lstStyle/>
                    <a:p>
                      <a:pPr algn="ctr"/>
                      <a:r>
                        <a:rPr lang="en-US" sz="1400" smtClean="0">
                          <a:solidFill>
                            <a:srgbClr val="FF0000"/>
                          </a:solidFill>
                          <a:effectLst>
                            <a:outerShdw blurRad="38100" dist="38100" dir="2700000" algn="tl">
                              <a:srgbClr val="000000">
                                <a:alpha val="43137"/>
                              </a:srgbClr>
                            </a:outerShdw>
                          </a:effectLst>
                        </a:rPr>
                        <a:t>tbd</a:t>
                      </a:r>
                      <a:endParaRPr lang="en-GB"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chemeClr val="tx1"/>
                          </a:solidFill>
                          <a:effectLst/>
                        </a:rPr>
                        <a:t>--</a:t>
                      </a:r>
                      <a:endParaRPr lang="en-GB" sz="1400" dirty="0">
                        <a:solidFill>
                          <a:schemeClr val="tx1"/>
                        </a:solidFill>
                        <a:effectLst/>
                      </a:endParaRPr>
                    </a:p>
                  </a:txBody>
                  <a:tcPr marL="94783" marR="94783"/>
                </a:tc>
                <a:tc>
                  <a:txBody>
                    <a:bodyPr/>
                    <a:lstStyle/>
                    <a:p>
                      <a:pPr algn="ctr"/>
                      <a:r>
                        <a:rPr lang="en-US" sz="1400" dirty="0" smtClean="0">
                          <a:solidFill>
                            <a:schemeClr val="tx2"/>
                          </a:solidFill>
                        </a:rPr>
                        <a:t>--</a:t>
                      </a:r>
                      <a:endParaRPr lang="en-GB" sz="1400" dirty="0">
                        <a:solidFill>
                          <a:schemeClr val="tx2"/>
                        </a:solidFill>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r>
                        <a:rPr lang="en-US" sz="1400" dirty="0" smtClean="0">
                          <a:solidFill>
                            <a:srgbClr val="FF0000"/>
                          </a:solidFill>
                          <a:effectLst>
                            <a:outerShdw blurRad="38100" dist="38100" dir="2700000" algn="tl">
                              <a:srgbClr val="000000">
                                <a:alpha val="43137"/>
                              </a:srgbClr>
                            </a:outerShdw>
                          </a:effectLst>
                        </a:rPr>
                        <a:t> (+500</a:t>
                      </a:r>
                      <a:r>
                        <a:rPr lang="en-US" sz="1400" baseline="0" dirty="0" smtClean="0">
                          <a:solidFill>
                            <a:srgbClr val="FF0000"/>
                          </a:solidFill>
                          <a:effectLst>
                            <a:outerShdw blurRad="38100" dist="38100" dir="2700000" algn="tl">
                              <a:srgbClr val="000000">
                                <a:alpha val="43137"/>
                              </a:srgbClr>
                            </a:outerShdw>
                          </a:effectLst>
                        </a:rPr>
                        <a:t> Hz)</a:t>
                      </a:r>
                      <a:endParaRPr lang="en-GB" sz="1400" dirty="0">
                        <a:solidFill>
                          <a:srgbClr val="FF0000"/>
                        </a:solidFill>
                        <a:effectLst>
                          <a:outerShdw blurRad="38100" dist="38100" dir="2700000" algn="tl">
                            <a:srgbClr val="000000">
                              <a:alpha val="43137"/>
                            </a:srgbClr>
                          </a:outerShdw>
                        </a:effectLst>
                      </a:endParaRPr>
                    </a:p>
                  </a:txBody>
                  <a:tcPr marL="94783" marR="9478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rPr>
                        <a:t>Pos. off-mom</a:t>
                      </a:r>
                      <a:endParaRPr lang="en-GB" sz="1400" dirty="0" smtClean="0">
                        <a:solidFill>
                          <a:schemeClr val="tx2"/>
                        </a:solidFill>
                      </a:endParaRPr>
                    </a:p>
                  </a:txBody>
                  <a:tcPr marL="94783" marR="94783"/>
                </a:tc>
                <a:tc>
                  <a:txBody>
                    <a:bodyPr/>
                    <a:lstStyle/>
                    <a:p>
                      <a:pPr algn="ctr"/>
                      <a:r>
                        <a:rPr lang="en-US" sz="1400" smtClean="0">
                          <a:solidFill>
                            <a:srgbClr val="FF0000"/>
                          </a:solidFill>
                          <a:effectLst>
                            <a:outerShdw blurRad="38100" dist="38100" dir="2700000" algn="tl">
                              <a:srgbClr val="000000">
                                <a:alpha val="43137"/>
                              </a:srgbClr>
                            </a:outerShdw>
                          </a:effectLst>
                        </a:rPr>
                        <a:t>tbd</a:t>
                      </a:r>
                      <a:endParaRPr lang="en-GB"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chemeClr val="tx1"/>
                          </a:solidFill>
                          <a:effectLst/>
                        </a:rPr>
                        <a:t>--</a:t>
                      </a:r>
                      <a:endParaRPr lang="en-GB" sz="1400" dirty="0">
                        <a:solidFill>
                          <a:schemeClr val="tx1"/>
                        </a:solidFill>
                        <a:effectLst/>
                      </a:endParaRPr>
                    </a:p>
                  </a:txBody>
                  <a:tcPr marL="94783" marR="94783"/>
                </a:tc>
                <a:tc>
                  <a:txBody>
                    <a:bodyPr/>
                    <a:lstStyle/>
                    <a:p>
                      <a:pPr algn="ctr"/>
                      <a:r>
                        <a:rPr lang="en-US" sz="1400" dirty="0" smtClean="0">
                          <a:solidFill>
                            <a:schemeClr val="tx2"/>
                          </a:solidFill>
                        </a:rPr>
                        <a:t>--</a:t>
                      </a:r>
                      <a:endParaRPr lang="en-GB" sz="1400" dirty="0">
                        <a:solidFill>
                          <a:schemeClr val="tx2"/>
                        </a:solidFill>
                      </a:endParaRPr>
                    </a:p>
                  </a:txBody>
                  <a:tcPr marL="94783" marR="94783"/>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effectLst/>
                        </a:rPr>
                        <a:t>--</a:t>
                      </a:r>
                      <a:endParaRPr lang="en-GB" sz="1400" dirty="0">
                        <a:solidFill>
                          <a:schemeClr val="tx1"/>
                        </a:solidFill>
                        <a:effectLst/>
                      </a:endParaRPr>
                    </a:p>
                  </a:txBody>
                  <a:tcPr marL="94783" marR="94783"/>
                </a:tc>
              </a:tr>
              <a:tr h="370840">
                <a:tc>
                  <a:txBody>
                    <a:bodyPr/>
                    <a:lstStyle/>
                    <a:p>
                      <a:r>
                        <a:rPr lang="en-US" sz="1400" dirty="0" err="1" smtClean="0">
                          <a:solidFill>
                            <a:schemeClr val="tx2"/>
                          </a:solidFill>
                        </a:rPr>
                        <a:t>Asynch</a:t>
                      </a:r>
                      <a:r>
                        <a:rPr lang="en-US" sz="1400" dirty="0" smtClean="0">
                          <a:solidFill>
                            <a:schemeClr val="tx2"/>
                          </a:solidFill>
                        </a:rPr>
                        <a:t> dump</a:t>
                      </a:r>
                      <a:endParaRPr lang="en-GB" sz="1400" dirty="0">
                        <a:solidFill>
                          <a:schemeClr val="tx2"/>
                        </a:solidFill>
                      </a:endParaRPr>
                    </a:p>
                  </a:txBody>
                  <a:tcPr marL="94783" marR="94783"/>
                </a:tc>
                <a:tc>
                  <a:txBody>
                    <a:bodyPr/>
                    <a:lstStyle/>
                    <a:p>
                      <a:pPr algn="ctr"/>
                      <a:r>
                        <a:rPr lang="en-US" sz="1400" dirty="0" smtClean="0">
                          <a:solidFill>
                            <a:srgbClr val="FF0000"/>
                          </a:solidFill>
                          <a:effectLst>
                            <a:outerShdw blurRad="38100" dist="38100" dir="2700000" algn="tl">
                              <a:srgbClr val="000000">
                                <a:alpha val="43137"/>
                              </a:srgbClr>
                            </a:outerShdw>
                          </a:effectLst>
                        </a:rPr>
                        <a:t>tbd</a:t>
                      </a:r>
                      <a:endParaRPr lang="en-GB" sz="1400" dirty="0">
                        <a:solidFill>
                          <a:srgbClr val="FF0000"/>
                        </a:solidFill>
                        <a:effectLst>
                          <a:outerShdw blurRad="38100" dist="38100" dir="2700000" algn="tl">
                            <a:srgbClr val="000000">
                              <a:alpha val="43137"/>
                            </a:srgbClr>
                          </a:outerShdw>
                        </a:effectLst>
                      </a:endParaRPr>
                    </a:p>
                  </a:txBody>
                  <a:tcPr marL="94783" marR="94783"/>
                </a:tc>
                <a:tc>
                  <a:txBody>
                    <a:bodyPr/>
                    <a:lstStyle/>
                    <a:p>
                      <a:pPr algn="ctr"/>
                      <a:r>
                        <a:rPr lang="en-US" sz="1400" dirty="0" smtClean="0">
                          <a:solidFill>
                            <a:schemeClr val="tx1"/>
                          </a:solidFill>
                          <a:effectLst/>
                        </a:rPr>
                        <a:t>--</a:t>
                      </a:r>
                      <a:endParaRPr lang="en-GB" sz="1400" dirty="0">
                        <a:solidFill>
                          <a:schemeClr val="tx1"/>
                        </a:solidFill>
                        <a:effectLst/>
                      </a:endParaRPr>
                    </a:p>
                  </a:txBody>
                  <a:tcPr marL="94783" marR="94783"/>
                </a:tc>
                <a:tc>
                  <a:txBody>
                    <a:bodyPr/>
                    <a:lstStyle/>
                    <a:p>
                      <a:pPr algn="ctr"/>
                      <a:r>
                        <a:rPr lang="en-US" sz="1400" dirty="0" smtClean="0">
                          <a:solidFill>
                            <a:schemeClr val="tx2"/>
                          </a:solidFill>
                        </a:rPr>
                        <a:t>--</a:t>
                      </a:r>
                      <a:endParaRPr lang="en-GB" sz="1400" dirty="0">
                        <a:solidFill>
                          <a:schemeClr val="tx2"/>
                        </a:solidFill>
                      </a:endParaRPr>
                    </a:p>
                  </a:txBody>
                  <a:tcPr marL="94783" marR="94783"/>
                </a:tc>
                <a:tc>
                  <a:txBody>
                    <a:bodyPr/>
                    <a:lstStyle/>
                    <a:p>
                      <a:pPr algn="ctr"/>
                      <a:r>
                        <a:rPr lang="en-US" sz="1400" dirty="0" err="1" smtClean="0">
                          <a:solidFill>
                            <a:srgbClr val="FF0000"/>
                          </a:solidFill>
                          <a:effectLst>
                            <a:outerShdw blurRad="38100" dist="38100" dir="2700000" algn="tl">
                              <a:srgbClr val="000000">
                                <a:alpha val="43137"/>
                              </a:srgbClr>
                            </a:outerShdw>
                          </a:effectLst>
                        </a:rPr>
                        <a:t>tbd</a:t>
                      </a:r>
                      <a:endParaRPr lang="en-US" sz="1400" dirty="0" smtClean="0">
                        <a:solidFill>
                          <a:srgbClr val="FF0000"/>
                        </a:solidFill>
                        <a:effectLst>
                          <a:outerShdw blurRad="38100" dist="38100" dir="2700000" algn="tl">
                            <a:srgbClr val="000000">
                              <a:alpha val="43137"/>
                            </a:srgbClr>
                          </a:outerShdw>
                        </a:effectLst>
                      </a:endParaRPr>
                    </a:p>
                  </a:txBody>
                  <a:tcPr marL="94783" marR="94783"/>
                </a:tc>
              </a:tr>
            </a:tbl>
          </a:graphicData>
        </a:graphic>
      </p:graphicFrame>
      <p:sp>
        <p:nvSpPr>
          <p:cNvPr id="2" name="TextBox 1"/>
          <p:cNvSpPr txBox="1"/>
          <p:nvPr/>
        </p:nvSpPr>
        <p:spPr>
          <a:xfrm>
            <a:off x="1064731" y="5105400"/>
            <a:ext cx="4464496" cy="369332"/>
          </a:xfrm>
          <a:prstGeom prst="rect">
            <a:avLst/>
          </a:prstGeom>
          <a:noFill/>
        </p:spPr>
        <p:txBody>
          <a:bodyPr wrap="square" rtlCol="0">
            <a:spAutoFit/>
          </a:bodyPr>
          <a:lstStyle/>
          <a:p>
            <a:pPr defTabSz="457200">
              <a:buClr>
                <a:srgbClr val="000000"/>
              </a:buClr>
              <a:buSzPct val="100000"/>
              <a:buFont typeface="Times New Roman" pitchFamily="18" charset="0"/>
              <a:buNone/>
            </a:pPr>
            <a:r>
              <a:rPr lang="en-US" dirty="0" err="1">
                <a:solidFill>
                  <a:srgbClr val="000000"/>
                </a:solidFill>
                <a:latin typeface="Lucida Sans Unicode"/>
              </a:rPr>
              <a:t>t</a:t>
            </a:r>
            <a:r>
              <a:rPr lang="en-US" dirty="0" err="1" smtClean="0">
                <a:solidFill>
                  <a:srgbClr val="000000"/>
                </a:solidFill>
                <a:latin typeface="Lucida Sans Unicode"/>
              </a:rPr>
              <a:t>bd</a:t>
            </a:r>
            <a:r>
              <a:rPr lang="en-US" dirty="0" smtClean="0">
                <a:solidFill>
                  <a:srgbClr val="000000"/>
                </a:solidFill>
                <a:latin typeface="Lucida Sans Unicode"/>
              </a:rPr>
              <a:t>=to be done</a:t>
            </a:r>
            <a:endParaRPr lang="en-GB" dirty="0">
              <a:solidFill>
                <a:srgbClr val="000000"/>
              </a:solidFill>
              <a:latin typeface="Lucida Sans Unicode"/>
            </a:endParaRPr>
          </a:p>
        </p:txBody>
      </p:sp>
    </p:spTree>
    <p:extLst>
      <p:ext uri="{BB962C8B-B14F-4D97-AF65-F5344CB8AC3E}">
        <p14:creationId xmlns:p14="http://schemas.microsoft.com/office/powerpoint/2010/main" val="1504050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smtClean="0">
              <a:solidFill>
                <a:schemeClr val="tx2"/>
              </a:solidFill>
            </a:endParaRPr>
          </a:p>
          <a:p>
            <a:r>
              <a:rPr lang="en-US" sz="2400" dirty="0" smtClean="0">
                <a:solidFill>
                  <a:schemeClr val="tx2"/>
                </a:solidFill>
              </a:rPr>
              <a:t>Accesses for quench test:</a:t>
            </a:r>
          </a:p>
          <a:p>
            <a:pPr lvl="1"/>
            <a:r>
              <a:rPr lang="en-GB" sz="1600" dirty="0" smtClean="0"/>
              <a:t>Scope installation in IP6 </a:t>
            </a:r>
            <a:r>
              <a:rPr lang="it-IT" sz="1600" dirty="0" smtClean="0"/>
              <a:t>(12L6). 2 </a:t>
            </a:r>
            <a:r>
              <a:rPr lang="it-IT" sz="1600" dirty="0"/>
              <a:t>hours. </a:t>
            </a:r>
            <a:r>
              <a:rPr lang="it-IT" sz="1600" dirty="0" err="1" smtClean="0"/>
              <a:t>It</a:t>
            </a:r>
            <a:r>
              <a:rPr lang="it-IT" sz="1600" dirty="0" smtClean="0"/>
              <a:t> </a:t>
            </a:r>
            <a:r>
              <a:rPr lang="it-IT" sz="1600" dirty="0" err="1"/>
              <a:t>has</a:t>
            </a:r>
            <a:r>
              <a:rPr lang="it-IT" sz="1600" dirty="0"/>
              <a:t> </a:t>
            </a:r>
            <a:r>
              <a:rPr lang="it-IT" sz="1600" dirty="0" err="1"/>
              <a:t>priority</a:t>
            </a:r>
            <a:r>
              <a:rPr lang="it-IT" sz="1600" dirty="0"/>
              <a:t> over Q6L8 scope </a:t>
            </a:r>
            <a:r>
              <a:rPr lang="it-IT" sz="1600" dirty="0" err="1"/>
              <a:t>installation</a:t>
            </a:r>
            <a:r>
              <a:rPr lang="it-IT" sz="1600" dirty="0"/>
              <a:t> </a:t>
            </a:r>
            <a:r>
              <a:rPr lang="it-IT" sz="1600" dirty="0" err="1"/>
              <a:t>because</a:t>
            </a:r>
            <a:r>
              <a:rPr lang="it-IT" sz="1600" dirty="0"/>
              <a:t> </a:t>
            </a:r>
            <a:r>
              <a:rPr lang="it-IT" sz="1600" dirty="0" err="1"/>
              <a:t>we</a:t>
            </a:r>
            <a:r>
              <a:rPr lang="it-IT" sz="1600" dirty="0"/>
              <a:t> </a:t>
            </a:r>
            <a:r>
              <a:rPr lang="it-IT" sz="1600" dirty="0" err="1"/>
              <a:t>will</a:t>
            </a:r>
            <a:r>
              <a:rPr lang="it-IT" sz="1600" dirty="0"/>
              <a:t> </a:t>
            </a:r>
            <a:r>
              <a:rPr lang="it-IT" sz="1600" dirty="0" err="1"/>
              <a:t>need</a:t>
            </a:r>
            <a:r>
              <a:rPr lang="it-IT" sz="1600" dirty="0"/>
              <a:t> </a:t>
            </a:r>
            <a:r>
              <a:rPr lang="it-IT" sz="1600" dirty="0" err="1"/>
              <a:t>it</a:t>
            </a:r>
            <a:r>
              <a:rPr lang="it-IT" sz="1600" dirty="0"/>
              <a:t> on </a:t>
            </a:r>
            <a:r>
              <a:rPr lang="it-IT" sz="1600" dirty="0" err="1"/>
              <a:t>Monday</a:t>
            </a:r>
            <a:r>
              <a:rPr lang="it-IT" sz="1600" dirty="0"/>
              <a:t> </a:t>
            </a:r>
            <a:r>
              <a:rPr lang="it-IT" sz="1600" dirty="0" err="1"/>
              <a:t>morning</a:t>
            </a:r>
            <a:r>
              <a:rPr lang="it-IT" sz="1600" dirty="0"/>
              <a:t> (the first </a:t>
            </a:r>
            <a:r>
              <a:rPr lang="it-IT" sz="1600" dirty="0" err="1"/>
              <a:t>quench</a:t>
            </a:r>
            <a:r>
              <a:rPr lang="it-IT" sz="1600" dirty="0"/>
              <a:t> test</a:t>
            </a:r>
            <a:r>
              <a:rPr lang="it-IT" sz="1600" dirty="0" smtClean="0"/>
              <a:t>). To be </a:t>
            </a:r>
            <a:r>
              <a:rPr lang="it-IT" sz="1600" dirty="0" err="1" smtClean="0"/>
              <a:t>confirmed</a:t>
            </a:r>
            <a:r>
              <a:rPr lang="it-IT" sz="1600" dirty="0" smtClean="0"/>
              <a:t> </a:t>
            </a:r>
            <a:r>
              <a:rPr lang="it-IT" sz="1600" dirty="0" err="1" smtClean="0"/>
              <a:t>whether</a:t>
            </a:r>
            <a:r>
              <a:rPr lang="it-IT" sz="1600" dirty="0" smtClean="0"/>
              <a:t> </a:t>
            </a:r>
            <a:r>
              <a:rPr lang="it-IT" sz="1600" dirty="0" err="1" smtClean="0"/>
              <a:t>it</a:t>
            </a:r>
            <a:r>
              <a:rPr lang="it-IT" sz="1600" dirty="0" smtClean="0"/>
              <a:t> can be </a:t>
            </a:r>
            <a:r>
              <a:rPr lang="it-IT" sz="1600" dirty="0" err="1" smtClean="0"/>
              <a:t>done</a:t>
            </a:r>
            <a:r>
              <a:rPr lang="it-IT" sz="1600" dirty="0" smtClean="0"/>
              <a:t> </a:t>
            </a:r>
            <a:r>
              <a:rPr lang="it-IT" sz="1600" dirty="0" err="1" smtClean="0"/>
              <a:t>before</a:t>
            </a:r>
            <a:r>
              <a:rPr lang="it-IT" sz="1600" dirty="0" smtClean="0"/>
              <a:t> high </a:t>
            </a:r>
            <a:r>
              <a:rPr lang="it-IT" sz="1600" dirty="0" err="1" smtClean="0"/>
              <a:t>intensity</a:t>
            </a:r>
            <a:r>
              <a:rPr lang="it-IT" sz="1600" dirty="0" smtClean="0"/>
              <a:t> </a:t>
            </a:r>
            <a:r>
              <a:rPr lang="it-IT" sz="1600" dirty="0" err="1" smtClean="0"/>
              <a:t>tests</a:t>
            </a:r>
            <a:r>
              <a:rPr lang="it-IT" sz="1600" dirty="0" smtClean="0"/>
              <a:t>/</a:t>
            </a:r>
            <a:r>
              <a:rPr lang="it-IT" sz="1600" dirty="0" err="1" smtClean="0"/>
              <a:t>pp</a:t>
            </a:r>
            <a:r>
              <a:rPr lang="it-IT" sz="1600" dirty="0" smtClean="0"/>
              <a:t> </a:t>
            </a:r>
            <a:r>
              <a:rPr lang="it-IT" sz="1600" dirty="0" err="1" smtClean="0"/>
              <a:t>physics</a:t>
            </a:r>
            <a:r>
              <a:rPr lang="it-IT" sz="1600" dirty="0" smtClean="0"/>
              <a:t> </a:t>
            </a:r>
            <a:r>
              <a:rPr lang="it-IT" sz="1600" dirty="0" err="1" smtClean="0"/>
              <a:t>at</a:t>
            </a:r>
            <a:r>
              <a:rPr lang="it-IT" sz="1600" dirty="0" smtClean="0"/>
              <a:t> intermediate </a:t>
            </a:r>
            <a:r>
              <a:rPr lang="it-IT" sz="1600" dirty="0" err="1" smtClean="0"/>
              <a:t>energy</a:t>
            </a:r>
            <a:endParaRPr lang="it-IT" sz="1600" dirty="0" smtClean="0"/>
          </a:p>
          <a:p>
            <a:pPr lvl="1"/>
            <a:r>
              <a:rPr lang="en-GB" sz="1600" dirty="0"/>
              <a:t>Fast measurement system on RQ6.L8 (30 min in the UA83 by </a:t>
            </a:r>
            <a:r>
              <a:rPr lang="en-GB" sz="1600" dirty="0" err="1"/>
              <a:t>Jaromir</a:t>
            </a:r>
            <a:r>
              <a:rPr lang="en-GB" sz="1600" dirty="0"/>
              <a:t> Ludwig). Ramp to 300 A afterwards</a:t>
            </a:r>
            <a:r>
              <a:rPr lang="en-GB" sz="1600" dirty="0" smtClean="0"/>
              <a:t>.</a:t>
            </a:r>
          </a:p>
          <a:p>
            <a:pPr lvl="1"/>
            <a:r>
              <a:rPr lang="it-IT" sz="1600" dirty="0" smtClean="0"/>
              <a:t>LBDS </a:t>
            </a:r>
            <a:r>
              <a:rPr lang="it-IT" sz="1600" dirty="0" err="1" smtClean="0"/>
              <a:t>check</a:t>
            </a:r>
            <a:r>
              <a:rPr lang="it-IT" sz="1600" dirty="0" smtClean="0"/>
              <a:t> (E. Carlier – </a:t>
            </a:r>
            <a:r>
              <a:rPr lang="it-IT" sz="1600" dirty="0" err="1" smtClean="0"/>
              <a:t>working</a:t>
            </a:r>
            <a:r>
              <a:rPr lang="it-IT" sz="1600" dirty="0" smtClean="0"/>
              <a:t> hours) </a:t>
            </a:r>
            <a:r>
              <a:rPr lang="it-IT" sz="1600" dirty="0" err="1" smtClean="0"/>
              <a:t>if</a:t>
            </a:r>
            <a:r>
              <a:rPr lang="it-IT" sz="1600" dirty="0" smtClean="0"/>
              <a:t> in the </a:t>
            </a:r>
            <a:r>
              <a:rPr lang="it-IT" sz="1600" dirty="0" err="1" smtClean="0"/>
              <a:t>shadow</a:t>
            </a:r>
            <a:r>
              <a:rPr lang="it-IT" sz="1600" dirty="0" smtClean="0"/>
              <a:t> of </a:t>
            </a:r>
            <a:r>
              <a:rPr lang="it-IT" sz="1600" dirty="0" err="1" smtClean="0"/>
              <a:t>another</a:t>
            </a:r>
            <a:r>
              <a:rPr lang="it-IT" sz="1600" dirty="0" smtClean="0"/>
              <a:t> </a:t>
            </a:r>
            <a:r>
              <a:rPr lang="it-IT" sz="1600" dirty="0" err="1" smtClean="0"/>
              <a:t>access</a:t>
            </a:r>
            <a:r>
              <a:rPr lang="it-IT" sz="1600" dirty="0"/>
              <a:t/>
            </a:r>
            <a:br>
              <a:rPr lang="it-IT" sz="1600" dirty="0"/>
            </a:br>
            <a:endParaRPr lang="it-IT" sz="1600" dirty="0"/>
          </a:p>
        </p:txBody>
      </p:sp>
      <p:sp>
        <p:nvSpPr>
          <p:cNvPr id="3" name="Title 2"/>
          <p:cNvSpPr>
            <a:spLocks noGrp="1"/>
          </p:cNvSpPr>
          <p:nvPr>
            <p:ph type="title"/>
          </p:nvPr>
        </p:nvSpPr>
        <p:spPr/>
        <p:txBody>
          <a:bodyPr/>
          <a:lstStyle/>
          <a:p>
            <a:r>
              <a:rPr lang="en-US" dirty="0" smtClean="0"/>
              <a:t>Pending</a:t>
            </a:r>
            <a:endParaRPr lang="it-IT" dirty="0"/>
          </a:p>
        </p:txBody>
      </p:sp>
    </p:spTree>
    <p:extLst>
      <p:ext uri="{BB962C8B-B14F-4D97-AF65-F5344CB8AC3E}">
        <p14:creationId xmlns:p14="http://schemas.microsoft.com/office/powerpoint/2010/main" val="3184269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Fri </a:t>
            </a:r>
            <a:r>
              <a:rPr lang="en-US" dirty="0"/>
              <a:t>8</a:t>
            </a:r>
            <a:r>
              <a:rPr lang="en-US" dirty="0" smtClean="0"/>
              <a:t>/2</a:t>
            </a:r>
            <a:endParaRPr lang="en-GB" dirty="0"/>
          </a:p>
        </p:txBody>
      </p:sp>
      <p:sp>
        <p:nvSpPr>
          <p:cNvPr id="11" name="Content Placeholder 10"/>
          <p:cNvSpPr>
            <a:spLocks noGrp="1"/>
          </p:cNvSpPr>
          <p:nvPr>
            <p:ph sz="half" idx="2"/>
          </p:nvPr>
        </p:nvSpPr>
        <p:spPr>
          <a:xfrm>
            <a:off x="304800" y="990600"/>
            <a:ext cx="8458200" cy="1477963"/>
          </a:xfrm>
        </p:spPr>
        <p:txBody>
          <a:bodyPr/>
          <a:lstStyle/>
          <a:p>
            <a:r>
              <a:rPr lang="en-US" sz="2000" dirty="0" smtClean="0"/>
              <a:t>During the fill ALICE asked to investigate spikes observed in luminosity </a:t>
            </a:r>
            <a:r>
              <a:rPr lang="en-US" sz="2000" dirty="0" smtClean="0">
                <a:sym typeface="Wingdings" pitchFamily="2" charset="2"/>
              </a:rPr>
              <a:t> nothing observed on BLM, BBQ, some tune trims done</a:t>
            </a:r>
          </a:p>
          <a:p>
            <a:r>
              <a:rPr lang="en-US" sz="2000" dirty="0" smtClean="0">
                <a:sym typeface="Wingdings" pitchFamily="2" charset="2"/>
              </a:rPr>
              <a:t>Finally ALICE realized that the problem is related to the detector</a:t>
            </a:r>
          </a:p>
          <a:p>
            <a:pPr marL="0" indent="0">
              <a:buNone/>
            </a:pPr>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5" name="Date Placeholder 4"/>
          <p:cNvSpPr>
            <a:spLocks noGrp="1"/>
          </p:cNvSpPr>
          <p:nvPr>
            <p:ph type="dt" sz="half" idx="10"/>
          </p:nvPr>
        </p:nvSpPr>
        <p:spPr/>
        <p:txBody>
          <a:bodyPr/>
          <a:lstStyle/>
          <a:p>
            <a:fld id="{45A37326-66E6-40EF-A523-1F6840058A0A}" type="datetime1">
              <a:rPr lang="en-GB" smtClean="0"/>
              <a:t>09/02/2013</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2</a:t>
            </a:fld>
            <a:endParaRPr lang="en-GB"/>
          </a:p>
        </p:txBody>
      </p:sp>
    </p:spTree>
    <p:extLst>
      <p:ext uri="{BB962C8B-B14F-4D97-AF65-F5344CB8AC3E}">
        <p14:creationId xmlns:p14="http://schemas.microsoft.com/office/powerpoint/2010/main" val="27388596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152400"/>
            <a:ext cx="8001000" cy="792163"/>
          </a:xfrm>
        </p:spPr>
        <p:txBody>
          <a:bodyPr/>
          <a:lstStyle/>
          <a:p>
            <a:r>
              <a:rPr lang="en-US" dirty="0" smtClean="0"/>
              <a:t>Investigations on beam dump #3536 (P.B.)</a:t>
            </a:r>
            <a:endParaRPr lang="it-IT" dirty="0"/>
          </a:p>
        </p:txBody>
      </p:sp>
      <p:sp>
        <p:nvSpPr>
          <p:cNvPr id="9" name="Content Placeholder 8"/>
          <p:cNvSpPr>
            <a:spLocks noGrp="1"/>
          </p:cNvSpPr>
          <p:nvPr>
            <p:ph idx="1"/>
          </p:nvPr>
        </p:nvSpPr>
        <p:spPr>
          <a:xfrm>
            <a:off x="0" y="990600"/>
            <a:ext cx="9144000" cy="5257800"/>
          </a:xfrm>
        </p:spPr>
        <p:txBody>
          <a:bodyPr/>
          <a:lstStyle/>
          <a:p>
            <a:r>
              <a:rPr lang="en-US" sz="1800" dirty="0" smtClean="0"/>
              <a:t>On </a:t>
            </a:r>
            <a:r>
              <a:rPr lang="en-US" sz="1800" dirty="0"/>
              <a:t>fill 3536 the B2 frequency was 400.789729 MHz before cogging and the locked </a:t>
            </a:r>
            <a:r>
              <a:rPr lang="en-US" sz="1800" dirty="0" err="1"/>
              <a:t>freq</a:t>
            </a:r>
            <a:r>
              <a:rPr lang="en-US" sz="1800" dirty="0"/>
              <a:t> was set at 400.789676 </a:t>
            </a:r>
            <a:r>
              <a:rPr lang="en-US" sz="1800" dirty="0" err="1"/>
              <a:t>MHz.</a:t>
            </a:r>
            <a:r>
              <a:rPr lang="en-US" sz="1800" dirty="0"/>
              <a:t> So the B2 </a:t>
            </a:r>
            <a:r>
              <a:rPr lang="en-US" sz="1800" dirty="0" err="1"/>
              <a:t>freq</a:t>
            </a:r>
            <a:r>
              <a:rPr lang="en-US" sz="1800" dirty="0"/>
              <a:t> (red trace) had to be decreased by 53 </a:t>
            </a:r>
            <a:r>
              <a:rPr lang="en-US" sz="1800" dirty="0" smtClean="0"/>
              <a:t>Hz </a:t>
            </a:r>
            <a:r>
              <a:rPr lang="en-US" sz="1800" dirty="0"/>
              <a:t>at the rate of 1 Hz/s, plus a series of WAIT programmed in the sequencer. By the time the two rings were at the common frequency the Crossing Point had moved PASSED the detector (undershoot in green trace)...The Cogging therefore moved them back by FURTHER DECREASING the p frequency (VCXO in blue trace) resulting in an excessive displacement and dump. </a:t>
            </a:r>
            <a:br>
              <a:rPr lang="en-US" sz="1800" dirty="0"/>
            </a:br>
            <a:r>
              <a:rPr lang="en-US" sz="1600" dirty="0"/>
              <a:t/>
            </a:r>
            <a:br>
              <a:rPr lang="en-US" sz="1600" dirty="0"/>
            </a:br>
            <a:endParaRPr lang="it-IT" dirty="0"/>
          </a:p>
        </p:txBody>
      </p:sp>
      <p:sp>
        <p:nvSpPr>
          <p:cNvPr id="5" name="Date Placeholder 4"/>
          <p:cNvSpPr>
            <a:spLocks noGrp="1"/>
          </p:cNvSpPr>
          <p:nvPr>
            <p:ph type="dt" sz="half" idx="10"/>
          </p:nvPr>
        </p:nvSpPr>
        <p:spPr/>
        <p:txBody>
          <a:bodyPr/>
          <a:lstStyle/>
          <a:p>
            <a:fld id="{D6A6DFBA-7FC6-4B92-8C42-EE700A393F00}" type="datetime1">
              <a:rPr lang="en-GB" smtClean="0"/>
              <a:t>09/02/2013</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3</a:t>
            </a:fld>
            <a:endParaRPr lang="en-GB"/>
          </a:p>
        </p:txBody>
      </p:sp>
      <p:pic>
        <p:nvPicPr>
          <p:cNvPr id="2050" name="Picture 2" descr="http://elogbook.cern.ch/eLogbook/attach_reader?attach_id=13341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2971800"/>
            <a:ext cx="5762625"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039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14400" y="152400"/>
            <a:ext cx="8001000" cy="792163"/>
          </a:xfrm>
        </p:spPr>
        <p:txBody>
          <a:bodyPr/>
          <a:lstStyle/>
          <a:p>
            <a:r>
              <a:rPr lang="en-US" dirty="0" smtClean="0"/>
              <a:t>Investigations on beam dump #3536 (P.B.)</a:t>
            </a:r>
            <a:endParaRPr lang="it-IT" dirty="0"/>
          </a:p>
        </p:txBody>
      </p:sp>
      <p:sp>
        <p:nvSpPr>
          <p:cNvPr id="9" name="Content Placeholder 8"/>
          <p:cNvSpPr>
            <a:spLocks noGrp="1"/>
          </p:cNvSpPr>
          <p:nvPr>
            <p:ph idx="1"/>
          </p:nvPr>
        </p:nvSpPr>
        <p:spPr/>
        <p:txBody>
          <a:bodyPr/>
          <a:lstStyle/>
          <a:p>
            <a:r>
              <a:rPr lang="en-US" sz="1800" dirty="0" smtClean="0"/>
              <a:t>We </a:t>
            </a:r>
            <a:r>
              <a:rPr lang="en-US" sz="1800" dirty="0"/>
              <a:t>have been more lucky on fills 3537 and 3538 as the common frequency was changed by +4 Hz and we just made it. However the displacement is much larger for B2 than B1. The </a:t>
            </a:r>
            <a:r>
              <a:rPr lang="en-US" sz="1800" dirty="0" err="1"/>
              <a:t>Pb</a:t>
            </a:r>
            <a:r>
              <a:rPr lang="en-US" sz="1800" dirty="0"/>
              <a:t> arrive at flat top, almost on collision orbit (see </a:t>
            </a:r>
            <a:r>
              <a:rPr lang="en-US" sz="1800" dirty="0" smtClean="0"/>
              <a:t>Fill3538). To </a:t>
            </a:r>
            <a:r>
              <a:rPr lang="en-US" sz="1800" dirty="0"/>
              <a:t>give more margin: </a:t>
            </a:r>
            <a:br>
              <a:rPr lang="en-US" sz="1800" dirty="0"/>
            </a:br>
            <a:r>
              <a:rPr lang="en-US" sz="1800" dirty="0"/>
              <a:t>The common </a:t>
            </a:r>
            <a:r>
              <a:rPr lang="en-US" sz="1800" dirty="0" err="1"/>
              <a:t>freq</a:t>
            </a:r>
            <a:r>
              <a:rPr lang="en-US" sz="1800" dirty="0"/>
              <a:t> is further increased to 400.789682 Hz. That will make the displacement </a:t>
            </a:r>
            <a:r>
              <a:rPr lang="en-US" sz="1800" dirty="0" smtClean="0"/>
              <a:t>B2 </a:t>
            </a:r>
            <a:r>
              <a:rPr lang="en-US" sz="1800" dirty="0"/>
              <a:t>smaller and </a:t>
            </a:r>
            <a:r>
              <a:rPr lang="en-US" sz="1800" dirty="0" smtClean="0"/>
              <a:t>B1 </a:t>
            </a:r>
            <a:r>
              <a:rPr lang="en-US" sz="1800" dirty="0"/>
              <a:t>larger, </a:t>
            </a:r>
            <a:r>
              <a:rPr lang="en-US" sz="1800" dirty="0" smtClean="0"/>
              <a:t>and the </a:t>
            </a:r>
            <a:r>
              <a:rPr lang="en-US" sz="1800" dirty="0"/>
              <a:t>displacement to off-</a:t>
            </a:r>
            <a:r>
              <a:rPr lang="en-US" sz="1800" dirty="0" err="1"/>
              <a:t>centred</a:t>
            </a:r>
            <a:r>
              <a:rPr lang="en-US" sz="1800" dirty="0"/>
              <a:t> orbit starts at a larger offset from the desired intersection point. </a:t>
            </a:r>
            <a:endParaRPr lang="it-IT" sz="3600" dirty="0"/>
          </a:p>
        </p:txBody>
      </p:sp>
      <p:sp>
        <p:nvSpPr>
          <p:cNvPr id="5" name="Date Placeholder 4"/>
          <p:cNvSpPr>
            <a:spLocks noGrp="1"/>
          </p:cNvSpPr>
          <p:nvPr>
            <p:ph type="dt" sz="half" idx="10"/>
          </p:nvPr>
        </p:nvSpPr>
        <p:spPr/>
        <p:txBody>
          <a:bodyPr/>
          <a:lstStyle/>
          <a:p>
            <a:fld id="{D6A6DFBA-7FC6-4B92-8C42-EE700A393F00}" type="datetime1">
              <a:rPr lang="en-GB" smtClean="0"/>
              <a:t>09/02/2013</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4</a:t>
            </a:fld>
            <a:endParaRPr lang="en-GB"/>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3124200"/>
            <a:ext cx="4997768" cy="3253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71531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Fri </a:t>
            </a:r>
            <a:r>
              <a:rPr lang="en-US" dirty="0"/>
              <a:t>8</a:t>
            </a:r>
            <a:r>
              <a:rPr lang="en-US" dirty="0" smtClean="0"/>
              <a:t>/2</a:t>
            </a:r>
            <a:endParaRPr lang="en-GB" dirty="0"/>
          </a:p>
        </p:txBody>
      </p:sp>
      <p:sp>
        <p:nvSpPr>
          <p:cNvPr id="11" name="Content Placeholder 10"/>
          <p:cNvSpPr>
            <a:spLocks noGrp="1"/>
          </p:cNvSpPr>
          <p:nvPr>
            <p:ph sz="half" idx="2"/>
          </p:nvPr>
        </p:nvSpPr>
        <p:spPr>
          <a:xfrm>
            <a:off x="304800" y="990600"/>
            <a:ext cx="8763000" cy="1477963"/>
          </a:xfrm>
        </p:spPr>
        <p:txBody>
          <a:bodyPr/>
          <a:lstStyle/>
          <a:p>
            <a:r>
              <a:rPr lang="en-US" sz="2000" dirty="0" smtClean="0"/>
              <a:t>14:00 Injecting for </a:t>
            </a:r>
            <a:r>
              <a:rPr lang="en-US" sz="2000" dirty="0" err="1" smtClean="0"/>
              <a:t>VdM</a:t>
            </a:r>
            <a:r>
              <a:rPr lang="en-US" sz="2000" dirty="0" smtClean="0"/>
              <a:t> scan in ATLAS and </a:t>
            </a:r>
            <a:r>
              <a:rPr lang="en-US" sz="2000" dirty="0" err="1" smtClean="0"/>
              <a:t>LHCb</a:t>
            </a:r>
            <a:endParaRPr lang="en-US" sz="2000" dirty="0" smtClean="0"/>
          </a:p>
          <a:p>
            <a:r>
              <a:rPr lang="en-US" sz="2000" dirty="0" smtClean="0"/>
              <a:t>Satellite population reduced as compared to previous </a:t>
            </a:r>
            <a:r>
              <a:rPr lang="en-US" sz="2000" dirty="0" err="1" smtClean="0"/>
              <a:t>VdM</a:t>
            </a:r>
            <a:r>
              <a:rPr lang="en-US" sz="2000" dirty="0" smtClean="0"/>
              <a:t> scan (thanks T. Bohl!!)</a:t>
            </a:r>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pPr marL="0" indent="0">
              <a:buNone/>
            </a:pPr>
            <a:endParaRPr lang="en-US" sz="2000" dirty="0"/>
          </a:p>
          <a:p>
            <a:endParaRPr lang="en-US" sz="2000" dirty="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p:txBody>
      </p:sp>
      <p:sp>
        <p:nvSpPr>
          <p:cNvPr id="5" name="Date Placeholder 4"/>
          <p:cNvSpPr>
            <a:spLocks noGrp="1"/>
          </p:cNvSpPr>
          <p:nvPr>
            <p:ph type="dt" sz="half" idx="10"/>
          </p:nvPr>
        </p:nvSpPr>
        <p:spPr/>
        <p:txBody>
          <a:bodyPr/>
          <a:lstStyle/>
          <a:p>
            <a:fld id="{45A37326-66E6-40EF-A523-1F6840058A0A}" type="datetime1">
              <a:rPr lang="en-GB" smtClean="0"/>
              <a:t>09/02/2013</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5</a:t>
            </a:fld>
            <a:endParaRPr lang="en-GB"/>
          </a:p>
        </p:txBody>
      </p:sp>
      <p:pic>
        <p:nvPicPr>
          <p:cNvPr id="3074" name="Picture 2" descr="http://elogbook.cern.ch/eLogbook/attach_reader?attach_id=133428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738311"/>
            <a:ext cx="6949440" cy="23202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7391400" y="2057400"/>
            <a:ext cx="990600" cy="5715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FF00"/>
                </a:solidFill>
              </a:rPr>
              <a:t>Fill 3540</a:t>
            </a:r>
            <a:endParaRPr lang="en-US" sz="1400" b="1" dirty="0">
              <a:solidFill>
                <a:srgbClr val="FFFF00"/>
              </a:solidFill>
            </a:endParaRP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4080510"/>
            <a:ext cx="6949440" cy="23202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11"/>
          <p:cNvSpPr/>
          <p:nvPr/>
        </p:nvSpPr>
        <p:spPr>
          <a:xfrm>
            <a:off x="7162800" y="4724400"/>
            <a:ext cx="990600" cy="571500"/>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rgbClr val="FFFF00"/>
                </a:solidFill>
              </a:rPr>
              <a:t>Fill 3537</a:t>
            </a:r>
            <a:endParaRPr lang="en-US" sz="1400" b="1" dirty="0">
              <a:solidFill>
                <a:srgbClr val="FFFF00"/>
              </a:solidFill>
            </a:endParaRPr>
          </a:p>
        </p:txBody>
      </p:sp>
    </p:spTree>
    <p:extLst>
      <p:ext uri="{BB962C8B-B14F-4D97-AF65-F5344CB8AC3E}">
        <p14:creationId xmlns:p14="http://schemas.microsoft.com/office/powerpoint/2010/main" val="2305447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Fri 8/2 – Sat 9/2</a:t>
            </a:r>
            <a:endParaRPr lang="it-IT" dirty="0"/>
          </a:p>
        </p:txBody>
      </p:sp>
      <p:sp>
        <p:nvSpPr>
          <p:cNvPr id="9" name="Content Placeholder 8"/>
          <p:cNvSpPr>
            <a:spLocks noGrp="1"/>
          </p:cNvSpPr>
          <p:nvPr>
            <p:ph idx="1"/>
          </p:nvPr>
        </p:nvSpPr>
        <p:spPr/>
        <p:txBody>
          <a:bodyPr/>
          <a:lstStyle/>
          <a:p>
            <a:r>
              <a:rPr lang="en-US" sz="2000" dirty="0" smtClean="0"/>
              <a:t>16:45 STABLE BEAMS #3540. Start of </a:t>
            </a:r>
            <a:r>
              <a:rPr lang="en-US" sz="2000" dirty="0" err="1" smtClean="0"/>
              <a:t>VdM</a:t>
            </a:r>
            <a:r>
              <a:rPr lang="en-US" sz="2000" dirty="0" smtClean="0"/>
              <a:t> scan in ATLAS</a:t>
            </a:r>
          </a:p>
          <a:p>
            <a:r>
              <a:rPr lang="en-US" sz="2000" dirty="0" smtClean="0"/>
              <a:t>18:30 </a:t>
            </a:r>
            <a:r>
              <a:rPr lang="en-US" sz="2000" dirty="0" err="1" smtClean="0"/>
              <a:t>VdM</a:t>
            </a:r>
            <a:r>
              <a:rPr lang="en-US" sz="2000" dirty="0" smtClean="0"/>
              <a:t> Scan in ATLAS completed. Start wit </a:t>
            </a:r>
            <a:r>
              <a:rPr lang="en-US" sz="2000" dirty="0" err="1" smtClean="0"/>
              <a:t>LHCb</a:t>
            </a:r>
            <a:endParaRPr lang="en-US" sz="2000" dirty="0" smtClean="0"/>
          </a:p>
          <a:p>
            <a:r>
              <a:rPr lang="en-US" sz="2000" dirty="0" smtClean="0"/>
              <a:t>18:42 </a:t>
            </a:r>
            <a:r>
              <a:rPr lang="it-IT" sz="2000" dirty="0"/>
              <a:t>RQX.L8 </a:t>
            </a:r>
            <a:r>
              <a:rPr lang="it-IT" sz="2000" dirty="0" smtClean="0"/>
              <a:t>trip. End of </a:t>
            </a:r>
            <a:r>
              <a:rPr lang="it-IT" sz="2000" dirty="0" err="1" smtClean="0"/>
              <a:t>fill</a:t>
            </a:r>
            <a:r>
              <a:rPr lang="it-IT" sz="2000" dirty="0" smtClean="0"/>
              <a:t> #3540</a:t>
            </a:r>
            <a:endParaRPr lang="en-US" sz="2000" dirty="0"/>
          </a:p>
          <a:p>
            <a:r>
              <a:rPr lang="en-US" sz="2000" dirty="0"/>
              <a:t>RQX.L8 </a:t>
            </a:r>
            <a:r>
              <a:rPr lang="en-US" sz="2000" dirty="0" smtClean="0"/>
              <a:t>QPS trigger (heaters fired) due </a:t>
            </a:r>
            <a:r>
              <a:rPr lang="en-US" sz="2000" dirty="0"/>
              <a:t>to faulty instrumentation related to voltage tap V1 B of current lead 2. Error not related to protection crate working and reacting correctly. </a:t>
            </a:r>
            <a:r>
              <a:rPr lang="en-US" sz="2000" dirty="0" smtClean="0"/>
              <a:t>DFBX </a:t>
            </a:r>
            <a:r>
              <a:rPr lang="en-US" sz="2000" dirty="0"/>
              <a:t>instrumentation </a:t>
            </a:r>
            <a:r>
              <a:rPr lang="en-US" sz="2000" dirty="0" smtClean="0"/>
              <a:t>to be checked </a:t>
            </a:r>
            <a:r>
              <a:rPr lang="en-US" sz="2000" dirty="0" smtClean="0">
                <a:sym typeface="Wingdings" pitchFamily="2" charset="2"/>
              </a:rPr>
              <a:t> Access</a:t>
            </a:r>
            <a:endParaRPr lang="en-US" sz="2000" dirty="0" smtClean="0"/>
          </a:p>
          <a:p>
            <a:r>
              <a:rPr lang="en-US" sz="2000" dirty="0" smtClean="0"/>
              <a:t>In the shadow replacement of CPU (second time) on RF crate used for synchronization</a:t>
            </a:r>
          </a:p>
          <a:p>
            <a:r>
              <a:rPr lang="en-US" sz="2000" dirty="0" smtClean="0"/>
              <a:t>22:27 End of access: QPS </a:t>
            </a:r>
            <a:r>
              <a:rPr lang="en-US" sz="2000" dirty="0"/>
              <a:t>piquet left point 8. a pin on the current lead cable was found faulty (weak connection</a:t>
            </a:r>
            <a:r>
              <a:rPr lang="en-US" sz="2000" dirty="0" smtClean="0"/>
              <a:t>)</a:t>
            </a:r>
          </a:p>
          <a:p>
            <a:r>
              <a:rPr lang="en-US" sz="2000" dirty="0" smtClean="0"/>
              <a:t>23:47 IT.L8 cryogenics OK. Pre-cycle</a:t>
            </a:r>
          </a:p>
          <a:p>
            <a:r>
              <a:rPr lang="en-US" sz="2000" dirty="0" smtClean="0"/>
              <a:t>02:42 STABLE BEAMS #3541</a:t>
            </a:r>
          </a:p>
          <a:p>
            <a:r>
              <a:rPr lang="en-US" sz="2000" dirty="0" smtClean="0"/>
              <a:t>07:45 Beam dump BPM LSS6</a:t>
            </a:r>
          </a:p>
          <a:p>
            <a:r>
              <a:rPr lang="en-US" sz="2000" dirty="0" smtClean="0"/>
              <a:t>Persistent problem with RF synchronization front end</a:t>
            </a:r>
            <a:r>
              <a:rPr lang="en-US" sz="2000" dirty="0"/>
              <a:t/>
            </a:r>
            <a:br>
              <a:rPr lang="en-US" sz="2000" dirty="0"/>
            </a:br>
            <a:endParaRPr lang="en-US" sz="2000" dirty="0" smtClean="0"/>
          </a:p>
          <a:p>
            <a:pPr marL="0" indent="0">
              <a:buNone/>
            </a:pPr>
            <a:endParaRPr lang="en-US" sz="2000" dirty="0" smtClean="0"/>
          </a:p>
          <a:p>
            <a:endParaRPr lang="en-US" sz="2000" dirty="0" smtClean="0"/>
          </a:p>
          <a:p>
            <a:endParaRPr lang="it-IT" sz="2000" dirty="0"/>
          </a:p>
        </p:txBody>
      </p:sp>
      <p:sp>
        <p:nvSpPr>
          <p:cNvPr id="5" name="Date Placeholder 4"/>
          <p:cNvSpPr>
            <a:spLocks noGrp="1"/>
          </p:cNvSpPr>
          <p:nvPr>
            <p:ph type="dt" sz="half" idx="10"/>
          </p:nvPr>
        </p:nvSpPr>
        <p:spPr/>
        <p:txBody>
          <a:bodyPr/>
          <a:lstStyle/>
          <a:p>
            <a:fld id="{D6A6DFBA-7FC6-4B92-8C42-EE700A393F00}" type="datetime1">
              <a:rPr lang="en-GB" smtClean="0"/>
              <a:t>09/02/2013</a:t>
            </a:fld>
            <a:endParaRPr lang="en-GB"/>
          </a:p>
        </p:txBody>
      </p:sp>
      <p:sp>
        <p:nvSpPr>
          <p:cNvPr id="6" name="Footer Placeholder 5"/>
          <p:cNvSpPr>
            <a:spLocks noGrp="1"/>
          </p:cNvSpPr>
          <p:nvPr>
            <p:ph type="ftr" sz="quarter" idx="11"/>
          </p:nvPr>
        </p:nvSpPr>
        <p:spPr/>
        <p:txBody>
          <a:bodyPr/>
          <a:lstStyle/>
          <a:p>
            <a:r>
              <a:rPr lang="en-US" smtClean="0"/>
              <a:t>LHC Morning Meeting - G. Arduini</a:t>
            </a:r>
            <a:endParaRPr lang="en-GB" dirty="0"/>
          </a:p>
        </p:txBody>
      </p:sp>
      <p:sp>
        <p:nvSpPr>
          <p:cNvPr id="7" name="Slide Number Placeholder 6"/>
          <p:cNvSpPr>
            <a:spLocks noGrp="1"/>
          </p:cNvSpPr>
          <p:nvPr>
            <p:ph type="sldNum" sz="quarter" idx="12"/>
          </p:nvPr>
        </p:nvSpPr>
        <p:spPr/>
        <p:txBody>
          <a:bodyPr/>
          <a:lstStyle/>
          <a:p>
            <a:fld id="{6BFDEA4C-89A7-439A-B75B-C919C7F639B4}" type="slidenum">
              <a:rPr lang="en-GB" smtClean="0"/>
              <a:pPr/>
              <a:t>6</a:t>
            </a:fld>
            <a:endParaRPr lang="en-GB"/>
          </a:p>
        </p:txBody>
      </p:sp>
    </p:spTree>
    <p:extLst>
      <p:ext uri="{BB962C8B-B14F-4D97-AF65-F5344CB8AC3E}">
        <p14:creationId xmlns:p14="http://schemas.microsoft.com/office/powerpoint/2010/main" val="2684904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it-IT" sz="2400" dirty="0" smtClean="0"/>
          </a:p>
        </p:txBody>
      </p:sp>
      <p:sp>
        <p:nvSpPr>
          <p:cNvPr id="3" name="Title 2"/>
          <p:cNvSpPr>
            <a:spLocks noGrp="1"/>
          </p:cNvSpPr>
          <p:nvPr>
            <p:ph type="title"/>
          </p:nvPr>
        </p:nvSpPr>
        <p:spPr/>
        <p:txBody>
          <a:bodyPr/>
          <a:lstStyle/>
          <a:p>
            <a:r>
              <a:rPr lang="en-US" dirty="0" smtClean="0"/>
              <a:t>Stable Beams Statistics</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875388103"/>
              </p:ext>
            </p:extLst>
          </p:nvPr>
        </p:nvGraphicFramePr>
        <p:xfrm>
          <a:off x="179512" y="1066800"/>
          <a:ext cx="8640960" cy="4480562"/>
        </p:xfrm>
        <a:graphic>
          <a:graphicData uri="http://schemas.openxmlformats.org/drawingml/2006/table">
            <a:tbl>
              <a:tblPr firstRow="1" bandRow="1">
                <a:tableStyleId>{5C22544A-7EE6-4342-B048-85BDC9FD1C3A}</a:tableStyleId>
              </a:tblPr>
              <a:tblGrid>
                <a:gridCol w="593475"/>
                <a:gridCol w="954033"/>
                <a:gridCol w="1320980"/>
                <a:gridCol w="1143000"/>
                <a:gridCol w="1371600"/>
                <a:gridCol w="2057400"/>
                <a:gridCol w="1200472"/>
              </a:tblGrid>
              <a:tr h="606152">
                <a:tc>
                  <a:txBody>
                    <a:bodyPr/>
                    <a:lstStyle/>
                    <a:p>
                      <a:pPr algn="ctr" fontAlgn="b"/>
                      <a:r>
                        <a:rPr lang="en-GB" sz="1600" b="0" i="0" u="none" strike="noStrike" dirty="0">
                          <a:solidFill>
                            <a:srgbClr val="000000"/>
                          </a:solidFill>
                          <a:effectLst/>
                          <a:latin typeface="+mn-lt"/>
                        </a:rPr>
                        <a:t>Fill</a:t>
                      </a:r>
                    </a:p>
                  </a:txBody>
                  <a:tcPr marL="9525" marR="9525" marT="9525" marB="0" anchor="ctr"/>
                </a:tc>
                <a:tc>
                  <a:txBody>
                    <a:bodyPr/>
                    <a:lstStyle/>
                    <a:p>
                      <a:pPr algn="ctr" fontAlgn="b"/>
                      <a:r>
                        <a:rPr lang="en-GB" sz="1600" b="0" i="0" u="none" strike="noStrike" dirty="0">
                          <a:solidFill>
                            <a:srgbClr val="000000"/>
                          </a:solidFill>
                          <a:effectLst/>
                          <a:latin typeface="+mn-lt"/>
                        </a:rPr>
                        <a:t>Day</a:t>
                      </a: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a:solidFill>
                            <a:srgbClr val="000000"/>
                          </a:solidFill>
                          <a:effectLst/>
                          <a:latin typeface="+mn-lt"/>
                        </a:rPr>
                        <a:t>Peak </a:t>
                      </a:r>
                      <a:r>
                        <a:rPr lang="en-GB" sz="1600" b="0" i="0" u="none" strike="noStrike" dirty="0" smtClean="0">
                          <a:solidFill>
                            <a:srgbClr val="000000"/>
                          </a:solidFill>
                          <a:effectLst/>
                          <a:latin typeface="+mn-lt"/>
                        </a:rPr>
                        <a:t>L</a:t>
                      </a:r>
                      <a:br>
                        <a:rPr lang="en-GB" sz="1600" b="0" i="0" u="none" strike="noStrike" dirty="0" smtClean="0">
                          <a:solidFill>
                            <a:srgbClr val="000000"/>
                          </a:solidFill>
                          <a:effectLst/>
                          <a:latin typeface="+mn-lt"/>
                        </a:rPr>
                      </a:br>
                      <a:r>
                        <a:rPr lang="en-GB" sz="1600" b="0" i="0" u="none" strike="noStrike" dirty="0" smtClean="0">
                          <a:solidFill>
                            <a:srgbClr val="000000"/>
                          </a:solidFill>
                          <a:effectLst/>
                          <a:latin typeface="+mn-lt"/>
                        </a:rPr>
                        <a:t>[10</a:t>
                      </a:r>
                      <a:r>
                        <a:rPr lang="en-GB" sz="1600" b="0" i="0" u="none" strike="noStrike" baseline="30000" dirty="0" smtClean="0">
                          <a:solidFill>
                            <a:srgbClr val="000000"/>
                          </a:solidFill>
                          <a:effectLst/>
                          <a:latin typeface="+mn-lt"/>
                        </a:rPr>
                        <a:t>28</a:t>
                      </a:r>
                      <a:r>
                        <a:rPr lang="en-GB" sz="1600" b="0" i="0" u="none" strike="noStrike" baseline="0" dirty="0" smtClean="0">
                          <a:solidFill>
                            <a:srgbClr val="000000"/>
                          </a:solidFill>
                          <a:effectLst/>
                          <a:latin typeface="+mn-lt"/>
                        </a:rPr>
                        <a:t> </a:t>
                      </a:r>
                      <a:r>
                        <a:rPr lang="en-GB" sz="1600" b="0" i="0" u="none" strike="noStrike" dirty="0" smtClean="0">
                          <a:solidFill>
                            <a:srgbClr val="000000"/>
                          </a:solidFill>
                          <a:effectLst/>
                          <a:latin typeface="+mn-lt"/>
                        </a:rPr>
                        <a:t>cm</a:t>
                      </a:r>
                      <a:r>
                        <a:rPr lang="en-GB" sz="1600" b="0" i="0" u="none" strike="noStrike" baseline="30000" dirty="0" smtClean="0">
                          <a:solidFill>
                            <a:srgbClr val="000000"/>
                          </a:solidFill>
                          <a:effectLst/>
                          <a:latin typeface="+mn-lt"/>
                        </a:rPr>
                        <a:t>-2</a:t>
                      </a:r>
                      <a:r>
                        <a:rPr lang="en-GB" sz="1600" b="0" i="0" u="none" strike="noStrike" dirty="0" smtClean="0">
                          <a:solidFill>
                            <a:srgbClr val="000000"/>
                          </a:solidFill>
                          <a:effectLst/>
                          <a:latin typeface="+mn-lt"/>
                        </a:rPr>
                        <a:t>s</a:t>
                      </a:r>
                      <a:r>
                        <a:rPr lang="en-GB" sz="1600" b="0" i="0" u="none" strike="noStrike" baseline="30000" dirty="0" smtClean="0">
                          <a:solidFill>
                            <a:srgbClr val="000000"/>
                          </a:solidFill>
                          <a:effectLst/>
                          <a:latin typeface="+mn-lt"/>
                        </a:rPr>
                        <a:t>-1</a:t>
                      </a:r>
                      <a:r>
                        <a:rPr lang="en-GB" sz="1600" b="0" i="0" u="none" strike="noStrike" dirty="0" smtClean="0">
                          <a:solidFill>
                            <a:srgbClr val="000000"/>
                          </a:solidFill>
                          <a:effectLst/>
                          <a:latin typeface="+mn-lt"/>
                        </a:rPr>
                        <a:t>]</a:t>
                      </a:r>
                    </a:p>
                  </a:txBody>
                  <a:tcPr marL="9525" marR="9525" marT="9525" marB="0" anchor="ctr"/>
                </a:tc>
                <a:tc>
                  <a:txBody>
                    <a:bodyPr/>
                    <a:lstStyle/>
                    <a:p>
                      <a:pPr algn="ctr" fontAlgn="b"/>
                      <a:r>
                        <a:rPr lang="en-GB" sz="1600" b="0" i="0" u="none" strike="noStrike" dirty="0">
                          <a:solidFill>
                            <a:srgbClr val="000000"/>
                          </a:solidFill>
                          <a:effectLst/>
                          <a:latin typeface="+mn-lt"/>
                        </a:rPr>
                        <a:t>Stable beam [h]</a:t>
                      </a:r>
                    </a:p>
                  </a:txBody>
                  <a:tcPr marL="9525" marR="9525" marT="9525" marB="0" anchor="ctr"/>
                </a:tc>
                <a:tc>
                  <a:txBody>
                    <a:bodyPr/>
                    <a:lstStyle/>
                    <a:p>
                      <a:pPr algn="ctr" fontAlgn="b"/>
                      <a:r>
                        <a:rPr lang="en-GB" sz="1600" b="0" i="0" u="none" strike="noStrike" dirty="0" err="1">
                          <a:solidFill>
                            <a:srgbClr val="000000"/>
                          </a:solidFill>
                          <a:effectLst/>
                          <a:latin typeface="+mn-lt"/>
                        </a:rPr>
                        <a:t>Int</a:t>
                      </a:r>
                      <a:r>
                        <a:rPr lang="en-GB" sz="1600" b="0" i="0" u="none" strike="noStrike" dirty="0">
                          <a:solidFill>
                            <a:srgbClr val="000000"/>
                          </a:solidFill>
                          <a:effectLst/>
                          <a:latin typeface="+mn-lt"/>
                        </a:rPr>
                        <a:t> L </a:t>
                      </a:r>
                      <a:r>
                        <a:rPr lang="en-GB" sz="1600" b="0" i="0" u="none" strike="noStrike" dirty="0" smtClean="0">
                          <a:solidFill>
                            <a:srgbClr val="000000"/>
                          </a:solidFill>
                          <a:effectLst/>
                          <a:latin typeface="+mn-lt"/>
                        </a:rPr>
                        <a:t/>
                      </a:r>
                      <a:br>
                        <a:rPr lang="en-GB" sz="1600" b="0" i="0" u="none" strike="noStrike" dirty="0" smtClean="0">
                          <a:solidFill>
                            <a:srgbClr val="000000"/>
                          </a:solidFill>
                          <a:effectLst/>
                          <a:latin typeface="+mn-lt"/>
                        </a:rPr>
                      </a:br>
                      <a:r>
                        <a:rPr lang="en-GB" sz="1600" b="0" i="0" u="none" strike="noStrike" dirty="0" smtClean="0">
                          <a:solidFill>
                            <a:srgbClr val="000000"/>
                          </a:solidFill>
                          <a:effectLst/>
                          <a:latin typeface="+mn-lt"/>
                        </a:rPr>
                        <a:t>[nb</a:t>
                      </a:r>
                      <a:r>
                        <a:rPr lang="en-GB" sz="1600" b="0" i="0" u="none" strike="noStrike" baseline="30000" dirty="0" smtClean="0">
                          <a:solidFill>
                            <a:srgbClr val="000000"/>
                          </a:solidFill>
                          <a:effectLst/>
                          <a:latin typeface="+mn-lt"/>
                        </a:rPr>
                        <a:t>-1</a:t>
                      </a:r>
                      <a:r>
                        <a:rPr lang="en-GB" sz="1600" b="0" i="0" u="none" strike="noStrike" dirty="0" smtClean="0">
                          <a:solidFill>
                            <a:srgbClr val="000000"/>
                          </a:solidFill>
                          <a:effectLst/>
                          <a:latin typeface="+mn-lt"/>
                        </a:rPr>
                        <a:t>]</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Dump reason</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 bunches</a:t>
                      </a:r>
                    </a:p>
                    <a:p>
                      <a:pPr algn="ctr" fontAlgn="b"/>
                      <a:r>
                        <a:rPr lang="en-GB" sz="1600" b="0" i="0" u="none" strike="noStrike" dirty="0" smtClean="0">
                          <a:solidFill>
                            <a:srgbClr val="000000"/>
                          </a:solidFill>
                          <a:effectLst/>
                          <a:latin typeface="+mn-lt"/>
                        </a:rPr>
                        <a:t>[</a:t>
                      </a:r>
                      <a:r>
                        <a:rPr lang="en-GB" sz="1600" b="0" i="0" u="none" strike="noStrike" dirty="0" err="1" smtClean="0">
                          <a:solidFill>
                            <a:srgbClr val="000000"/>
                          </a:solidFill>
                          <a:effectLst/>
                          <a:latin typeface="+mn-lt"/>
                        </a:rPr>
                        <a:t>Pb</a:t>
                      </a:r>
                      <a:r>
                        <a:rPr lang="en-GB" sz="1600" b="0" i="0" u="none" strike="noStrike" dirty="0" smtClean="0">
                          <a:solidFill>
                            <a:srgbClr val="000000"/>
                          </a:solidFill>
                          <a:effectLst/>
                          <a:latin typeface="+mn-lt"/>
                        </a:rPr>
                        <a:t>/p]</a:t>
                      </a:r>
                      <a:endParaRPr lang="en-GB" sz="1600" b="0" i="0" u="none" strike="noStrike" dirty="0">
                        <a:solidFill>
                          <a:srgbClr val="000000"/>
                        </a:solidFill>
                        <a:effectLst/>
                        <a:latin typeface="+mn-lt"/>
                      </a:endParaRPr>
                    </a:p>
                  </a:txBody>
                  <a:tcPr marL="9525" marR="9525" marT="9525" marB="0" anchor="ctr"/>
                </a:tc>
              </a:tr>
              <a:tr h="288000">
                <a:tc>
                  <a:txBody>
                    <a:bodyPr/>
                    <a:lstStyle/>
                    <a:p>
                      <a:pPr algn="ctr" fontAlgn="b"/>
                      <a:r>
                        <a:rPr lang="en-US" sz="1600" b="0" i="0" u="none" strike="noStrike" dirty="0" smtClean="0">
                          <a:solidFill>
                            <a:srgbClr val="000000"/>
                          </a:solidFill>
                          <a:effectLst/>
                          <a:latin typeface="+mn-lt"/>
                        </a:rPr>
                        <a:t>3523</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Mon 4/2</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mn-lt"/>
                        </a:rPr>
                        <a:t>7.2</a:t>
                      </a:r>
                    </a:p>
                  </a:txBody>
                  <a:tcPr marL="9525" marR="9525" marT="9525" marB="0" anchor="ctr"/>
                </a:tc>
                <a:tc>
                  <a:txBody>
                    <a:bodyPr/>
                    <a:lstStyle/>
                    <a:p>
                      <a:pPr algn="ctr" fontAlgn="b"/>
                      <a:r>
                        <a:rPr lang="en-US" sz="1600" b="0" i="0" u="none" strike="noStrike" dirty="0" smtClean="0">
                          <a:solidFill>
                            <a:srgbClr val="000000"/>
                          </a:solidFill>
                          <a:effectLst/>
                          <a:latin typeface="+mn-lt"/>
                        </a:rPr>
                        <a:t>4:22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0.74</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BPMs IP6</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192/216</a:t>
                      </a:r>
                      <a:endParaRPr lang="en-GB" sz="1600" b="0" i="0" u="none" strike="noStrike" dirty="0">
                        <a:solidFill>
                          <a:srgbClr val="000000"/>
                        </a:solidFill>
                        <a:effectLst/>
                        <a:latin typeface="+mn-lt"/>
                      </a:endParaRPr>
                    </a:p>
                  </a:txBody>
                  <a:tcPr marL="9525" marR="9525" marT="9525" marB="0" anchor="ctr"/>
                </a:tc>
              </a:tr>
              <a:tr h="288000">
                <a:tc>
                  <a:txBody>
                    <a:bodyPr/>
                    <a:lstStyle/>
                    <a:p>
                      <a:pPr algn="ctr" fontAlgn="b"/>
                      <a:r>
                        <a:rPr lang="en-US" sz="1600" b="0" i="0" u="none" strike="noStrike" dirty="0" smtClean="0">
                          <a:solidFill>
                            <a:srgbClr val="000000"/>
                          </a:solidFill>
                          <a:effectLst/>
                          <a:latin typeface="+mn-lt"/>
                        </a:rPr>
                        <a:t>3524</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Mon 4/2</a:t>
                      </a:r>
                      <a:endParaRPr lang="en-GB" sz="1600" b="0" i="0" u="none" strike="noStrike" dirty="0" smtClean="0">
                        <a:solidFill>
                          <a:srgbClr val="000000"/>
                        </a:solidFill>
                        <a:effectLst/>
                        <a:latin typeface="+mn-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mn-lt"/>
                        </a:rPr>
                        <a:t>7.4</a:t>
                      </a:r>
                    </a:p>
                  </a:txBody>
                  <a:tcPr marL="9525" marR="9525" marT="9525" marB="0" anchor="ctr"/>
                </a:tc>
                <a:tc>
                  <a:txBody>
                    <a:bodyPr/>
                    <a:lstStyle/>
                    <a:p>
                      <a:pPr algn="ctr" fontAlgn="b"/>
                      <a:r>
                        <a:rPr lang="en-US" sz="1600" b="0" i="0" u="none" strike="noStrike" dirty="0" smtClean="0">
                          <a:solidFill>
                            <a:srgbClr val="000000"/>
                          </a:solidFill>
                          <a:effectLst/>
                          <a:latin typeface="+mn-lt"/>
                        </a:rPr>
                        <a:t>3:14 (+0:33)</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0.43</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BPMs IP6</a:t>
                      </a:r>
                      <a:endParaRPr lang="en-GB" sz="1600" b="0" i="0" u="none" strike="noStrike" dirty="0" smtClean="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192/216</a:t>
                      </a:r>
                      <a:endParaRPr lang="en-GB" sz="1600" b="0" i="0" u="none" strike="noStrike" dirty="0">
                        <a:solidFill>
                          <a:srgbClr val="000000"/>
                        </a:solidFill>
                        <a:effectLst/>
                        <a:latin typeface="+mn-lt"/>
                      </a:endParaRPr>
                    </a:p>
                  </a:txBody>
                  <a:tcPr marL="9525" marR="9525" marT="9525" marB="0" anchor="ctr"/>
                </a:tc>
              </a:tr>
              <a:tr h="288000">
                <a:tc>
                  <a:txBody>
                    <a:bodyPr/>
                    <a:lstStyle/>
                    <a:p>
                      <a:pPr algn="ctr" fontAlgn="b"/>
                      <a:r>
                        <a:rPr lang="en-US" sz="1600" b="0" i="0" u="none" strike="noStrike" dirty="0" smtClean="0">
                          <a:solidFill>
                            <a:srgbClr val="000000"/>
                          </a:solidFill>
                          <a:effectLst/>
                          <a:latin typeface="+mn-lt"/>
                        </a:rPr>
                        <a:t>3525</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Mon 4/2</a:t>
                      </a:r>
                      <a:endParaRPr lang="en-GB" sz="1600" b="0" i="0" u="none" strike="noStrike" dirty="0" smtClean="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10</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2:09</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0.64</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dirty="0" smtClean="0">
                          <a:latin typeface="+mn-lt"/>
                        </a:rPr>
                        <a:t>Trip of RQTL9.R3B2</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mn-lt"/>
                        </a:rPr>
                        <a:t>338/338</a:t>
                      </a:r>
                    </a:p>
                  </a:txBody>
                  <a:tcPr marL="9525" marR="9525" marT="9525" marB="0" anchor="ctr"/>
                </a:tc>
              </a:tr>
              <a:tr h="288000">
                <a:tc>
                  <a:txBody>
                    <a:bodyPr/>
                    <a:lstStyle/>
                    <a:p>
                      <a:pPr algn="ctr" fontAlgn="b"/>
                      <a:r>
                        <a:rPr lang="en-US" sz="1600" b="0" i="0" u="none" strike="noStrike" dirty="0" smtClean="0">
                          <a:solidFill>
                            <a:srgbClr val="000000"/>
                          </a:solidFill>
                          <a:effectLst/>
                          <a:latin typeface="+mn-lt"/>
                        </a:rPr>
                        <a:t>3527</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Tue 5/2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10</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4:22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1.04</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BPMs IP6</a:t>
                      </a:r>
                      <a:endParaRPr lang="en-GB" sz="1600" b="0" i="0" u="none" strike="noStrike" dirty="0" smtClean="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mn-lt"/>
                        </a:rPr>
                        <a:t>338/338</a:t>
                      </a:r>
                    </a:p>
                  </a:txBody>
                  <a:tcPr marL="9525" marR="9525" marT="9525" marB="0" anchor="ctr"/>
                </a:tc>
              </a:tr>
              <a:tr h="288000">
                <a:tc>
                  <a:txBody>
                    <a:bodyPr/>
                    <a:lstStyle/>
                    <a:p>
                      <a:pPr algn="ctr" fontAlgn="b"/>
                      <a:r>
                        <a:rPr lang="en-GB" sz="1600" b="0" i="0" u="none" strike="noStrike" dirty="0" smtClean="0">
                          <a:solidFill>
                            <a:srgbClr val="000000"/>
                          </a:solidFill>
                          <a:effectLst/>
                          <a:latin typeface="+mn-lt"/>
                        </a:rPr>
                        <a:t>3529</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Tue 5/2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10</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2:08</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0.64</a:t>
                      </a:r>
                      <a:endParaRPr lang="en-GB" sz="1600" b="0" i="0" u="none" strike="noStrike" dirty="0">
                        <a:solidFill>
                          <a:srgbClr val="000000"/>
                        </a:solidFill>
                        <a:effectLst/>
                        <a:latin typeface="+mn-lt"/>
                      </a:endParaRPr>
                    </a:p>
                  </a:txBody>
                  <a:tcPr marL="9525" marR="9525" marT="9525" marB="0" anchor="ctr"/>
                </a:tc>
                <a:tc>
                  <a:txBody>
                    <a:bodyPr/>
                    <a:lstStyle/>
                    <a:p>
                      <a:pPr algn="ctr"/>
                      <a:r>
                        <a:rPr lang="en-US" sz="1600" dirty="0" smtClean="0">
                          <a:latin typeface="+mn-lt"/>
                        </a:rPr>
                        <a:t>S12</a:t>
                      </a:r>
                      <a:r>
                        <a:rPr lang="en-US" sz="1600" baseline="0" dirty="0" smtClean="0">
                          <a:latin typeface="+mn-lt"/>
                        </a:rPr>
                        <a:t> trip</a:t>
                      </a:r>
                      <a:endParaRPr lang="en-US" sz="1600" dirty="0">
                        <a:latin typeface="+mn-lt"/>
                      </a:endParaRPr>
                    </a:p>
                  </a:txBody>
                  <a:tcPr marL="9525" marR="9525" marT="9525" marB="0" anchor="ctr"/>
                </a:tc>
                <a:tc>
                  <a:txBody>
                    <a:bodyPr/>
                    <a:lstStyle/>
                    <a:p>
                      <a:pPr algn="ctr"/>
                      <a:r>
                        <a:rPr lang="en-US" sz="1600" dirty="0" smtClean="0">
                          <a:latin typeface="+mn-lt"/>
                        </a:rPr>
                        <a:t>338/338</a:t>
                      </a:r>
                      <a:endParaRPr lang="en-US" sz="1600" dirty="0">
                        <a:latin typeface="+mn-lt"/>
                      </a:endParaRPr>
                    </a:p>
                  </a:txBody>
                  <a:tcPr marL="9525" marR="9525" marT="9525" marB="0" anchor="ctr"/>
                </a:tc>
              </a:tr>
              <a:tr h="288000">
                <a:tc>
                  <a:txBody>
                    <a:bodyPr/>
                    <a:lstStyle/>
                    <a:p>
                      <a:pPr algn="ctr" fontAlgn="b"/>
                      <a:r>
                        <a:rPr lang="en-GB" sz="1600" b="0" i="0" u="none" strike="noStrike" dirty="0" smtClean="0">
                          <a:solidFill>
                            <a:srgbClr val="000000"/>
                          </a:solidFill>
                          <a:effectLst/>
                          <a:latin typeface="+mn-lt"/>
                        </a:rPr>
                        <a:t>3533</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Wed 6/2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10.7</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3:57</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1.09</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BPMS IP6</a:t>
                      </a:r>
                      <a:endParaRPr lang="en-GB" sz="1600" b="0" i="0" u="none" strike="noStrike" dirty="0" smtClean="0">
                        <a:solidFill>
                          <a:srgbClr val="000000"/>
                        </a:solidFill>
                        <a:effectLst/>
                        <a:latin typeface="+mn-lt"/>
                      </a:endParaRPr>
                    </a:p>
                  </a:txBody>
                  <a:tcPr marL="9525" marR="9525" marT="9525" marB="0" anchor="ctr"/>
                </a:tc>
                <a:tc>
                  <a:txBody>
                    <a:bodyPr/>
                    <a:lstStyle/>
                    <a:p>
                      <a:pPr algn="ctr"/>
                      <a:r>
                        <a:rPr lang="en-US" sz="1600" dirty="0" smtClean="0">
                          <a:latin typeface="+mn-lt"/>
                        </a:rPr>
                        <a:t>338/338</a:t>
                      </a:r>
                      <a:endParaRPr lang="en-US" sz="1600" dirty="0">
                        <a:latin typeface="+mn-lt"/>
                      </a:endParaRPr>
                    </a:p>
                  </a:txBody>
                  <a:tcPr marL="9525" marR="9525" marT="9525" marB="0" anchor="ctr"/>
                </a:tc>
              </a:tr>
              <a:tr h="288000">
                <a:tc>
                  <a:txBody>
                    <a:bodyPr/>
                    <a:lstStyle/>
                    <a:p>
                      <a:pPr algn="ctr" fontAlgn="b"/>
                      <a:r>
                        <a:rPr lang="en-US" sz="1600" b="0" i="0" u="none" strike="noStrike" dirty="0" smtClean="0">
                          <a:solidFill>
                            <a:srgbClr val="000000"/>
                          </a:solidFill>
                          <a:effectLst/>
                          <a:latin typeface="+mn-lt"/>
                        </a:rPr>
                        <a:t>3534</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mn-lt"/>
                        </a:rPr>
                        <a:t>Wed 6/2</a:t>
                      </a:r>
                    </a:p>
                  </a:txBody>
                  <a:tcPr marL="9525" marR="9525" marT="9525" marB="0" anchor="ctr"/>
                </a:tc>
                <a:tc>
                  <a:txBody>
                    <a:bodyPr/>
                    <a:lstStyle/>
                    <a:p>
                      <a:pPr algn="ctr" fontAlgn="b"/>
                      <a:r>
                        <a:rPr lang="en-US" sz="1600" b="0" i="0" u="none" strike="noStrike" dirty="0" smtClean="0">
                          <a:solidFill>
                            <a:srgbClr val="000000"/>
                          </a:solidFill>
                          <a:effectLst/>
                          <a:latin typeface="+mn-lt"/>
                        </a:rPr>
                        <a:t>11.5</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5:03</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1.28</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BPMS IP6</a:t>
                      </a:r>
                      <a:endParaRPr lang="en-GB" sz="1600" b="0" i="0" u="none" strike="noStrike" dirty="0" smtClean="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338/338</a:t>
                      </a:r>
                    </a:p>
                  </a:txBody>
                  <a:tcPr marL="9525" marR="9525" marT="9525" marB="0" anchor="ctr"/>
                </a:tc>
              </a:tr>
              <a:tr h="288000">
                <a:tc>
                  <a:txBody>
                    <a:bodyPr/>
                    <a:lstStyle/>
                    <a:p>
                      <a:pPr algn="ctr" fontAlgn="b"/>
                      <a:r>
                        <a:rPr lang="en-US" sz="1600" b="0" i="0" u="none" strike="noStrike" dirty="0" smtClean="0">
                          <a:solidFill>
                            <a:srgbClr val="000000"/>
                          </a:solidFill>
                          <a:effectLst/>
                          <a:latin typeface="+mn-lt"/>
                        </a:rPr>
                        <a:t>3535</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Thu 7/2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dirty="0" smtClean="0">
                          <a:solidFill>
                            <a:srgbClr val="000000"/>
                          </a:solidFill>
                          <a:effectLst/>
                          <a:latin typeface="+mn-lt"/>
                        </a:rPr>
                        <a:t>10.2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5:07</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1.33</a:t>
                      </a:r>
                      <a:endParaRPr lang="en-GB" sz="1600" b="0" i="0" u="none" strike="noStrike" dirty="0">
                        <a:solidFill>
                          <a:srgbClr val="000000"/>
                        </a:solidFill>
                        <a:effectLst/>
                        <a:latin typeface="+mn-lt"/>
                      </a:endParaRPr>
                    </a:p>
                  </a:txBody>
                  <a:tcPr marL="9525" marR="9525" marT="9525" marB="0" anchor="ctr"/>
                </a:tc>
                <a:tc>
                  <a:txBody>
                    <a:bodyPr/>
                    <a:lstStyle/>
                    <a:p>
                      <a:pPr algn="ctr"/>
                      <a:r>
                        <a:rPr lang="en-US" sz="1600" dirty="0" smtClean="0">
                          <a:latin typeface="+mn-lt"/>
                        </a:rPr>
                        <a:t>SIS</a:t>
                      </a:r>
                      <a:r>
                        <a:rPr lang="en-US" sz="1600" baseline="0" dirty="0" smtClean="0">
                          <a:latin typeface="+mn-lt"/>
                        </a:rPr>
                        <a:t> orbit correctors (</a:t>
                      </a:r>
                      <a:r>
                        <a:rPr lang="en-US" sz="1600" baseline="0" dirty="0" err="1" smtClean="0">
                          <a:latin typeface="+mn-lt"/>
                        </a:rPr>
                        <a:t>EoF</a:t>
                      </a:r>
                      <a:r>
                        <a:rPr lang="en-US" sz="1600" baseline="0" dirty="0" smtClean="0">
                          <a:latin typeface="+mn-lt"/>
                        </a:rPr>
                        <a:t> test)</a:t>
                      </a:r>
                      <a:endParaRPr lang="en-US" sz="1600" dirty="0">
                        <a:latin typeface="+mn-lt"/>
                      </a:endParaRPr>
                    </a:p>
                  </a:txBody>
                  <a:tcPr marL="9525" marR="9525" marT="9525" marB="0" anchor="ctr"/>
                </a:tc>
                <a:tc>
                  <a:txBody>
                    <a:bodyPr/>
                    <a:lstStyle/>
                    <a:p>
                      <a:pPr algn="ctr"/>
                      <a:r>
                        <a:rPr lang="en-US" sz="1600" dirty="0" smtClean="0">
                          <a:latin typeface="+mn-lt"/>
                        </a:rPr>
                        <a:t>338/338</a:t>
                      </a:r>
                      <a:endParaRPr lang="en-US" sz="1600" dirty="0">
                        <a:latin typeface="+mn-lt"/>
                      </a:endParaRPr>
                    </a:p>
                  </a:txBody>
                  <a:tcPr marL="9525" marR="9525" marT="9525" marB="0" anchor="ctr"/>
                </a:tc>
              </a:tr>
              <a:tr h="288000">
                <a:tc>
                  <a:txBody>
                    <a:bodyPr/>
                    <a:lstStyle/>
                    <a:p>
                      <a:pPr algn="ctr" fontAlgn="b"/>
                      <a:r>
                        <a:rPr lang="en-GB" sz="1600" b="0" i="0" u="none" strike="noStrike" dirty="0" smtClean="0">
                          <a:solidFill>
                            <a:srgbClr val="000000"/>
                          </a:solidFill>
                          <a:effectLst/>
                          <a:latin typeface="+mn-lt"/>
                        </a:rPr>
                        <a:t>3537</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Thu 7/2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10</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5:16</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0.8 (</a:t>
                      </a:r>
                      <a:r>
                        <a:rPr lang="en-GB" sz="1600" b="0" i="0" u="none" strike="noStrike" dirty="0" err="1" smtClean="0">
                          <a:solidFill>
                            <a:srgbClr val="000000"/>
                          </a:solidFill>
                          <a:effectLst/>
                          <a:latin typeface="+mn-lt"/>
                        </a:rPr>
                        <a:t>VdM</a:t>
                      </a:r>
                      <a:r>
                        <a:rPr lang="en-GB" sz="1600" b="0" i="0" u="none" strike="noStrike" dirty="0" smtClean="0">
                          <a:solidFill>
                            <a:srgbClr val="000000"/>
                          </a:solidFill>
                          <a:effectLst/>
                          <a:latin typeface="+mn-lt"/>
                        </a:rPr>
                        <a:t>)</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BPMS IP6</a:t>
                      </a:r>
                      <a:endParaRPr lang="en-GB" sz="1600" b="0" i="0" u="none" strike="noStrike" dirty="0" smtClean="0">
                        <a:solidFill>
                          <a:srgbClr val="000000"/>
                        </a:solidFill>
                        <a:effectLst/>
                        <a:latin typeface="+mn-lt"/>
                      </a:endParaRPr>
                    </a:p>
                  </a:txBody>
                  <a:tcPr marL="9525" marR="9525" marT="9525" marB="0" anchor="ctr"/>
                </a:tc>
                <a:tc>
                  <a:txBody>
                    <a:bodyPr/>
                    <a:lstStyle/>
                    <a:p>
                      <a:pPr algn="ctr"/>
                      <a:r>
                        <a:rPr lang="en-US" sz="1600" dirty="0" smtClean="0">
                          <a:latin typeface="+mn-lt"/>
                        </a:rPr>
                        <a:t>314/272</a:t>
                      </a:r>
                      <a:endParaRPr lang="en-US" sz="1600" dirty="0">
                        <a:latin typeface="+mn-lt"/>
                      </a:endParaRPr>
                    </a:p>
                  </a:txBody>
                  <a:tcPr marL="9525" marR="9525" marT="9525" marB="0" anchor="ctr"/>
                </a:tc>
              </a:tr>
              <a:tr h="288000">
                <a:tc>
                  <a:txBody>
                    <a:bodyPr/>
                    <a:lstStyle/>
                    <a:p>
                      <a:pPr algn="ctr" fontAlgn="b"/>
                      <a:r>
                        <a:rPr lang="en-GB" sz="1600" b="0" i="0" u="none" strike="noStrike" dirty="0" smtClean="0">
                          <a:solidFill>
                            <a:srgbClr val="000000"/>
                          </a:solidFill>
                          <a:effectLst/>
                          <a:latin typeface="+mn-lt"/>
                        </a:rPr>
                        <a:t>3538</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Fri 8/2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9.6</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10:00</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1.98 </a:t>
                      </a:r>
                    </a:p>
                    <a:p>
                      <a:pPr algn="ctr" fontAlgn="b"/>
                      <a:r>
                        <a:rPr lang="en-GB" sz="1600" b="0" i="0" u="none" strike="noStrike" dirty="0" smtClean="0">
                          <a:solidFill>
                            <a:srgbClr val="000000"/>
                          </a:solidFill>
                          <a:effectLst/>
                          <a:latin typeface="+mn-lt"/>
                        </a:rPr>
                        <a:t>(ALICE only)</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BPMS IP6</a:t>
                      </a:r>
                      <a:endParaRPr lang="en-GB" sz="1600" b="0" i="0" u="none" strike="noStrike" dirty="0" smtClean="0">
                        <a:solidFill>
                          <a:srgbClr val="000000"/>
                        </a:solidFill>
                        <a:effectLst/>
                        <a:latin typeface="+mn-lt"/>
                      </a:endParaRPr>
                    </a:p>
                  </a:txBody>
                  <a:tcPr marL="9525" marR="9525" marT="9525" marB="0" anchor="ctr"/>
                </a:tc>
                <a:tc>
                  <a:txBody>
                    <a:bodyPr/>
                    <a:lstStyle/>
                    <a:p>
                      <a:pPr algn="ctr"/>
                      <a:r>
                        <a:rPr lang="en-US" sz="1600" dirty="0" smtClean="0">
                          <a:latin typeface="+mn-lt"/>
                        </a:rPr>
                        <a:t>338/338</a:t>
                      </a:r>
                      <a:endParaRPr lang="en-US" sz="1600" dirty="0">
                        <a:latin typeface="+mn-lt"/>
                      </a:endParaRPr>
                    </a:p>
                  </a:txBody>
                  <a:tcPr marL="9525" marR="9525" marT="9525" marB="0" anchor="ctr"/>
                </a:tc>
              </a:tr>
              <a:tr h="288000">
                <a:tc>
                  <a:txBody>
                    <a:bodyPr/>
                    <a:lstStyle/>
                    <a:p>
                      <a:pPr algn="ctr" fontAlgn="b"/>
                      <a:r>
                        <a:rPr lang="en-GB" sz="1600" b="0" i="0" u="none" strike="noStrike" dirty="0" smtClean="0">
                          <a:solidFill>
                            <a:srgbClr val="000000"/>
                          </a:solidFill>
                          <a:effectLst/>
                          <a:latin typeface="+mn-lt"/>
                        </a:rPr>
                        <a:t>3540</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Fri 8/2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8.5</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1:57</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0.5 (</a:t>
                      </a:r>
                      <a:r>
                        <a:rPr lang="en-GB" sz="1600" b="0" i="0" u="none" strike="noStrike" dirty="0" err="1" smtClean="0">
                          <a:solidFill>
                            <a:srgbClr val="000000"/>
                          </a:solidFill>
                          <a:effectLst/>
                          <a:latin typeface="+mn-lt"/>
                        </a:rPr>
                        <a:t>VdM</a:t>
                      </a:r>
                      <a:r>
                        <a:rPr lang="en-GB" sz="1600" b="0" i="0" u="none" strike="noStrike" dirty="0" smtClean="0">
                          <a:solidFill>
                            <a:srgbClr val="000000"/>
                          </a:solidFill>
                          <a:effectLst/>
                          <a:latin typeface="+mn-lt"/>
                        </a:rPr>
                        <a:t>)</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0" i="0" u="none" strike="noStrike" dirty="0" smtClean="0">
                          <a:solidFill>
                            <a:srgbClr val="000000"/>
                          </a:solidFill>
                          <a:effectLst/>
                          <a:latin typeface="+mn-lt"/>
                        </a:rPr>
                        <a:t>RQX.L8</a:t>
                      </a: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314/272</a:t>
                      </a:r>
                    </a:p>
                  </a:txBody>
                  <a:tcPr marL="9525" marR="9525" marT="9525" marB="0" anchor="ctr"/>
                </a:tc>
              </a:tr>
              <a:tr h="288000">
                <a:tc>
                  <a:txBody>
                    <a:bodyPr/>
                    <a:lstStyle/>
                    <a:p>
                      <a:pPr algn="ctr" fontAlgn="b"/>
                      <a:r>
                        <a:rPr lang="en-GB" sz="1600" b="0" i="0" u="none" strike="noStrike" dirty="0" smtClean="0">
                          <a:solidFill>
                            <a:srgbClr val="000000"/>
                          </a:solidFill>
                          <a:effectLst/>
                          <a:latin typeface="+mn-lt"/>
                        </a:rPr>
                        <a:t>3541</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Sat 9/2</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11.6</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dirty="0" smtClean="0">
                          <a:solidFill>
                            <a:srgbClr val="000000"/>
                          </a:solidFill>
                          <a:effectLst/>
                          <a:latin typeface="+mn-lt"/>
                        </a:rPr>
                        <a:t>5:03</a:t>
                      </a:r>
                      <a:endParaRPr lang="en-GB" sz="1600" b="0" i="0" u="none" strike="noStrike" dirty="0">
                        <a:solidFill>
                          <a:srgbClr val="000000"/>
                        </a:solidFill>
                        <a:effectLst/>
                        <a:latin typeface="+mn-lt"/>
                      </a:endParaRPr>
                    </a:p>
                  </a:txBody>
                  <a:tcPr marL="9525" marR="9525" marT="9525" marB="0" anchor="ctr"/>
                </a:tc>
                <a:tc>
                  <a:txBody>
                    <a:bodyPr/>
                    <a:lstStyle/>
                    <a:p>
                      <a:pPr algn="ctr" fontAlgn="b"/>
                      <a:r>
                        <a:rPr lang="en-GB" sz="1600" b="0" i="0" u="none" strike="noStrike" smtClean="0">
                          <a:solidFill>
                            <a:srgbClr val="000000"/>
                          </a:solidFill>
                          <a:effectLst/>
                          <a:latin typeface="+mn-lt"/>
                        </a:rPr>
                        <a:t>1.28</a:t>
                      </a:r>
                      <a:endParaRPr lang="en-GB" sz="1600" b="0" i="0" u="none" strike="noStrike" dirty="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mn-lt"/>
                        </a:rPr>
                        <a:t>BPMS IP6</a:t>
                      </a:r>
                      <a:endParaRPr lang="en-GB" sz="1600" b="0" i="0" u="none" strike="noStrike" dirty="0" smtClean="0">
                        <a:solidFill>
                          <a:srgbClr val="000000"/>
                        </a:solidFill>
                        <a:effectLst/>
                        <a:latin typeface="+mn-lt"/>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338/338</a:t>
                      </a:r>
                    </a:p>
                  </a:txBody>
                  <a:tcPr marL="9525" marR="9525" marT="9525" marB="0" anchor="ctr"/>
                </a:tc>
              </a:tr>
            </a:tbl>
          </a:graphicData>
        </a:graphic>
      </p:graphicFrame>
    </p:spTree>
    <p:extLst>
      <p:ext uri="{BB962C8B-B14F-4D97-AF65-F5344CB8AC3E}">
        <p14:creationId xmlns:p14="http://schemas.microsoft.com/office/powerpoint/2010/main" val="28758403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a:t>
            </a:r>
            <a:endParaRPr lang="it-IT" dirty="0"/>
          </a:p>
        </p:txBody>
      </p:sp>
      <p:sp>
        <p:nvSpPr>
          <p:cNvPr id="3" name="Content Placeholder 2"/>
          <p:cNvSpPr>
            <a:spLocks noGrp="1"/>
          </p:cNvSpPr>
          <p:nvPr>
            <p:ph idx="1"/>
          </p:nvPr>
        </p:nvSpPr>
        <p:spPr/>
        <p:txBody>
          <a:bodyPr/>
          <a:lstStyle/>
          <a:p>
            <a:r>
              <a:rPr lang="en-US" sz="2400" dirty="0" smtClean="0"/>
              <a:t>Next fill </a:t>
            </a:r>
            <a:r>
              <a:rPr lang="en-US" sz="2400" dirty="0" err="1" smtClean="0"/>
              <a:t>VdM</a:t>
            </a:r>
            <a:r>
              <a:rPr lang="en-US" sz="2400" dirty="0" smtClean="0"/>
              <a:t> scan in </a:t>
            </a:r>
            <a:r>
              <a:rPr lang="en-US" sz="2400" dirty="0" err="1" smtClean="0"/>
              <a:t>LHCb</a:t>
            </a:r>
            <a:r>
              <a:rPr lang="en-US" sz="2400" dirty="0" smtClean="0"/>
              <a:t> with standard filling scheme.</a:t>
            </a:r>
          </a:p>
          <a:p>
            <a:r>
              <a:rPr lang="en-US" sz="2400" dirty="0" smtClean="0"/>
              <a:t>Physics </a:t>
            </a:r>
          </a:p>
        </p:txBody>
      </p:sp>
      <p:sp>
        <p:nvSpPr>
          <p:cNvPr id="4" name="Date Placeholder 3"/>
          <p:cNvSpPr>
            <a:spLocks noGrp="1"/>
          </p:cNvSpPr>
          <p:nvPr>
            <p:ph type="dt" sz="half" idx="10"/>
          </p:nvPr>
        </p:nvSpPr>
        <p:spPr/>
        <p:txBody>
          <a:bodyPr/>
          <a:lstStyle/>
          <a:p>
            <a:fld id="{A80C2FBE-3CE9-4CF6-8B31-9B4073C46DC2}" type="datetime1">
              <a:rPr lang="en-GB" smtClean="0"/>
              <a:t>09/02/2013</a:t>
            </a:fld>
            <a:endParaRPr lang="en-GB"/>
          </a:p>
        </p:txBody>
      </p:sp>
      <p:sp>
        <p:nvSpPr>
          <p:cNvPr id="5" name="Footer Placeholder 4"/>
          <p:cNvSpPr>
            <a:spLocks noGrp="1"/>
          </p:cNvSpPr>
          <p:nvPr>
            <p:ph type="ftr" sz="quarter" idx="11"/>
          </p:nvPr>
        </p:nvSpPr>
        <p:spPr/>
        <p:txBody>
          <a:bodyPr/>
          <a:lstStyle/>
          <a:p>
            <a:r>
              <a:rPr lang="en-US" smtClean="0"/>
              <a:t>LHC Morning Meeting - G. Arduini</a:t>
            </a:r>
            <a:endParaRPr lang="en-GB" dirty="0"/>
          </a:p>
        </p:txBody>
      </p:sp>
      <p:sp>
        <p:nvSpPr>
          <p:cNvPr id="6" name="Slide Number Placeholder 5"/>
          <p:cNvSpPr>
            <a:spLocks noGrp="1"/>
          </p:cNvSpPr>
          <p:nvPr>
            <p:ph type="sldNum" sz="quarter" idx="12"/>
          </p:nvPr>
        </p:nvSpPr>
        <p:spPr/>
        <p:txBody>
          <a:bodyPr/>
          <a:lstStyle/>
          <a:p>
            <a:fld id="{B2ED15F2-B5DC-4D70-8B9E-4287CA2479A2}" type="slidenum">
              <a:rPr lang="en-GB" smtClean="0"/>
              <a:pPr/>
              <a:t>8</a:t>
            </a:fld>
            <a:endParaRPr lang="en-GB"/>
          </a:p>
        </p:txBody>
      </p:sp>
    </p:spTree>
    <p:extLst>
      <p:ext uri="{BB962C8B-B14F-4D97-AF65-F5344CB8AC3E}">
        <p14:creationId xmlns:p14="http://schemas.microsoft.com/office/powerpoint/2010/main" val="1516689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60000" lvl="2" indent="-285750">
              <a:spcBef>
                <a:spcPts val="600"/>
              </a:spcBef>
              <a:spcAft>
                <a:spcPts val="600"/>
              </a:spcAft>
            </a:pPr>
            <a:r>
              <a:rPr lang="en-US" dirty="0" smtClean="0"/>
              <a:t>End</a:t>
            </a:r>
            <a:r>
              <a:rPr lang="en-US" dirty="0"/>
              <a:t> </a:t>
            </a:r>
            <a:r>
              <a:rPr lang="en-US" dirty="0" smtClean="0"/>
              <a:t>of </a:t>
            </a:r>
            <a:r>
              <a:rPr lang="en-US" dirty="0" err="1" smtClean="0"/>
              <a:t>pPb</a:t>
            </a:r>
            <a:r>
              <a:rPr lang="en-US" dirty="0" smtClean="0"/>
              <a:t> physics at 06:00 (if fill lost after 03:00 go for dry run/pilot cycle)</a:t>
            </a:r>
          </a:p>
          <a:p>
            <a:pPr marL="360000" lvl="2" indent="-285750">
              <a:spcBef>
                <a:spcPts val="600"/>
              </a:spcBef>
              <a:spcAft>
                <a:spcPts val="600"/>
              </a:spcAft>
            </a:pPr>
            <a:r>
              <a:rPr lang="en-US" dirty="0" smtClean="0"/>
              <a:t>Access </a:t>
            </a:r>
            <a:r>
              <a:rPr lang="en-US" dirty="0"/>
              <a:t>to set-up for the higher </a:t>
            </a:r>
            <a:r>
              <a:rPr lang="en-US" dirty="0" smtClean="0"/>
              <a:t>intensity </a:t>
            </a:r>
            <a:r>
              <a:rPr lang="en-US" dirty="0" smtClean="0">
                <a:sym typeface="Wingdings" pitchFamily="2" charset="2"/>
              </a:rPr>
              <a:t> </a:t>
            </a:r>
            <a:r>
              <a:rPr lang="en-US" dirty="0" smtClean="0"/>
              <a:t>~ 2 h (starting between 7 and 9 AM)</a:t>
            </a:r>
          </a:p>
          <a:p>
            <a:pPr marL="817200" lvl="3" indent="-285750">
              <a:spcBef>
                <a:spcPts val="0"/>
              </a:spcBef>
              <a:spcAft>
                <a:spcPts val="0"/>
              </a:spcAft>
            </a:pPr>
            <a:r>
              <a:rPr lang="en-US" sz="1600" dirty="0" smtClean="0"/>
              <a:t>BPMS IP6 (high intensity protons), BBQ, Head-Tail, </a:t>
            </a:r>
            <a:r>
              <a:rPr lang="en-US" sz="1600" dirty="0" err="1" smtClean="0"/>
              <a:t>etc</a:t>
            </a:r>
            <a:endParaRPr lang="en-US" sz="1600" dirty="0"/>
          </a:p>
          <a:p>
            <a:pPr marL="817200" lvl="3" indent="-285750">
              <a:spcBef>
                <a:spcPts val="0"/>
              </a:spcBef>
              <a:spcAft>
                <a:spcPts val="0"/>
              </a:spcAft>
            </a:pPr>
            <a:r>
              <a:rPr lang="en-US" sz="1600" dirty="0" smtClean="0"/>
              <a:t>ADT settings for high intensity (HW SR4) and possibly attenuator change (piquet)</a:t>
            </a:r>
          </a:p>
          <a:p>
            <a:pPr marL="817200" lvl="3" indent="-285750">
              <a:spcBef>
                <a:spcPts val="0"/>
              </a:spcBef>
              <a:spcAft>
                <a:spcPts val="0"/>
              </a:spcAft>
            </a:pPr>
            <a:r>
              <a:rPr lang="en-US" sz="1600" dirty="0" smtClean="0"/>
              <a:t>Re-activate RF hardware interlock on total voltage (can be done before during ramp down) – possibly today</a:t>
            </a:r>
            <a:endParaRPr lang="en-US" sz="1600" dirty="0"/>
          </a:p>
          <a:p>
            <a:pPr marL="817200" lvl="3" indent="-285750">
              <a:spcBef>
                <a:spcPts val="0"/>
              </a:spcBef>
              <a:spcAft>
                <a:spcPts val="0"/>
              </a:spcAft>
            </a:pPr>
            <a:r>
              <a:rPr lang="en-US" sz="1600" dirty="0" smtClean="0"/>
              <a:t>Reverting ALICE polarity (</a:t>
            </a:r>
            <a:r>
              <a:rPr lang="en-US" sz="1600" dirty="0" err="1" smtClean="0"/>
              <a:t>LHCb</a:t>
            </a:r>
            <a:r>
              <a:rPr lang="en-US" sz="1600" dirty="0" smtClean="0"/>
              <a:t> polarity already good)</a:t>
            </a:r>
          </a:p>
          <a:p>
            <a:pPr marL="817200" lvl="3" indent="-285750">
              <a:spcBef>
                <a:spcPts val="0"/>
              </a:spcBef>
              <a:spcAft>
                <a:spcPts val="0"/>
              </a:spcAft>
            </a:pPr>
            <a:r>
              <a:rPr lang="en-US" sz="1600" dirty="0" smtClean="0"/>
              <a:t>Revert BLM MFs</a:t>
            </a:r>
          </a:p>
          <a:p>
            <a:pPr marL="817200" lvl="3" indent="-285750">
              <a:spcBef>
                <a:spcPts val="0"/>
              </a:spcBef>
              <a:spcAft>
                <a:spcPts val="0"/>
              </a:spcAft>
            </a:pPr>
            <a:r>
              <a:rPr lang="en-US" sz="1600" dirty="0" smtClean="0"/>
              <a:t>Revert BTVDD delay settings</a:t>
            </a:r>
          </a:p>
          <a:p>
            <a:pPr marL="817200" lvl="3" indent="-285750">
              <a:spcBef>
                <a:spcPts val="0"/>
              </a:spcBef>
              <a:spcAft>
                <a:spcPts val="0"/>
              </a:spcAft>
            </a:pPr>
            <a:r>
              <a:rPr lang="en-US" sz="1600" smtClean="0"/>
              <a:t>ATLAS</a:t>
            </a:r>
          </a:p>
          <a:p>
            <a:pPr marL="817200" lvl="3" indent="-285750">
              <a:spcBef>
                <a:spcPts val="0"/>
              </a:spcBef>
              <a:spcAft>
                <a:spcPts val="0"/>
              </a:spcAft>
            </a:pPr>
            <a:endParaRPr lang="en-US" sz="1600" dirty="0" smtClean="0"/>
          </a:p>
          <a:p>
            <a:pPr marL="360000" lvl="1" indent="-342900">
              <a:spcBef>
                <a:spcPts val="600"/>
              </a:spcBef>
              <a:spcAft>
                <a:spcPts val="600"/>
              </a:spcAft>
              <a:buFont typeface="Arial" pitchFamily="34" charset="0"/>
              <a:buChar char="•"/>
            </a:pPr>
            <a:r>
              <a:rPr lang="en-US" sz="1800" dirty="0"/>
              <a:t>Pre-cycle </a:t>
            </a:r>
            <a:r>
              <a:rPr lang="en-US" sz="1800" dirty="0" smtClean="0"/>
              <a:t>~ 1 hour</a:t>
            </a:r>
          </a:p>
          <a:p>
            <a:pPr marL="360000" lvl="1" indent="-342900">
              <a:spcBef>
                <a:spcPts val="600"/>
              </a:spcBef>
              <a:spcAft>
                <a:spcPts val="600"/>
              </a:spcAft>
              <a:buFont typeface="Arial" pitchFamily="34" charset="0"/>
              <a:buChar char="•"/>
            </a:pPr>
            <a:r>
              <a:rPr lang="en-US" sz="1800" dirty="0" smtClean="0"/>
              <a:t>1 </a:t>
            </a:r>
            <a:r>
              <a:rPr lang="en-US" sz="1800" dirty="0"/>
              <a:t>cycle with probes for checkout, </a:t>
            </a:r>
            <a:r>
              <a:rPr lang="en-US" sz="1800" dirty="0" smtClean="0"/>
              <a:t>correcting </a:t>
            </a:r>
            <a:r>
              <a:rPr lang="en-US" sz="1800" dirty="0" err="1" smtClean="0"/>
              <a:t>chroma</a:t>
            </a:r>
            <a:r>
              <a:rPr lang="en-US" sz="1800" dirty="0" smtClean="0"/>
              <a:t> and tune, verify instrumentation and damper set-up (4 hours)</a:t>
            </a:r>
          </a:p>
          <a:p>
            <a:pPr marL="360000" lvl="1" indent="-342900">
              <a:spcBef>
                <a:spcPts val="600"/>
              </a:spcBef>
              <a:spcAft>
                <a:spcPts val="600"/>
              </a:spcAft>
              <a:buFont typeface="Arial" pitchFamily="34" charset="0"/>
              <a:buChar char="•"/>
            </a:pPr>
            <a:r>
              <a:rPr lang="en-US" sz="1800" dirty="0"/>
              <a:t>Testing of interlock BPMS (~2 hours</a:t>
            </a:r>
            <a:r>
              <a:rPr lang="en-US" sz="1800" dirty="0" smtClean="0"/>
              <a:t>)</a:t>
            </a:r>
          </a:p>
          <a:p>
            <a:pPr marL="360000" lvl="1" indent="-342900">
              <a:spcBef>
                <a:spcPts val="600"/>
              </a:spcBef>
              <a:spcAft>
                <a:spcPts val="600"/>
              </a:spcAft>
              <a:buFont typeface="Arial" pitchFamily="34" charset="0"/>
              <a:buChar char="•"/>
            </a:pPr>
            <a:r>
              <a:rPr lang="en-US" sz="1800" dirty="0" smtClean="0"/>
              <a:t>Loss maps at injection and asynchronous dump (4 hours)</a:t>
            </a:r>
          </a:p>
          <a:p>
            <a:pPr marL="360000">
              <a:spcBef>
                <a:spcPts val="600"/>
              </a:spcBef>
              <a:spcAft>
                <a:spcPts val="600"/>
              </a:spcAft>
              <a:buFont typeface="Arial" pitchFamily="34" charset="0"/>
              <a:buChar char="•"/>
            </a:pPr>
            <a:endParaRPr lang="en-US" sz="1800" dirty="0" smtClean="0">
              <a:solidFill>
                <a:srgbClr val="FF0000"/>
              </a:solidFill>
            </a:endParaRPr>
          </a:p>
        </p:txBody>
      </p:sp>
      <p:sp>
        <p:nvSpPr>
          <p:cNvPr id="2" name="Title 1"/>
          <p:cNvSpPr>
            <a:spLocks noGrp="1"/>
          </p:cNvSpPr>
          <p:nvPr>
            <p:ph type="title"/>
          </p:nvPr>
        </p:nvSpPr>
        <p:spPr/>
        <p:txBody>
          <a:bodyPr/>
          <a:lstStyle/>
          <a:p>
            <a:r>
              <a:rPr lang="en-US" dirty="0" smtClean="0"/>
              <a:t>1.38 TeV p-p run</a:t>
            </a:r>
            <a:endParaRPr lang="fr-FR" dirty="0"/>
          </a:p>
        </p:txBody>
      </p:sp>
    </p:spTree>
    <p:extLst>
      <p:ext uri="{BB962C8B-B14F-4D97-AF65-F5344CB8AC3E}">
        <p14:creationId xmlns:p14="http://schemas.microsoft.com/office/powerpoint/2010/main" val="1115689618"/>
      </p:ext>
    </p:extLst>
  </p:cSld>
  <p:clrMapOvr>
    <a:masterClrMapping/>
  </p:clrMapOvr>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34809</TotalTime>
  <Words>1068</Words>
  <Application>Microsoft Office PowerPoint</Application>
  <PresentationFormat>On-screen Show (4:3)</PresentationFormat>
  <Paragraphs>230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LHCpresentations</vt:lpstr>
      <vt:lpstr>Fri 8/2</vt:lpstr>
      <vt:lpstr>Fri 8/2</vt:lpstr>
      <vt:lpstr>Investigations on beam dump #3536 (P.B.)</vt:lpstr>
      <vt:lpstr>Investigations on beam dump #3536 (P.B.)</vt:lpstr>
      <vt:lpstr>Fri 8/2</vt:lpstr>
      <vt:lpstr>Fri 8/2 – Sat 9/2</vt:lpstr>
      <vt:lpstr>Stable Beams Statistics</vt:lpstr>
      <vt:lpstr>Plan</vt:lpstr>
      <vt:lpstr>1.38 TeV p-p run</vt:lpstr>
      <vt:lpstr>1.38 TeV p-p run</vt:lpstr>
      <vt:lpstr>1.38 TeV p-p run</vt:lpstr>
      <vt:lpstr>Validation</vt:lpstr>
      <vt:lpstr>Pending</vt:lpstr>
    </vt:vector>
  </TitlesOfParts>
  <Company>CERN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Gianluigi Arduini</cp:lastModifiedBy>
  <cp:revision>3000</cp:revision>
  <cp:lastPrinted>2013-01-18T17:38:27Z</cp:lastPrinted>
  <dcterms:created xsi:type="dcterms:W3CDTF">2010-04-25T23:23:07Z</dcterms:created>
  <dcterms:modified xsi:type="dcterms:W3CDTF">2013-02-09T08:26:04Z</dcterms:modified>
</cp:coreProperties>
</file>