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15"/>
  </p:notesMasterIdLst>
  <p:sldIdLst>
    <p:sldId id="1252" r:id="rId2"/>
    <p:sldId id="1291" r:id="rId3"/>
    <p:sldId id="1301" r:id="rId4"/>
    <p:sldId id="1293" r:id="rId5"/>
    <p:sldId id="1292" r:id="rId6"/>
    <p:sldId id="1307" r:id="rId7"/>
    <p:sldId id="1308" r:id="rId8"/>
    <p:sldId id="1294" r:id="rId9"/>
    <p:sldId id="1303" r:id="rId10"/>
    <p:sldId id="1306" r:id="rId11"/>
    <p:sldId id="1304" r:id="rId12"/>
    <p:sldId id="1305" r:id="rId13"/>
    <p:sldId id="1298" r:id="rId14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00FF"/>
    <a:srgbClr val="FF3300"/>
    <a:srgbClr val="66FF33"/>
    <a:srgbClr val="008000"/>
    <a:srgbClr val="FFFFCC"/>
    <a:srgbClr val="FF00FF"/>
    <a:srgbClr val="FF9900"/>
    <a:srgbClr val="CC9900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82" autoAdjust="0"/>
    <p:restoredTop sz="94706" autoAdjust="0"/>
  </p:normalViewPr>
  <p:slideViewPr>
    <p:cSldViewPr>
      <p:cViewPr>
        <p:scale>
          <a:sx n="75" d="100"/>
          <a:sy n="75" d="100"/>
        </p:scale>
        <p:origin x="-1938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02"/>
      </p:cViewPr>
      <p:guideLst>
        <p:guide orient="horz" pos="3128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83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3F8370B-6F57-4401-95EA-28879AC24D6F}" type="datetime1">
              <a:rPr lang="en-GB" smtClean="0"/>
              <a:t>08/02/2013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A24C-F7EE-43AF-A37D-C47AC250CAB3}" type="datetime1">
              <a:rPr lang="en-GB" smtClean="0"/>
              <a:t>08/02/2013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C5516-24D6-497E-B20F-168204F9A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FBA-7FC6-4B92-8C42-EE700A393F00}" type="datetime1">
              <a:rPr lang="en-GB" smtClean="0"/>
              <a:t>08/02/2013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0C2FBE-3CE9-4CF6-8B31-9B4073C46DC2}" type="datetime1">
              <a:rPr lang="en-GB" smtClean="0"/>
              <a:t>08/02/2013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76400" y="6553201"/>
            <a:ext cx="6477000" cy="1523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15F2-B5DC-4D70-8B9E-4287CA2479A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3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6F4F0355-5CF8-4619-8137-DEDB21574BFA}" type="datetime1">
              <a:rPr lang="en-GB" smtClean="0"/>
              <a:t>08/02/2013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6553201"/>
            <a:ext cx="6400800" cy="15239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Morning Meeting - G. Arduini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 06/02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04800" y="990600"/>
            <a:ext cx="8458200" cy="1477963"/>
          </a:xfrm>
        </p:spPr>
        <p:txBody>
          <a:bodyPr/>
          <a:lstStyle/>
          <a:p>
            <a:r>
              <a:rPr lang="en-US" sz="2000" dirty="0" smtClean="0"/>
              <a:t>Fill 3535 ongoing since 05:24</a:t>
            </a:r>
          </a:p>
          <a:p>
            <a:endParaRPr lang="en-US" sz="2000" dirty="0" smtClean="0"/>
          </a:p>
          <a:p>
            <a:r>
              <a:rPr lang="en-US" sz="2000" dirty="0" smtClean="0"/>
              <a:t>10:00-10:30 End of fill test: bump scan at the BSRT position for BSRT calibration. Scan from +1.5 to -1.5 mm. The last trim was just at the edge for the SIS </a:t>
            </a:r>
            <a:r>
              <a:rPr lang="en-US" sz="2000" dirty="0"/>
              <a:t>interlock </a:t>
            </a:r>
            <a:r>
              <a:rPr lang="en-US" sz="2000" dirty="0" smtClean="0"/>
              <a:t>on </a:t>
            </a:r>
            <a:r>
              <a:rPr lang="en-US" sz="2000" dirty="0"/>
              <a:t>the COD </a:t>
            </a:r>
            <a:r>
              <a:rPr lang="en-US" sz="2000" dirty="0" smtClean="0"/>
              <a:t>settings. Beam dump (it was nevertheless very close to its natural length..)</a:t>
            </a:r>
          </a:p>
          <a:p>
            <a:endParaRPr lang="en-US" sz="2000" dirty="0" smtClean="0"/>
          </a:p>
          <a:p>
            <a:r>
              <a:rPr lang="en-US" sz="2000" dirty="0" smtClean="0"/>
              <a:t>11:30-13:00: Scraping test for determining the systematic errors on energy calibration due to orbit reading dependence on intensity/bunch length.</a:t>
            </a:r>
            <a:endParaRPr lang="en-GB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7326-66E6-40EF-A523-1F6840058A0A}" type="datetime1">
              <a:rPr lang="en-GB" smtClean="0"/>
              <a:t>08/02/2013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44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BSRT (B2) and </a:t>
            </a:r>
            <a:r>
              <a:rPr lang="en-US" sz="1800" dirty="0">
                <a:solidFill>
                  <a:schemeClr val="tx2"/>
                </a:solidFill>
              </a:rPr>
              <a:t>beam dump checks with high intensity </a:t>
            </a:r>
            <a:r>
              <a:rPr lang="en-US" sz="1800" dirty="0" smtClean="0">
                <a:solidFill>
                  <a:schemeClr val="tx2"/>
                </a:solidFill>
              </a:rPr>
              <a:t>and LBDS check (B1) in parallel (5 hours)</a:t>
            </a:r>
          </a:p>
          <a:p>
            <a:pPr marL="360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1 </a:t>
            </a:r>
            <a:r>
              <a:rPr lang="en-US" sz="1800" dirty="0">
                <a:solidFill>
                  <a:schemeClr val="tx2"/>
                </a:solidFill>
              </a:rPr>
              <a:t>cycle with 3 nominal bunches for collimator setup (TCTs), RP set-up (?), collision setup, first loss maps &amp; </a:t>
            </a:r>
            <a:r>
              <a:rPr lang="en-US" sz="1800" dirty="0" err="1">
                <a:solidFill>
                  <a:schemeClr val="tx2"/>
                </a:solidFill>
              </a:rPr>
              <a:t>asynch</a:t>
            </a:r>
            <a:r>
              <a:rPr lang="en-US" sz="1800" dirty="0">
                <a:solidFill>
                  <a:schemeClr val="tx2"/>
                </a:solidFill>
              </a:rPr>
              <a:t>. dump test in </a:t>
            </a:r>
            <a:r>
              <a:rPr lang="en-US" sz="1800" dirty="0" smtClean="0">
                <a:solidFill>
                  <a:schemeClr val="tx2"/>
                </a:solidFill>
              </a:rPr>
              <a:t>collision. (</a:t>
            </a:r>
            <a:r>
              <a:rPr lang="en-US" sz="1800" dirty="0" smtClean="0">
                <a:solidFill>
                  <a:schemeClr val="tx2"/>
                </a:solidFill>
                <a:sym typeface="Wingdings" pitchFamily="2" charset="2"/>
              </a:rPr>
              <a:t>6-8 hours)</a:t>
            </a:r>
            <a:endParaRPr lang="en-US" sz="1800" u="sng" dirty="0">
              <a:solidFill>
                <a:schemeClr val="tx2"/>
              </a:solidFill>
            </a:endParaRPr>
          </a:p>
          <a:p>
            <a:pPr marL="360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</a:rPr>
              <a:t>2 cycles to complete off-p /betatron loss maps </a:t>
            </a:r>
            <a:r>
              <a:rPr lang="en-US" sz="1800" dirty="0" smtClean="0">
                <a:solidFill>
                  <a:schemeClr val="tx2"/>
                </a:solidFill>
                <a:sym typeface="Wingdings" pitchFamily="2" charset="2"/>
              </a:rPr>
              <a:t> (8 hours)</a:t>
            </a:r>
            <a:r>
              <a:rPr lang="en-US" sz="1800" dirty="0" smtClean="0">
                <a:solidFill>
                  <a:schemeClr val="tx2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1.38 TeV p-p run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24585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 indent="-228600">
              <a:buClrTx/>
            </a:pPr>
            <a:r>
              <a:rPr lang="en-US" dirty="0">
                <a:solidFill>
                  <a:srgbClr val="003399"/>
                </a:solidFill>
              </a:rPr>
              <a:t>Intensity ramp-up</a:t>
            </a:r>
          </a:p>
          <a:p>
            <a:pPr marL="569913" lvl="2" indent="-228600">
              <a:buClrTx/>
            </a:pPr>
            <a:r>
              <a:rPr lang="en-US" sz="2000" dirty="0"/>
              <a:t>1 fill with ~80 bunches</a:t>
            </a:r>
          </a:p>
          <a:p>
            <a:pPr marL="569913" lvl="2" indent="-228600">
              <a:buClrTx/>
            </a:pPr>
            <a:r>
              <a:rPr lang="en-US" sz="2000" dirty="0"/>
              <a:t>1 fill with ~500 bunches (including some individual bunches for </a:t>
            </a:r>
            <a:r>
              <a:rPr lang="en-US" sz="2000" dirty="0" err="1"/>
              <a:t>VdM</a:t>
            </a:r>
            <a:r>
              <a:rPr lang="en-US" sz="2000" dirty="0"/>
              <a:t> scans)</a:t>
            </a:r>
          </a:p>
          <a:p>
            <a:pPr marL="569913" lvl="2" indent="-228600">
              <a:buClrTx/>
            </a:pPr>
            <a:r>
              <a:rPr lang="en-US" sz="2000" dirty="0"/>
              <a:t>1374 bunches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1.38 </a:t>
            </a:r>
            <a:r>
              <a:rPr lang="en-US" dirty="0" err="1"/>
              <a:t>TeV</a:t>
            </a:r>
            <a:r>
              <a:rPr lang="en-US" dirty="0"/>
              <a:t> p-p run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6491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GB" dirty="0"/>
          </a:p>
        </p:txBody>
      </p:sp>
      <p:graphicFrame>
        <p:nvGraphicFramePr>
          <p:cNvPr id="8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115847"/>
              </p:ext>
            </p:extLst>
          </p:nvPr>
        </p:nvGraphicFramePr>
        <p:xfrm>
          <a:off x="762320" y="1289040"/>
          <a:ext cx="7238680" cy="297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736"/>
                <a:gridCol w="1447736"/>
                <a:gridCol w="1447736"/>
                <a:gridCol w="1447736"/>
                <a:gridCol w="1447736"/>
              </a:tblGrid>
              <a:tr h="37084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Injection (Inj.</a:t>
                      </a:r>
                      <a:r>
                        <a:rPr lang="en-US" sz="1400" baseline="0" dirty="0" smtClean="0"/>
                        <a:t> Prot. IN)</a:t>
                      </a:r>
                      <a:endParaRPr lang="en-GB" sz="1400" dirty="0" smtClean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Injection (Inj.</a:t>
                      </a:r>
                      <a:r>
                        <a:rPr lang="en-US" sz="1400" baseline="0" dirty="0" smtClean="0"/>
                        <a:t> Prot. OUT)</a:t>
                      </a:r>
                      <a:endParaRPr lang="en-GB" sz="1400" dirty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Flat-top </a:t>
                      </a:r>
                      <a:r>
                        <a:rPr lang="en-US" sz="1400" baseline="0" dirty="0" smtClean="0"/>
                        <a:t> separated</a:t>
                      </a:r>
                      <a:endParaRPr lang="en-GB" sz="1400" dirty="0"/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Un-Squeezed Collision (with RP IN?)</a:t>
                      </a:r>
                      <a:endParaRPr lang="en-GB" sz="1400" dirty="0"/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Betatronic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-H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tbd</a:t>
                      </a:r>
                      <a:endParaRPr lang="en-GB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tbd</a:t>
                      </a:r>
                      <a:endParaRPr lang="en-GB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tbd</a:t>
                      </a:r>
                      <a:endParaRPr lang="en-GB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tbd</a:t>
                      </a:r>
                      <a:endParaRPr lang="en-US" sz="14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Betatronic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-V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tbd</a:t>
                      </a:r>
                      <a:endParaRPr lang="en-GB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tbd</a:t>
                      </a:r>
                      <a:endParaRPr lang="en-GB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tbd</a:t>
                      </a:r>
                      <a:endParaRPr lang="en-US" sz="14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tbd</a:t>
                      </a:r>
                      <a:endParaRPr lang="en-US" sz="14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</a:tr>
              <a:tr h="3924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Neg. off-mom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tbd</a:t>
                      </a:r>
                      <a:endParaRPr lang="en-GB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--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tbd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(+500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Hz)</a:t>
                      </a:r>
                      <a:endParaRPr lang="en-GB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Pos. off-mom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tbd</a:t>
                      </a:r>
                      <a:endParaRPr lang="en-GB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--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--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>
                          <a:solidFill>
                            <a:schemeClr val="tx2"/>
                          </a:solidFill>
                        </a:rPr>
                        <a:t>Asynch</a:t>
                      </a:r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 dump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tbd</a:t>
                      </a:r>
                      <a:endParaRPr lang="en-GB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--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--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tbd</a:t>
                      </a:r>
                      <a:endParaRPr lang="en-US" sz="14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2"/>
                          </a:solidFill>
                        </a:rPr>
                        <a:t>LBDS B1 train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tbd</a:t>
                      </a:r>
                      <a:endParaRPr lang="en-GB" sz="1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94783" marR="94783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4783" marR="94783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64731" y="5105400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solidFill>
                  <a:srgbClr val="000000"/>
                </a:solidFill>
                <a:latin typeface="Lucida Sans Unicode"/>
              </a:rPr>
              <a:t>t</a:t>
            </a:r>
            <a:r>
              <a:rPr lang="en-US" dirty="0" err="1" smtClean="0">
                <a:solidFill>
                  <a:srgbClr val="000000"/>
                </a:solidFill>
                <a:latin typeface="Lucida Sans Unicode"/>
              </a:rPr>
              <a:t>bd</a:t>
            </a:r>
            <a:r>
              <a:rPr lang="en-US" dirty="0" smtClean="0">
                <a:solidFill>
                  <a:srgbClr val="000000"/>
                </a:solidFill>
                <a:latin typeface="Lucida Sans Unicode"/>
              </a:rPr>
              <a:t>=to be done</a:t>
            </a:r>
            <a:endParaRPr lang="en-GB" dirty="0">
              <a:solidFill>
                <a:srgbClr val="000000"/>
              </a:solidFill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150405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Accesses for quench test:</a:t>
            </a:r>
          </a:p>
          <a:p>
            <a:pPr lvl="1"/>
            <a:r>
              <a:rPr lang="en-GB" sz="1600" dirty="0" smtClean="0"/>
              <a:t>Scope installation in IP6 </a:t>
            </a:r>
            <a:r>
              <a:rPr lang="it-IT" sz="1600" dirty="0" smtClean="0"/>
              <a:t>(12L6). 2 </a:t>
            </a:r>
            <a:r>
              <a:rPr lang="it-IT" sz="1600" dirty="0"/>
              <a:t>hours. </a:t>
            </a:r>
            <a:r>
              <a:rPr lang="it-IT" sz="1600" dirty="0" err="1" smtClean="0"/>
              <a:t>It</a:t>
            </a:r>
            <a:r>
              <a:rPr lang="it-IT" sz="1600" dirty="0" smtClean="0"/>
              <a:t> </a:t>
            </a:r>
            <a:r>
              <a:rPr lang="it-IT" sz="1600" dirty="0" err="1"/>
              <a:t>has</a:t>
            </a:r>
            <a:r>
              <a:rPr lang="it-IT" sz="1600" dirty="0"/>
              <a:t> </a:t>
            </a:r>
            <a:r>
              <a:rPr lang="it-IT" sz="1600" dirty="0" err="1"/>
              <a:t>priority</a:t>
            </a:r>
            <a:r>
              <a:rPr lang="it-IT" sz="1600" dirty="0"/>
              <a:t> over Q6L8 scope </a:t>
            </a:r>
            <a:r>
              <a:rPr lang="it-IT" sz="1600" dirty="0" err="1"/>
              <a:t>installation</a:t>
            </a:r>
            <a:r>
              <a:rPr lang="it-IT" sz="1600" dirty="0"/>
              <a:t> </a:t>
            </a:r>
            <a:r>
              <a:rPr lang="it-IT" sz="1600" dirty="0" err="1"/>
              <a:t>because</a:t>
            </a:r>
            <a:r>
              <a:rPr lang="it-IT" sz="1600" dirty="0"/>
              <a:t> </a:t>
            </a:r>
            <a:r>
              <a:rPr lang="it-IT" sz="1600" dirty="0" err="1"/>
              <a:t>we</a:t>
            </a:r>
            <a:r>
              <a:rPr lang="it-IT" sz="1600" dirty="0"/>
              <a:t> </a:t>
            </a:r>
            <a:r>
              <a:rPr lang="it-IT" sz="1600" dirty="0" err="1"/>
              <a:t>will</a:t>
            </a:r>
            <a:r>
              <a:rPr lang="it-IT" sz="1600" dirty="0"/>
              <a:t> </a:t>
            </a:r>
            <a:r>
              <a:rPr lang="it-IT" sz="1600" dirty="0" err="1"/>
              <a:t>need</a:t>
            </a:r>
            <a:r>
              <a:rPr lang="it-IT" sz="1600" dirty="0"/>
              <a:t> </a:t>
            </a:r>
            <a:r>
              <a:rPr lang="it-IT" sz="1600" dirty="0" err="1"/>
              <a:t>it</a:t>
            </a:r>
            <a:r>
              <a:rPr lang="it-IT" sz="1600" dirty="0"/>
              <a:t> on </a:t>
            </a:r>
            <a:r>
              <a:rPr lang="it-IT" sz="1600" dirty="0" err="1"/>
              <a:t>Monday</a:t>
            </a:r>
            <a:r>
              <a:rPr lang="it-IT" sz="1600" dirty="0"/>
              <a:t> </a:t>
            </a:r>
            <a:r>
              <a:rPr lang="it-IT" sz="1600" dirty="0" err="1"/>
              <a:t>morning</a:t>
            </a:r>
            <a:r>
              <a:rPr lang="it-IT" sz="1600" dirty="0"/>
              <a:t> (the first </a:t>
            </a:r>
            <a:r>
              <a:rPr lang="it-IT" sz="1600" dirty="0" err="1"/>
              <a:t>quench</a:t>
            </a:r>
            <a:r>
              <a:rPr lang="it-IT" sz="1600" dirty="0"/>
              <a:t> test</a:t>
            </a:r>
            <a:r>
              <a:rPr lang="it-IT" sz="1600" dirty="0" smtClean="0"/>
              <a:t>). To be </a:t>
            </a:r>
            <a:r>
              <a:rPr lang="it-IT" sz="1600" dirty="0" err="1" smtClean="0"/>
              <a:t>confirmed</a:t>
            </a:r>
            <a:r>
              <a:rPr lang="it-IT" sz="1600" dirty="0" smtClean="0"/>
              <a:t> </a:t>
            </a:r>
            <a:r>
              <a:rPr lang="it-IT" sz="1600" dirty="0" err="1" smtClean="0"/>
              <a:t>whether</a:t>
            </a:r>
            <a:r>
              <a:rPr lang="it-IT" sz="1600" dirty="0" smtClean="0"/>
              <a:t> </a:t>
            </a:r>
            <a:r>
              <a:rPr lang="it-IT" sz="1600" dirty="0" err="1" smtClean="0"/>
              <a:t>it</a:t>
            </a:r>
            <a:r>
              <a:rPr lang="it-IT" sz="1600" dirty="0" smtClean="0"/>
              <a:t> can be </a:t>
            </a:r>
            <a:r>
              <a:rPr lang="it-IT" sz="1600" dirty="0" err="1" smtClean="0"/>
              <a:t>done</a:t>
            </a:r>
            <a:r>
              <a:rPr lang="it-IT" sz="1600" dirty="0" smtClean="0"/>
              <a:t> </a:t>
            </a:r>
            <a:r>
              <a:rPr lang="it-IT" sz="1600" dirty="0" err="1" smtClean="0"/>
              <a:t>before</a:t>
            </a:r>
            <a:r>
              <a:rPr lang="it-IT" sz="1600" dirty="0" smtClean="0"/>
              <a:t> high </a:t>
            </a:r>
            <a:r>
              <a:rPr lang="it-IT" sz="1600" dirty="0" err="1" smtClean="0"/>
              <a:t>intensity</a:t>
            </a:r>
            <a:r>
              <a:rPr lang="it-IT" sz="1600" dirty="0" smtClean="0"/>
              <a:t> </a:t>
            </a:r>
            <a:r>
              <a:rPr lang="it-IT" sz="1600" dirty="0" err="1" smtClean="0"/>
              <a:t>tests</a:t>
            </a:r>
            <a:r>
              <a:rPr lang="it-IT" sz="1600" dirty="0" smtClean="0"/>
              <a:t>/</a:t>
            </a:r>
            <a:r>
              <a:rPr lang="it-IT" sz="1600" dirty="0" err="1" smtClean="0"/>
              <a:t>pp</a:t>
            </a:r>
            <a:r>
              <a:rPr lang="it-IT" sz="1600" dirty="0" smtClean="0"/>
              <a:t> </a:t>
            </a:r>
            <a:r>
              <a:rPr lang="it-IT" sz="1600" dirty="0" err="1" smtClean="0"/>
              <a:t>physics</a:t>
            </a:r>
            <a:r>
              <a:rPr lang="it-IT" sz="1600" dirty="0" smtClean="0"/>
              <a:t> </a:t>
            </a:r>
            <a:r>
              <a:rPr lang="it-IT" sz="1600" dirty="0" err="1" smtClean="0"/>
              <a:t>at</a:t>
            </a:r>
            <a:r>
              <a:rPr lang="it-IT" sz="1600" dirty="0" smtClean="0"/>
              <a:t> intermediate </a:t>
            </a:r>
            <a:r>
              <a:rPr lang="it-IT" sz="1600" dirty="0" err="1" smtClean="0"/>
              <a:t>energy</a:t>
            </a:r>
            <a:endParaRPr lang="it-IT" sz="1600" dirty="0" smtClean="0"/>
          </a:p>
          <a:p>
            <a:pPr lvl="1"/>
            <a:r>
              <a:rPr lang="en-GB" sz="1600" dirty="0"/>
              <a:t>Fast measurement system on RQ6.L8 (30 min in the UA83 by </a:t>
            </a:r>
            <a:r>
              <a:rPr lang="en-GB" sz="1600" dirty="0" err="1"/>
              <a:t>Jaromir</a:t>
            </a:r>
            <a:r>
              <a:rPr lang="en-GB" sz="1600" dirty="0"/>
              <a:t> Ludwig). Ramp to 300 A afterwards</a:t>
            </a:r>
            <a:r>
              <a:rPr lang="en-GB" sz="1600" dirty="0" smtClean="0"/>
              <a:t>.</a:t>
            </a:r>
          </a:p>
          <a:p>
            <a:pPr lvl="1"/>
            <a:r>
              <a:rPr lang="it-IT" sz="1600" dirty="0" smtClean="0"/>
              <a:t>LBDS </a:t>
            </a:r>
            <a:r>
              <a:rPr lang="it-IT" sz="1600" dirty="0" err="1" smtClean="0"/>
              <a:t>check</a:t>
            </a:r>
            <a:r>
              <a:rPr lang="it-IT" sz="1600" dirty="0" smtClean="0"/>
              <a:t> (E. Carlier – </a:t>
            </a:r>
            <a:r>
              <a:rPr lang="it-IT" sz="1600" dirty="0" err="1" smtClean="0"/>
              <a:t>working</a:t>
            </a:r>
            <a:r>
              <a:rPr lang="it-IT" sz="1600" dirty="0" smtClean="0"/>
              <a:t> hours) </a:t>
            </a:r>
            <a:r>
              <a:rPr lang="it-IT" sz="1600" dirty="0" err="1" smtClean="0"/>
              <a:t>if</a:t>
            </a:r>
            <a:r>
              <a:rPr lang="it-IT" sz="1600" dirty="0" smtClean="0"/>
              <a:t> in the </a:t>
            </a:r>
            <a:r>
              <a:rPr lang="it-IT" sz="1600" dirty="0" err="1" smtClean="0"/>
              <a:t>shadow</a:t>
            </a:r>
            <a:r>
              <a:rPr lang="it-IT" sz="1600" dirty="0" smtClean="0"/>
              <a:t> of </a:t>
            </a:r>
            <a:r>
              <a:rPr lang="it-IT" sz="1600" dirty="0" err="1" smtClean="0"/>
              <a:t>another</a:t>
            </a:r>
            <a:r>
              <a:rPr lang="it-IT" sz="1600" dirty="0" smtClean="0"/>
              <a:t> </a:t>
            </a:r>
            <a:r>
              <a:rPr lang="it-IT" sz="1600" dirty="0" err="1" smtClean="0"/>
              <a:t>access</a:t>
            </a:r>
            <a:r>
              <a:rPr lang="it-IT" sz="1600" dirty="0"/>
              <a:t/>
            </a:r>
            <a:br>
              <a:rPr lang="it-IT" sz="1600" dirty="0"/>
            </a:br>
            <a:endParaRPr lang="it-IT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426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 6/2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04800" y="990600"/>
            <a:ext cx="8458200" cy="1477963"/>
          </a:xfrm>
        </p:spPr>
        <p:txBody>
          <a:bodyPr/>
          <a:lstStyle/>
          <a:p>
            <a:r>
              <a:rPr lang="en-US" sz="2000" dirty="0" smtClean="0"/>
              <a:t>14:00 Injecting for </a:t>
            </a:r>
            <a:r>
              <a:rPr lang="en-US" sz="2000" dirty="0" err="1" smtClean="0"/>
              <a:t>VdM</a:t>
            </a:r>
            <a:r>
              <a:rPr lang="en-US" sz="2000" dirty="0" smtClean="0"/>
              <a:t> scan in ALICE and CMS</a:t>
            </a:r>
          </a:p>
          <a:p>
            <a:r>
              <a:rPr lang="en-US" sz="2000" dirty="0" smtClean="0"/>
              <a:t>14:59 Beam dump during cogging: too large momentum offset excursion for B2 (p) during the process </a:t>
            </a:r>
            <a:r>
              <a:rPr lang="en-US" sz="2000" dirty="0" smtClean="0">
                <a:sym typeface="Wingdings" pitchFamily="2" charset="2"/>
              </a:rPr>
              <a:t> &gt; 10 BPMs out of tolerance</a:t>
            </a:r>
            <a:endParaRPr lang="en-US" sz="2000" dirty="0">
              <a:sym typeface="Wingdings" pitchFamily="2" charset="2"/>
            </a:endParaRPr>
          </a:p>
          <a:p>
            <a:r>
              <a:rPr lang="en-US" sz="2000" dirty="0" smtClean="0">
                <a:sym typeface="Wingdings" pitchFamily="2" charset="2"/>
              </a:rPr>
              <a:t>From the week-end the common frequency after cogging was trimmed by -10 Hz to keep the </a:t>
            </a:r>
            <a:r>
              <a:rPr lang="en-US" sz="2000" dirty="0" err="1" smtClean="0">
                <a:sym typeface="Wingdings" pitchFamily="2" charset="2"/>
              </a:rPr>
              <a:t>Pb</a:t>
            </a:r>
            <a:r>
              <a:rPr lang="en-US" sz="2000" dirty="0" smtClean="0">
                <a:sym typeface="Wingdings" pitchFamily="2" charset="2"/>
              </a:rPr>
              <a:t> beam closer to the central orbit and minimize losses during the squeeze. As a result of that absolute energy offset larger for proton beams circulating radially outwards</a:t>
            </a:r>
            <a:endParaRPr lang="en-US" sz="2000" dirty="0" smtClean="0"/>
          </a:p>
          <a:p>
            <a:r>
              <a:rPr lang="en-US" sz="2000" dirty="0" smtClean="0"/>
              <a:t>On Wednesday we already reduced the common frequency offset from -10 Hz to -6 Hz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7326-66E6-40EF-A523-1F6840058A0A}" type="datetime1">
              <a:rPr lang="en-GB" smtClean="0"/>
              <a:t>08/02/2013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2</a:t>
            </a:fld>
            <a:endParaRPr lang="en-GB"/>
          </a:p>
        </p:txBody>
      </p:sp>
      <p:pic>
        <p:nvPicPr>
          <p:cNvPr id="2" name="Picture 2" descr="http://elogbook.cern.ch/eLogbook/attach_reader?attach_id=133348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714" b="44980"/>
          <a:stretch/>
        </p:blipFill>
        <p:spPr bwMode="auto">
          <a:xfrm>
            <a:off x="3228975" y="3733800"/>
            <a:ext cx="59150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elogbook.cern.ch/eLogbook/attach_reader?attach_id=133348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14" r="1" b="44980"/>
          <a:stretch/>
        </p:blipFill>
        <p:spPr bwMode="auto">
          <a:xfrm>
            <a:off x="3228975" y="5029200"/>
            <a:ext cx="5915025" cy="130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990600" y="4305300"/>
            <a:ext cx="990600" cy="5715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Wed </a:t>
            </a:r>
          </a:p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Fill 3534</a:t>
            </a:r>
            <a:endParaRPr lang="en-US" sz="1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85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FBA-7FC6-4B92-8C42-EE700A393F00}" type="datetime1">
              <a:rPr lang="en-GB" smtClean="0"/>
              <a:t>08/02/2013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4098" name="Picture 2" descr="http://elogbook.cern.ch/eLogbook/attach_reader?attach_id=133396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195" y="990600"/>
            <a:ext cx="6532721" cy="2603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28600" y="2133600"/>
            <a:ext cx="990600" cy="5715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Wed </a:t>
            </a:r>
          </a:p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Fill 3534</a:t>
            </a:r>
            <a:endParaRPr lang="en-US" sz="1400" b="1" dirty="0">
              <a:solidFill>
                <a:srgbClr val="FFFF00"/>
              </a:solidFill>
            </a:endParaRPr>
          </a:p>
        </p:txBody>
      </p:sp>
      <p:pic>
        <p:nvPicPr>
          <p:cNvPr id="4100" name="Picture 4" descr="http://elogbook.cern.ch/eLogbook/attach_reader?attach_id=133400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195" y="3657600"/>
            <a:ext cx="6532721" cy="2603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228600" y="4686300"/>
            <a:ext cx="990600" cy="5715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Thu </a:t>
            </a:r>
          </a:p>
          <a:p>
            <a:pPr algn="ctr"/>
            <a:r>
              <a:rPr lang="en-US" sz="1400" b="1" dirty="0" smtClean="0">
                <a:solidFill>
                  <a:srgbClr val="FFFF00"/>
                </a:solidFill>
              </a:rPr>
              <a:t>Fill 3536</a:t>
            </a:r>
            <a:endParaRPr lang="en-US" sz="1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840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 5/2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304800" y="990600"/>
            <a:ext cx="8458200" cy="1477963"/>
          </a:xfrm>
        </p:spPr>
        <p:txBody>
          <a:bodyPr/>
          <a:lstStyle/>
          <a:p>
            <a:r>
              <a:rPr lang="en-US" sz="2000" dirty="0"/>
              <a:t>I</a:t>
            </a:r>
            <a:r>
              <a:rPr lang="en-US" sz="2000" dirty="0" smtClean="0"/>
              <a:t>ncreased </a:t>
            </a:r>
            <a:r>
              <a:rPr lang="en-US" sz="2000" dirty="0"/>
              <a:t>the limit for the orbit position </a:t>
            </a:r>
            <a:r>
              <a:rPr lang="en-US" sz="2000" dirty="0" err="1"/>
              <a:t>SW_interlock</a:t>
            </a:r>
            <a:r>
              <a:rPr lang="en-US" sz="2000" dirty="0"/>
              <a:t> by 0.2mm </a:t>
            </a:r>
            <a:endParaRPr lang="en-US" sz="2000" dirty="0" smtClean="0"/>
          </a:p>
          <a:p>
            <a:r>
              <a:rPr lang="en-US" sz="2000" dirty="0" smtClean="0"/>
              <a:t>+</a:t>
            </a:r>
            <a:r>
              <a:rPr lang="en-US" sz="2000" dirty="0"/>
              <a:t>4Hz </a:t>
            </a:r>
            <a:r>
              <a:rPr lang="en-US" sz="2000" dirty="0" smtClean="0"/>
              <a:t>on the common frequency.</a:t>
            </a:r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7326-66E6-40EF-A523-1F6840058A0A}" type="datetime1">
              <a:rPr lang="en-GB" smtClean="0"/>
              <a:t>08/02/2013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5122" name="Picture 2" descr="http://elogbook.cern.ch/eLogbook/attach_reader?attach_id=1334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079" y="1968341"/>
            <a:ext cx="6532721" cy="2603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44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 der Meer scan in ALICE/CMS</a:t>
            </a:r>
            <a:endParaRPr lang="en-GB" dirty="0"/>
          </a:p>
        </p:txBody>
      </p:sp>
      <p:pic>
        <p:nvPicPr>
          <p:cNvPr id="3074" name="Picture 2" descr="http://cs-ccr-www3.cern.ch/vistar_capture/lhc1.png?0.602130576243336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7800" y="1447800"/>
            <a:ext cx="6503882" cy="487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381000" y="990600"/>
            <a:ext cx="8305800" cy="533400"/>
          </a:xfrm>
        </p:spPr>
        <p:txBody>
          <a:bodyPr/>
          <a:lstStyle/>
          <a:p>
            <a:r>
              <a:rPr lang="en-US" sz="2400" dirty="0" smtClean="0"/>
              <a:t>18:17 STABLE BEAMS #3537 and </a:t>
            </a:r>
            <a:r>
              <a:rPr lang="en-US" sz="2400" dirty="0" err="1" smtClean="0"/>
              <a:t>VdM</a:t>
            </a:r>
            <a:r>
              <a:rPr lang="en-US" sz="2400" dirty="0" smtClean="0"/>
              <a:t> scans</a:t>
            </a:r>
            <a:endParaRPr lang="it-IT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37326-66E6-40EF-A523-1F6840058A0A}" type="datetime1">
              <a:rPr lang="en-GB" smtClean="0"/>
              <a:t>08/02/2013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9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Shift crew reluctant to dump the fill…</a:t>
            </a:r>
          </a:p>
          <a:p>
            <a:r>
              <a:rPr lang="en-US" sz="2000" dirty="0" smtClean="0"/>
              <a:t>23:35 BPM interlock</a:t>
            </a:r>
          </a:p>
          <a:p>
            <a:r>
              <a:rPr lang="en-US" sz="2000" dirty="0" smtClean="0"/>
              <a:t>Fill 338 on 338 with ALICE head on and ATLAS/CMS and </a:t>
            </a:r>
            <a:r>
              <a:rPr lang="en-US" sz="2000" dirty="0" err="1" smtClean="0"/>
              <a:t>LHCb</a:t>
            </a:r>
            <a:r>
              <a:rPr lang="en-US" sz="2000" dirty="0" smtClean="0"/>
              <a:t> at ~</a:t>
            </a:r>
            <a:r>
              <a:rPr lang="en-US" sz="2000" dirty="0" smtClean="0"/>
              <a:t>1% </a:t>
            </a:r>
            <a:r>
              <a:rPr lang="en-US" sz="2000" dirty="0" smtClean="0"/>
              <a:t>of peak luminosity – </a:t>
            </a:r>
            <a:r>
              <a:rPr lang="en-US" sz="2000" dirty="0" smtClean="0"/>
              <a:t>Synchronization problem with SPS delaying fill by ~0.5 h.</a:t>
            </a:r>
            <a:endParaRPr lang="en-US" sz="2000" dirty="0" smtClean="0"/>
          </a:p>
          <a:p>
            <a:r>
              <a:rPr lang="en-US" sz="2000" dirty="0" smtClean="0"/>
              <a:t>02:57 STABLE BEAMS #</a:t>
            </a:r>
            <a:r>
              <a:rPr lang="en-US" sz="2000" dirty="0" smtClean="0"/>
              <a:t>3538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it-IT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FBA-7FC6-4B92-8C42-EE700A393F00}" type="datetime1">
              <a:rPr lang="en-GB" smtClean="0"/>
              <a:t>08/02/2013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DEA4C-89A7-439A-B75B-C919C7F639B4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1026" name="Picture 2" descr="http://cs-ccr-www3.cern.ch/vistar_capture/lhc1.png?0.2320580701027156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28" b="36398"/>
          <a:stretch/>
        </p:blipFill>
        <p:spPr bwMode="auto">
          <a:xfrm>
            <a:off x="38566" y="3251200"/>
            <a:ext cx="9105434" cy="292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904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Next fill </a:t>
            </a:r>
            <a:r>
              <a:rPr lang="en-US" sz="2400" dirty="0" err="1" smtClean="0"/>
              <a:t>VdM</a:t>
            </a:r>
            <a:r>
              <a:rPr lang="en-US" sz="2400" dirty="0" smtClean="0"/>
              <a:t> scan in ATLAS and </a:t>
            </a:r>
            <a:r>
              <a:rPr lang="en-US" sz="2400" dirty="0" err="1" smtClean="0"/>
              <a:t>LHCb</a:t>
            </a:r>
            <a:endParaRPr lang="en-US" sz="2400" dirty="0" smtClean="0"/>
          </a:p>
          <a:p>
            <a:pPr lvl="1"/>
            <a:r>
              <a:rPr lang="en-US" sz="2000" dirty="0"/>
              <a:t>200ns_314Pb_272p_14inj_24bpi </a:t>
            </a:r>
            <a:endParaRPr lang="en-US" sz="2000" dirty="0" smtClean="0"/>
          </a:p>
          <a:p>
            <a:r>
              <a:rPr lang="en-US" sz="2400" dirty="0" smtClean="0"/>
              <a:t>Go back to standard physics fills</a:t>
            </a:r>
            <a:endParaRPr lang="it-IT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C2FBE-3CE9-4CF6-8B31-9B4073C46DC2}" type="datetime1">
              <a:rPr lang="en-GB" smtClean="0"/>
              <a:t>08/02/2013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LHC Morning Meeting - G. Arduini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D15F2-B5DC-4D70-8B9E-4287CA2479A2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89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400" dirty="0" smtClean="0"/>
          </a:p>
          <a:p>
            <a:endParaRPr lang="it-IT" sz="2400" dirty="0"/>
          </a:p>
          <a:p>
            <a:endParaRPr lang="it-IT" sz="2400" dirty="0" smtClean="0"/>
          </a:p>
          <a:p>
            <a:endParaRPr lang="it-IT" sz="2400" dirty="0"/>
          </a:p>
          <a:p>
            <a:endParaRPr lang="it-IT" sz="2400" dirty="0" smtClean="0"/>
          </a:p>
          <a:p>
            <a:endParaRPr lang="it-IT" sz="2400" dirty="0"/>
          </a:p>
          <a:p>
            <a:endParaRPr lang="it-IT" sz="2400" dirty="0" smtClean="0"/>
          </a:p>
          <a:p>
            <a:endParaRPr lang="it-IT" sz="2400" dirty="0"/>
          </a:p>
          <a:p>
            <a:endParaRPr lang="it-IT" sz="2400" dirty="0" smtClean="0"/>
          </a:p>
          <a:p>
            <a:endParaRPr lang="it-IT" sz="2400" dirty="0"/>
          </a:p>
          <a:p>
            <a:r>
              <a:rPr lang="en-US" sz="2000" dirty="0" smtClean="0">
                <a:solidFill>
                  <a:schemeClr val="tx2"/>
                </a:solidFill>
              </a:rPr>
              <a:t>BPMSB.B4R6.B1 interlocking at ~3-3.5x10</a:t>
            </a:r>
            <a:r>
              <a:rPr lang="en-US" sz="2000" baseline="30000" dirty="0" smtClean="0">
                <a:solidFill>
                  <a:schemeClr val="tx2"/>
                </a:solidFill>
              </a:rPr>
              <a:t>9</a:t>
            </a:r>
            <a:r>
              <a:rPr lang="en-US" sz="2000" dirty="0" smtClean="0">
                <a:solidFill>
                  <a:schemeClr val="tx2"/>
                </a:solidFill>
              </a:rPr>
              <a:t> charges/bunch since </a:t>
            </a:r>
            <a:r>
              <a:rPr lang="en-US" sz="2000" dirty="0" err="1" smtClean="0">
                <a:solidFill>
                  <a:schemeClr val="tx2"/>
                </a:solidFill>
              </a:rPr>
              <a:t>monday</a:t>
            </a:r>
            <a:r>
              <a:rPr lang="en-US" sz="2000" dirty="0" smtClean="0">
                <a:solidFill>
                  <a:schemeClr val="tx2"/>
                </a:solidFill>
              </a:rPr>
              <a:t> afternoon 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Beams Statistics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994949"/>
              </p:ext>
            </p:extLst>
          </p:nvPr>
        </p:nvGraphicFramePr>
        <p:xfrm>
          <a:off x="179512" y="1600200"/>
          <a:ext cx="8640960" cy="3695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475"/>
                <a:gridCol w="954033"/>
                <a:gridCol w="1473380"/>
                <a:gridCol w="1371600"/>
                <a:gridCol w="990600"/>
                <a:gridCol w="2057400"/>
                <a:gridCol w="1200472"/>
              </a:tblGrid>
              <a:tr h="606152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Fill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Peak 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</a:t>
                      </a:r>
                      <a:b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[10</a:t>
                      </a:r>
                      <a:r>
                        <a:rPr lang="en-GB" sz="16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r>
                        <a:rPr lang="en-GB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cm</a:t>
                      </a:r>
                      <a:r>
                        <a:rPr lang="en-GB" sz="16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lang="en-GB" sz="16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Stable beam [h]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 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[nb</a:t>
                      </a:r>
                      <a:r>
                        <a:rPr lang="en-GB" sz="16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]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Dump reason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 bunches</a:t>
                      </a:r>
                    </a:p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[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Pb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/p]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 4/2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4:22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0.74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BPMs IP6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192/216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 4/2</a:t>
                      </a:r>
                      <a:endParaRPr lang="en-GB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3:14 (+0:33)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BPMs IP6</a:t>
                      </a:r>
                      <a:endParaRPr lang="en-GB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192/216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 4/2</a:t>
                      </a:r>
                      <a:endParaRPr lang="en-GB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2:09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 smtClean="0">
                          <a:latin typeface="+mn-lt"/>
                        </a:rPr>
                        <a:t>Trip of RQTL9.R3B2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338/338</a:t>
                      </a: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Tue 5/2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4:22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BPMs IP6</a:t>
                      </a:r>
                      <a:endParaRPr lang="en-GB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338/338</a:t>
                      </a: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3529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Tue 5/2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2:08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S12</a:t>
                      </a:r>
                      <a:r>
                        <a:rPr lang="en-US" sz="1600" baseline="0" dirty="0" smtClean="0">
                          <a:latin typeface="+mn-lt"/>
                        </a:rPr>
                        <a:t> trip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338/338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3533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Wed 6/2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3:57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1.09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BPMS IP6</a:t>
                      </a:r>
                      <a:endParaRPr lang="en-GB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338/338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3534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Wed 6/2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5:03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1.28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BPMS IP6</a:t>
                      </a:r>
                      <a:endParaRPr lang="en-GB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</a:rPr>
                        <a:t>338/338</a:t>
                      </a: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3535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Thu 7/2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5:07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1.33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SIS</a:t>
                      </a:r>
                      <a:r>
                        <a:rPr lang="en-US" sz="1600" baseline="0" dirty="0" smtClean="0">
                          <a:latin typeface="+mn-lt"/>
                        </a:rPr>
                        <a:t> orbit correctors (</a:t>
                      </a:r>
                      <a:r>
                        <a:rPr lang="en-US" sz="1600" baseline="0" dirty="0" err="1" smtClean="0">
                          <a:latin typeface="+mn-lt"/>
                        </a:rPr>
                        <a:t>EoF</a:t>
                      </a:r>
                      <a:r>
                        <a:rPr lang="en-US" sz="1600" baseline="0" dirty="0" smtClean="0">
                          <a:latin typeface="+mn-lt"/>
                        </a:rPr>
                        <a:t> test)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338/338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3537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Thu 7/2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5:16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0.8 (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VdM</a:t>
                      </a:r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BPMS IP6</a:t>
                      </a:r>
                      <a:endParaRPr lang="en-GB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314/272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8800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3538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Fri 8/2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338/338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840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000" lvl="2" indent="-28575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End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pPb</a:t>
            </a:r>
            <a:r>
              <a:rPr lang="en-US" dirty="0" smtClean="0"/>
              <a:t> physics at 06:00</a:t>
            </a:r>
          </a:p>
          <a:p>
            <a:pPr marL="360000" lvl="2" indent="-28575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Access </a:t>
            </a:r>
            <a:r>
              <a:rPr lang="en-US" dirty="0"/>
              <a:t>to set-up for the higher </a:t>
            </a:r>
            <a:r>
              <a:rPr lang="en-US" dirty="0" smtClean="0"/>
              <a:t>intensity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~ 2 hours</a:t>
            </a:r>
          </a:p>
          <a:p>
            <a:pPr marL="817200" lvl="3" indent="-285750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BPMS IP6 (high intensity protons), BBQ, Head-Tail, </a:t>
            </a:r>
            <a:r>
              <a:rPr lang="en-US" sz="1600" dirty="0" err="1" smtClean="0"/>
              <a:t>etc</a:t>
            </a:r>
            <a:endParaRPr lang="en-US" sz="1600" dirty="0"/>
          </a:p>
          <a:p>
            <a:pPr marL="817200" lvl="3" indent="-285750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ADT settings for high intensity (HW SR4) and possibly attenuator change (piquet)</a:t>
            </a:r>
          </a:p>
          <a:p>
            <a:pPr marL="817200" lvl="3" indent="-285750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Re-activate RF hardware interlock on total voltage (can be done before during ramp down) – possibly today</a:t>
            </a:r>
            <a:endParaRPr lang="en-US" sz="1600" dirty="0"/>
          </a:p>
          <a:p>
            <a:pPr marL="817200" lvl="3" indent="-285750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Reverting ALICE polarity (</a:t>
            </a:r>
            <a:r>
              <a:rPr lang="en-US" sz="1600" dirty="0" err="1" smtClean="0"/>
              <a:t>LHCb</a:t>
            </a:r>
            <a:r>
              <a:rPr lang="en-US" sz="1600" dirty="0" smtClean="0"/>
              <a:t> polarity already good)</a:t>
            </a:r>
          </a:p>
          <a:p>
            <a:pPr marL="817200" lvl="3" indent="-285750"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Revert BLM MFs?</a:t>
            </a:r>
          </a:p>
          <a:p>
            <a:pPr marL="3600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/>
              <a:t>Pre-cycle </a:t>
            </a:r>
            <a:r>
              <a:rPr lang="en-US" sz="1800" dirty="0" smtClean="0"/>
              <a:t>~ 1 hour</a:t>
            </a:r>
          </a:p>
          <a:p>
            <a:pPr marL="3600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Testing of interlock BPMS (~2 hours)</a:t>
            </a:r>
          </a:p>
          <a:p>
            <a:pPr marL="3600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1 </a:t>
            </a:r>
            <a:r>
              <a:rPr lang="en-US" sz="1800" dirty="0"/>
              <a:t>cycle with probes for checkout, </a:t>
            </a:r>
            <a:r>
              <a:rPr lang="en-US" sz="1800" dirty="0" smtClean="0"/>
              <a:t>correcting </a:t>
            </a:r>
            <a:r>
              <a:rPr lang="en-US" sz="1800" dirty="0" err="1" smtClean="0"/>
              <a:t>chroma</a:t>
            </a:r>
            <a:r>
              <a:rPr lang="en-US" sz="1800" dirty="0" smtClean="0"/>
              <a:t> and tune, verify instrumentation and damper set-up (4 hours)</a:t>
            </a:r>
          </a:p>
          <a:p>
            <a:pPr marL="360000" lvl="1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Loss maps at injection and asynchronous dump (4 hours)</a:t>
            </a:r>
          </a:p>
          <a:p>
            <a:pPr marL="3600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1800" dirty="0" smtClean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1.38 TeV p-p run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5689618"/>
      </p:ext>
    </p:extLst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34601</TotalTime>
  <Words>865</Words>
  <Application>Microsoft Office PowerPoint</Application>
  <PresentationFormat>On-screen Show (4:3)</PresentationFormat>
  <Paragraphs>219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LHCpresentations</vt:lpstr>
      <vt:lpstr>Thu 06/02</vt:lpstr>
      <vt:lpstr>Thu 6/2</vt:lpstr>
      <vt:lpstr>PowerPoint Presentation</vt:lpstr>
      <vt:lpstr>Tue 5/2</vt:lpstr>
      <vt:lpstr>Van der Meer scan in ALICE/CMS</vt:lpstr>
      <vt:lpstr>PowerPoint Presentation</vt:lpstr>
      <vt:lpstr>Plan</vt:lpstr>
      <vt:lpstr>Stable Beams Statistics</vt:lpstr>
      <vt:lpstr>1.38 TeV p-p run</vt:lpstr>
      <vt:lpstr>1.38 TeV p-p run</vt:lpstr>
      <vt:lpstr>1.38 TeV p-p run</vt:lpstr>
      <vt:lpstr>Validation</vt:lpstr>
      <vt:lpstr>Pending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2971</cp:revision>
  <cp:lastPrinted>2013-01-18T17:38:27Z</cp:lastPrinted>
  <dcterms:created xsi:type="dcterms:W3CDTF">2010-04-25T23:23:07Z</dcterms:created>
  <dcterms:modified xsi:type="dcterms:W3CDTF">2013-02-08T06:46:18Z</dcterms:modified>
</cp:coreProperties>
</file>