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4"/>
  </p:notesMasterIdLst>
  <p:sldIdLst>
    <p:sldId id="1252" r:id="rId2"/>
    <p:sldId id="1291" r:id="rId3"/>
    <p:sldId id="1293" r:id="rId4"/>
    <p:sldId id="1292" r:id="rId5"/>
    <p:sldId id="1269" r:id="rId6"/>
    <p:sldId id="1289" r:id="rId7"/>
    <p:sldId id="1295" r:id="rId8"/>
    <p:sldId id="1299" r:id="rId9"/>
    <p:sldId id="1294" r:id="rId10"/>
    <p:sldId id="1297" r:id="rId11"/>
    <p:sldId id="1298" r:id="rId12"/>
    <p:sldId id="1296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3300"/>
    <a:srgbClr val="66FF33"/>
    <a:srgbClr val="008000"/>
    <a:srgbClr val="FFFFCC"/>
    <a:srgbClr val="FF00FF"/>
    <a:srgbClr val="FF9900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06" autoAdjust="0"/>
  </p:normalViewPr>
  <p:slideViewPr>
    <p:cSldViewPr>
      <p:cViewPr>
        <p:scale>
          <a:sx n="100" d="100"/>
          <a:sy n="100" d="100"/>
        </p:scale>
        <p:origin x="-121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3F8370B-6F57-4401-95EA-28879AC24D6F}" type="datetime1">
              <a:rPr lang="en-GB" smtClean="0"/>
              <a:t>06/02/2013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A24C-F7EE-43AF-A37D-C47AC250CAB3}" type="datetime1">
              <a:rPr lang="en-GB" smtClean="0"/>
              <a:t>06/02/2013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FBA-7FC6-4B92-8C42-EE700A393F00}" type="datetime1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0C2FBE-3CE9-4CF6-8B31-9B4073C46DC2}" type="datetime1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3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F4F0355-5CF8-4619-8137-DEDB21574BFA}" type="datetime1">
              <a:rPr lang="en-GB" smtClean="0"/>
              <a:t>06/02/2013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05/02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/>
              <a:t>7:35 dump by BPMS in </a:t>
            </a:r>
            <a:r>
              <a:rPr lang="en-US" sz="2000" dirty="0" smtClean="0"/>
              <a:t>IP6</a:t>
            </a:r>
          </a:p>
          <a:p>
            <a:r>
              <a:rPr lang="en-US" sz="2000" dirty="0" smtClean="0"/>
              <a:t>Filling rather slow due to frequent latches of the injection quality check due to position at </a:t>
            </a:r>
            <a:r>
              <a:rPr lang="it-IT" sz="2000" dirty="0" smtClean="0"/>
              <a:t>BPMI.87204</a:t>
            </a:r>
          </a:p>
          <a:p>
            <a:r>
              <a:rPr lang="en-US" sz="2000" dirty="0" smtClean="0"/>
              <a:t>Attempts to improve the situation by steering the transfer line not successful</a:t>
            </a:r>
          </a:p>
          <a:p>
            <a:r>
              <a:rPr lang="en-US" sz="2000" dirty="0" smtClean="0"/>
              <a:t>09:36 ready to ramp</a:t>
            </a:r>
            <a:endParaRPr lang="it-IT" sz="2000" dirty="0" smtClean="0"/>
          </a:p>
          <a:p>
            <a:r>
              <a:rPr lang="en-US" sz="2000" dirty="0" smtClean="0"/>
              <a:t>Capture losses at ~50% at the beginning of the ramp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6" name="Picture 2" descr="http://elogbook.cern.ch/eLogbook/attach_reader?attach_id=133296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8" t="52370" r="8594" b="9942"/>
          <a:stretch/>
        </p:blipFill>
        <p:spPr bwMode="auto">
          <a:xfrm>
            <a:off x="285750" y="4124325"/>
            <a:ext cx="383857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67000" y="4419600"/>
            <a:ext cx="990600" cy="2285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B1H</a:t>
            </a:r>
            <a:endParaRPr lang="en-US" sz="1400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elogbook.cern.ch/eLogbook/attach_reader?attach_id=133296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4" t="52485" r="7500" b="10751"/>
          <a:stretch/>
        </p:blipFill>
        <p:spPr bwMode="auto">
          <a:xfrm>
            <a:off x="4562475" y="4200525"/>
            <a:ext cx="38957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648575" y="4400550"/>
            <a:ext cx="990600" cy="2285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B1V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VdM</a:t>
            </a:r>
            <a:r>
              <a:rPr lang="en-US" sz="2400" dirty="0" smtClean="0">
                <a:solidFill>
                  <a:schemeClr val="tx2"/>
                </a:solidFill>
              </a:rPr>
              <a:t> scan for ALICE and time permitting CMS:</a:t>
            </a:r>
          </a:p>
          <a:p>
            <a:pPr lvl="1"/>
            <a:r>
              <a:rPr lang="it-IT" dirty="0" smtClean="0"/>
              <a:t>200ns_338Pb_272p_15inj_24bpi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Second </a:t>
            </a:r>
            <a:r>
              <a:rPr lang="en-US" sz="2400" dirty="0" smtClean="0">
                <a:solidFill>
                  <a:schemeClr val="tx2"/>
                </a:solidFill>
              </a:rPr>
              <a:t>fill </a:t>
            </a:r>
            <a:r>
              <a:rPr lang="en-US" sz="2400" dirty="0" smtClean="0">
                <a:solidFill>
                  <a:schemeClr val="tx2"/>
                </a:solidFill>
              </a:rPr>
              <a:t>for </a:t>
            </a:r>
            <a:r>
              <a:rPr lang="en-US" sz="2400" dirty="0" err="1" smtClean="0">
                <a:solidFill>
                  <a:schemeClr val="tx2"/>
                </a:solidFill>
              </a:rPr>
              <a:t>VdM</a:t>
            </a:r>
            <a:r>
              <a:rPr lang="en-US" sz="2400" dirty="0" smtClean="0">
                <a:solidFill>
                  <a:schemeClr val="tx2"/>
                </a:solidFill>
              </a:rPr>
              <a:t> to </a:t>
            </a:r>
            <a:r>
              <a:rPr lang="en-US" sz="2400" dirty="0" smtClean="0">
                <a:solidFill>
                  <a:schemeClr val="tx2"/>
                </a:solidFill>
              </a:rPr>
              <a:t>be confirmed (ATLAS)</a:t>
            </a:r>
            <a:endParaRPr lang="it-IT" sz="2400" dirty="0" smtClean="0">
              <a:solidFill>
                <a:schemeClr val="tx2"/>
              </a:solidFill>
            </a:endParaRPr>
          </a:p>
          <a:p>
            <a:pPr lvl="1"/>
            <a:endParaRPr lang="it-IT" sz="2400" dirty="0"/>
          </a:p>
          <a:p>
            <a:r>
              <a:rPr lang="it-IT" sz="2400" dirty="0" smtClean="0">
                <a:solidFill>
                  <a:schemeClr val="tx2"/>
                </a:solidFill>
              </a:rPr>
              <a:t>Go back to </a:t>
            </a:r>
            <a:r>
              <a:rPr lang="en-US" sz="2400" dirty="0" smtClean="0">
                <a:solidFill>
                  <a:schemeClr val="tx2"/>
                </a:solidFill>
              </a:rPr>
              <a:t> physics 338/338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Wait for confirmation of rest of the </a:t>
            </a:r>
            <a:r>
              <a:rPr lang="en-US" sz="2400" dirty="0" err="1" smtClean="0">
                <a:solidFill>
                  <a:schemeClr val="tx2"/>
                </a:solidFill>
              </a:rPr>
              <a:t>programme</a:t>
            </a:r>
            <a:r>
              <a:rPr lang="en-US" sz="2400" dirty="0" smtClean="0">
                <a:solidFill>
                  <a:schemeClr val="tx2"/>
                </a:solidFill>
              </a:rPr>
              <a:t> (ALICE polarity switch and </a:t>
            </a:r>
            <a:r>
              <a:rPr lang="en-US" sz="2400" dirty="0" err="1" smtClean="0">
                <a:solidFill>
                  <a:schemeClr val="tx2"/>
                </a:solidFill>
              </a:rPr>
              <a:t>pp</a:t>
            </a:r>
            <a:r>
              <a:rPr lang="en-US" sz="2400" dirty="0" smtClean="0">
                <a:solidFill>
                  <a:schemeClr val="tx2"/>
                </a:solidFill>
              </a:rPr>
              <a:t> intermediate energy run)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395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Access to install attenuators for BBQ/HT and other </a:t>
            </a:r>
            <a:r>
              <a:rPr lang="en-US" sz="2400" dirty="0" smtClean="0">
                <a:solidFill>
                  <a:schemeClr val="tx2"/>
                </a:solidFill>
              </a:rPr>
              <a:t>instrumentation (2 hours)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BSRT test with high intensity 50 ns proton beam (up to 1380 bunches with &gt;1.4x10</a:t>
            </a:r>
            <a:r>
              <a:rPr lang="en-US" sz="2400" baseline="30000" dirty="0" smtClean="0">
                <a:solidFill>
                  <a:schemeClr val="tx2"/>
                </a:solidFill>
              </a:rPr>
              <a:t>11</a:t>
            </a:r>
            <a:r>
              <a:rPr lang="en-US" sz="2400" dirty="0" smtClean="0">
                <a:solidFill>
                  <a:schemeClr val="tx2"/>
                </a:solidFill>
              </a:rPr>
              <a:t> p/b) – 4 hours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Accesses for quench test:</a:t>
            </a:r>
          </a:p>
          <a:p>
            <a:pPr lvl="1"/>
            <a:r>
              <a:rPr lang="en-GB" sz="1600" dirty="0" smtClean="0"/>
              <a:t>Scope installation in IP6 </a:t>
            </a:r>
            <a:r>
              <a:rPr lang="it-IT" sz="1600" dirty="0" smtClean="0"/>
              <a:t>(12L6). 2 </a:t>
            </a:r>
            <a:r>
              <a:rPr lang="it-IT" sz="1600" dirty="0"/>
              <a:t>hours. </a:t>
            </a: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/>
              <a:t>has</a:t>
            </a:r>
            <a:r>
              <a:rPr lang="it-IT" sz="1600" dirty="0"/>
              <a:t> </a:t>
            </a:r>
            <a:r>
              <a:rPr lang="it-IT" sz="1600" dirty="0" err="1"/>
              <a:t>priority</a:t>
            </a:r>
            <a:r>
              <a:rPr lang="it-IT" sz="1600" dirty="0"/>
              <a:t> over Q6L8 scope </a:t>
            </a:r>
            <a:r>
              <a:rPr lang="it-IT" sz="1600" dirty="0" err="1"/>
              <a:t>installation</a:t>
            </a:r>
            <a:r>
              <a:rPr lang="it-IT" sz="1600" dirty="0"/>
              <a:t> </a:t>
            </a:r>
            <a:r>
              <a:rPr lang="it-IT" sz="1600" dirty="0" err="1"/>
              <a:t>because</a:t>
            </a:r>
            <a:r>
              <a:rPr lang="it-IT" sz="1600" dirty="0"/>
              <a:t> </a:t>
            </a:r>
            <a:r>
              <a:rPr lang="it-IT" sz="1600" dirty="0" err="1"/>
              <a:t>we</a:t>
            </a:r>
            <a:r>
              <a:rPr lang="it-IT" sz="1600" dirty="0"/>
              <a:t> </a:t>
            </a:r>
            <a:r>
              <a:rPr lang="it-IT" sz="1600" dirty="0" err="1"/>
              <a:t>will</a:t>
            </a:r>
            <a:r>
              <a:rPr lang="it-IT" sz="1600" dirty="0"/>
              <a:t> </a:t>
            </a:r>
            <a:r>
              <a:rPr lang="it-IT" sz="1600" dirty="0" err="1"/>
              <a:t>need</a:t>
            </a:r>
            <a:r>
              <a:rPr lang="it-IT" sz="1600" dirty="0"/>
              <a:t> </a:t>
            </a:r>
            <a:r>
              <a:rPr lang="it-IT" sz="1600" dirty="0" err="1"/>
              <a:t>it</a:t>
            </a:r>
            <a:r>
              <a:rPr lang="it-IT" sz="1600" dirty="0"/>
              <a:t> on </a:t>
            </a:r>
            <a:r>
              <a:rPr lang="it-IT" sz="1600" dirty="0" err="1"/>
              <a:t>Monday</a:t>
            </a:r>
            <a:r>
              <a:rPr lang="it-IT" sz="1600" dirty="0"/>
              <a:t> </a:t>
            </a:r>
            <a:r>
              <a:rPr lang="it-IT" sz="1600" dirty="0" err="1"/>
              <a:t>morning</a:t>
            </a:r>
            <a:r>
              <a:rPr lang="it-IT" sz="1600" dirty="0"/>
              <a:t> (the first </a:t>
            </a:r>
            <a:r>
              <a:rPr lang="it-IT" sz="1600" dirty="0" err="1"/>
              <a:t>quench</a:t>
            </a:r>
            <a:r>
              <a:rPr lang="it-IT" sz="1600" dirty="0"/>
              <a:t> test</a:t>
            </a:r>
            <a:r>
              <a:rPr lang="it-IT" sz="1600" dirty="0" smtClean="0"/>
              <a:t>). To be </a:t>
            </a:r>
            <a:r>
              <a:rPr lang="it-IT" sz="1600" dirty="0" err="1" smtClean="0"/>
              <a:t>confirmed</a:t>
            </a:r>
            <a:r>
              <a:rPr lang="it-IT" sz="1600" dirty="0" smtClean="0"/>
              <a:t> </a:t>
            </a:r>
            <a:r>
              <a:rPr lang="it-IT" sz="1600" dirty="0" err="1" smtClean="0"/>
              <a:t>whether</a:t>
            </a:r>
            <a:r>
              <a:rPr lang="it-IT" sz="1600" dirty="0" smtClean="0"/>
              <a:t> </a:t>
            </a:r>
            <a:r>
              <a:rPr lang="it-IT" sz="1600" dirty="0" err="1" smtClean="0"/>
              <a:t>it</a:t>
            </a:r>
            <a:r>
              <a:rPr lang="it-IT" sz="1600" dirty="0" smtClean="0"/>
              <a:t> can be </a:t>
            </a:r>
            <a:r>
              <a:rPr lang="it-IT" sz="1600" dirty="0" err="1" smtClean="0"/>
              <a:t>done</a:t>
            </a:r>
            <a:r>
              <a:rPr lang="it-IT" sz="1600" dirty="0" smtClean="0"/>
              <a:t> </a:t>
            </a:r>
            <a:r>
              <a:rPr lang="it-IT" sz="1600" dirty="0" err="1" smtClean="0"/>
              <a:t>before</a:t>
            </a:r>
            <a:r>
              <a:rPr lang="it-IT" sz="1600" dirty="0" smtClean="0"/>
              <a:t> high </a:t>
            </a:r>
            <a:r>
              <a:rPr lang="it-IT" sz="1600" dirty="0" err="1" smtClean="0"/>
              <a:t>intensity</a:t>
            </a:r>
            <a:r>
              <a:rPr lang="it-IT" sz="1600" dirty="0" smtClean="0"/>
              <a:t> </a:t>
            </a:r>
            <a:r>
              <a:rPr lang="it-IT" sz="1600" dirty="0" err="1" smtClean="0"/>
              <a:t>tests</a:t>
            </a:r>
            <a:r>
              <a:rPr lang="it-IT" sz="1600" dirty="0" smtClean="0"/>
              <a:t>/</a:t>
            </a:r>
            <a:r>
              <a:rPr lang="it-IT" sz="1600" dirty="0" err="1" smtClean="0"/>
              <a:t>pp</a:t>
            </a:r>
            <a:r>
              <a:rPr lang="it-IT" sz="1600" dirty="0" smtClean="0"/>
              <a:t> </a:t>
            </a:r>
            <a:r>
              <a:rPr lang="it-IT" sz="1600" dirty="0" err="1" smtClean="0"/>
              <a:t>physics</a:t>
            </a:r>
            <a:r>
              <a:rPr lang="it-IT" sz="1600" dirty="0" smtClean="0"/>
              <a:t> </a:t>
            </a:r>
            <a:r>
              <a:rPr lang="it-IT" sz="1600" dirty="0" err="1" smtClean="0"/>
              <a:t>at</a:t>
            </a:r>
            <a:r>
              <a:rPr lang="it-IT" sz="1600" dirty="0" smtClean="0"/>
              <a:t> intermediate </a:t>
            </a:r>
            <a:r>
              <a:rPr lang="it-IT" sz="1600" dirty="0" err="1" smtClean="0"/>
              <a:t>energy</a:t>
            </a:r>
            <a:endParaRPr lang="it-IT" sz="1600" dirty="0" smtClean="0"/>
          </a:p>
          <a:p>
            <a:pPr lvl="1"/>
            <a:r>
              <a:rPr lang="en-GB" sz="1600" dirty="0"/>
              <a:t>Fast measurement system on RQ6.L8 (30 min in the UA83 by </a:t>
            </a:r>
            <a:r>
              <a:rPr lang="en-GB" sz="1600" dirty="0" err="1"/>
              <a:t>Jaromir</a:t>
            </a:r>
            <a:r>
              <a:rPr lang="en-GB" sz="1600" dirty="0"/>
              <a:t> Ludwig). Ramp to 300 A afterwards</a:t>
            </a:r>
            <a:r>
              <a:rPr lang="en-GB" sz="1600" dirty="0" smtClean="0"/>
              <a:t>.</a:t>
            </a:r>
            <a:r>
              <a:rPr lang="it-IT" sz="1600" dirty="0"/>
              <a:t/>
            </a:r>
            <a:br>
              <a:rPr lang="it-IT" sz="1600" dirty="0"/>
            </a:br>
            <a:endParaRPr lang="it-IT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426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060450"/>
            <a:ext cx="8425170" cy="5111750"/>
          </a:xfrm>
        </p:spPr>
        <p:txBody>
          <a:bodyPr/>
          <a:lstStyle/>
          <a:p>
            <a:r>
              <a:rPr lang="en-US" sz="2400" dirty="0" smtClean="0"/>
              <a:t>Offline: </a:t>
            </a:r>
          </a:p>
          <a:p>
            <a:pPr lvl="1">
              <a:buClr>
                <a:srgbClr val="008000"/>
              </a:buClr>
              <a:buFont typeface="Wingdings" pitchFamily="2" charset="2"/>
              <a:buChar char=""/>
            </a:pPr>
            <a:r>
              <a:rPr lang="en-US" sz="2000" dirty="0"/>
              <a:t>P</a:t>
            </a:r>
            <a:r>
              <a:rPr lang="en-US" sz="2000" dirty="0" smtClean="0"/>
              <a:t>repare ramp to 1.38 </a:t>
            </a:r>
            <a:r>
              <a:rPr lang="en-US" sz="2000" dirty="0" err="1" smtClean="0"/>
              <a:t>TeV</a:t>
            </a:r>
            <a:r>
              <a:rPr lang="en-US" sz="2000" dirty="0" smtClean="0"/>
              <a:t> based on truncated 4 </a:t>
            </a:r>
            <a:r>
              <a:rPr lang="en-US" sz="2000" dirty="0" err="1" smtClean="0"/>
              <a:t>TeV</a:t>
            </a:r>
            <a:r>
              <a:rPr lang="en-US" sz="2000" dirty="0" smtClean="0"/>
              <a:t> ramp.</a:t>
            </a:r>
          </a:p>
          <a:p>
            <a:pPr lvl="1">
              <a:buClr>
                <a:srgbClr val="008000"/>
              </a:buClr>
              <a:buFont typeface="Wingdings" pitchFamily="2" charset="2"/>
              <a:buChar char=""/>
            </a:pPr>
            <a:r>
              <a:rPr lang="en-US" sz="2000" dirty="0"/>
              <a:t>C</a:t>
            </a:r>
            <a:r>
              <a:rPr lang="en-US" sz="2000" dirty="0" smtClean="0"/>
              <a:t>ollision BP.</a:t>
            </a:r>
          </a:p>
          <a:p>
            <a:pPr lvl="1"/>
            <a:r>
              <a:rPr lang="en-US" sz="2000" dirty="0"/>
              <a:t>Settings of </a:t>
            </a:r>
            <a:r>
              <a:rPr lang="en-US" sz="2000" dirty="0" smtClean="0"/>
              <a:t>IR7(3) </a:t>
            </a:r>
            <a:r>
              <a:rPr lang="en-US" sz="2000" dirty="0"/>
              <a:t>collimators to be defined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Online:</a:t>
            </a:r>
          </a:p>
          <a:p>
            <a:pPr lvl="1"/>
            <a:r>
              <a:rPr lang="en-US" sz="2000" dirty="0" smtClean="0"/>
              <a:t>Reverting to high-intensity proton OP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u="sng" dirty="0">
                <a:solidFill>
                  <a:srgbClr val="CC0066"/>
                </a:solidFill>
                <a:sym typeface="Wingdings" pitchFamily="2" charset="2"/>
              </a:rPr>
              <a:t>1</a:t>
            </a:r>
            <a:r>
              <a:rPr lang="en-US" sz="2000" u="sng" dirty="0">
                <a:solidFill>
                  <a:srgbClr val="CC0066"/>
                </a:solidFill>
              </a:rPr>
              <a:t> </a:t>
            </a:r>
            <a:r>
              <a:rPr lang="en-US" sz="2000" u="sng" dirty="0" smtClean="0">
                <a:solidFill>
                  <a:srgbClr val="CC0066"/>
                </a:solidFill>
              </a:rPr>
              <a:t>shift</a:t>
            </a:r>
            <a:r>
              <a:rPr lang="en-US" sz="2000" u="sng" dirty="0">
                <a:solidFill>
                  <a:srgbClr val="CC0066"/>
                </a:solidFill>
              </a:rPr>
              <a:t> </a:t>
            </a:r>
            <a:r>
              <a:rPr lang="en-US" sz="2000" u="sng" dirty="0" smtClean="0">
                <a:solidFill>
                  <a:srgbClr val="CC0066"/>
                </a:solidFill>
              </a:rPr>
              <a:t>?</a:t>
            </a:r>
            <a:endParaRPr lang="en-US" sz="2000" dirty="0" smtClean="0"/>
          </a:p>
          <a:p>
            <a:pPr lvl="1"/>
            <a:r>
              <a:rPr lang="en-US" sz="2000" dirty="0" smtClean="0"/>
              <a:t>1 cycle with probes for checkout, optics measurements.</a:t>
            </a:r>
          </a:p>
          <a:p>
            <a:pPr lvl="1"/>
            <a:r>
              <a:rPr lang="en-US" sz="2000" dirty="0" smtClean="0"/>
              <a:t>1 cycle with 3 nominal bunches for collimator setup (TCTs), collision setup, first loss maps </a:t>
            </a:r>
            <a:r>
              <a:rPr lang="en-US" sz="2000" dirty="0"/>
              <a:t>&amp; </a:t>
            </a:r>
            <a:r>
              <a:rPr lang="en-US" sz="2000" dirty="0" err="1"/>
              <a:t>asynch</a:t>
            </a:r>
            <a:r>
              <a:rPr lang="en-US" sz="2000" dirty="0"/>
              <a:t>. dump test </a:t>
            </a:r>
            <a:r>
              <a:rPr lang="en-US" sz="2000" dirty="0" smtClean="0"/>
              <a:t>in collision.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>
                <a:sym typeface="Wingdings" pitchFamily="2" charset="2"/>
              </a:rPr>
              <a:t>	 </a:t>
            </a:r>
            <a:r>
              <a:rPr lang="en-US" sz="2000" u="sng" dirty="0" smtClean="0">
                <a:solidFill>
                  <a:srgbClr val="CC0066"/>
                </a:solidFill>
                <a:sym typeface="Wingdings" pitchFamily="2" charset="2"/>
              </a:rPr>
              <a:t>1½ - 2 </a:t>
            </a:r>
            <a:r>
              <a:rPr lang="en-US" sz="2000" u="sng" dirty="0" smtClean="0">
                <a:solidFill>
                  <a:srgbClr val="CC0066"/>
                </a:solidFill>
              </a:rPr>
              <a:t>shifts.</a:t>
            </a:r>
          </a:p>
          <a:p>
            <a:pPr lvl="1"/>
            <a:r>
              <a:rPr lang="en-US" sz="2000" dirty="0" smtClean="0"/>
              <a:t>2 cycles to complete off-p /</a:t>
            </a:r>
            <a:r>
              <a:rPr lang="en-US" sz="2000" dirty="0" err="1" smtClean="0"/>
              <a:t>betatron</a:t>
            </a:r>
            <a:r>
              <a:rPr lang="en-US" sz="2000" dirty="0" smtClean="0"/>
              <a:t> loss maps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u="sng" dirty="0" smtClean="0">
                <a:solidFill>
                  <a:srgbClr val="CC0066"/>
                </a:solidFill>
                <a:sym typeface="Wingdings" pitchFamily="2" charset="2"/>
              </a:rPr>
              <a:t>1</a:t>
            </a:r>
            <a:r>
              <a:rPr lang="en-US" sz="2000" u="sng" dirty="0" smtClean="0">
                <a:solidFill>
                  <a:srgbClr val="CC0066"/>
                </a:solidFill>
              </a:rPr>
              <a:t> shift.</a:t>
            </a:r>
            <a:endParaRPr lang="en-US" sz="2000" u="sng" dirty="0">
              <a:solidFill>
                <a:srgbClr val="CC0066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CC0066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Setup time ~ 24+ hours.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Plus 2 hours of access to set-up for the higher intensity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2/6/2013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31784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J. Wenninger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0201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5/2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 smtClean="0"/>
              <a:t>10:04 </a:t>
            </a:r>
            <a:r>
              <a:rPr lang="en-US" sz="2000" dirty="0"/>
              <a:t>Beam dump when switching ON the </a:t>
            </a:r>
            <a:r>
              <a:rPr lang="en-US" sz="2000" dirty="0" smtClean="0"/>
              <a:t>OFB</a:t>
            </a:r>
            <a:r>
              <a:rPr lang="en-US" sz="2000" dirty="0"/>
              <a:t> </a:t>
            </a:r>
            <a:r>
              <a:rPr lang="en-US" sz="2000" dirty="0" smtClean="0"/>
              <a:t>after cogging.</a:t>
            </a:r>
          </a:p>
          <a:p>
            <a:r>
              <a:rPr lang="en-US" sz="2000" dirty="0" smtClean="0"/>
              <a:t>Structure appeared in point 8 likely resulting from bad BPM readings (</a:t>
            </a:r>
            <a:r>
              <a:rPr lang="it-IT" sz="2000" dirty="0" smtClean="0"/>
              <a:t>BPMS.2L8.B1 </a:t>
            </a:r>
            <a:r>
              <a:rPr lang="it-IT" sz="2000" dirty="0" smtClean="0"/>
              <a:t>– V- </a:t>
            </a:r>
            <a:r>
              <a:rPr lang="it-IT" sz="2000" dirty="0" err="1" smtClean="0"/>
              <a:t>reading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smtClean="0"/>
              <a:t>0 and 2 mm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2050" name="Picture 2" descr="http://elogbook.cern.ch/eLogbook/attach_reader?attach_id=1333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2343150"/>
            <a:ext cx="59531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85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5/2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/>
              <a:t>Some non closure in the attempt of the OFB to correct </a:t>
            </a:r>
            <a:r>
              <a:rPr lang="en-US" sz="2000" dirty="0" smtClean="0"/>
              <a:t>it resulting in higher losses at the collimators and beam dump due </a:t>
            </a:r>
            <a:r>
              <a:rPr lang="it-IT" sz="2000" dirty="0" smtClean="0"/>
              <a:t>BLMQI.11R7B1E10_MQ (0.65 </a:t>
            </a:r>
            <a:r>
              <a:rPr lang="it-IT" sz="2000" dirty="0" err="1" smtClean="0"/>
              <a:t>ms</a:t>
            </a:r>
            <a:r>
              <a:rPr lang="it-IT" sz="2000" dirty="0" smtClean="0"/>
              <a:t> </a:t>
            </a:r>
            <a:r>
              <a:rPr lang="it-IT" sz="2000" dirty="0" err="1" smtClean="0"/>
              <a:t>running</a:t>
            </a:r>
            <a:r>
              <a:rPr lang="it-IT" sz="2000" dirty="0" smtClean="0"/>
              <a:t> sum)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Analysis of the orbit at the end of the cogging process for the previous two fill (including the dump over night) indicated similar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. Decide to run </a:t>
            </a:r>
            <a:r>
              <a:rPr lang="en-US" sz="2000" dirty="0" smtClean="0"/>
              <a:t>without  </a:t>
            </a:r>
            <a:r>
              <a:rPr lang="it-IT" sz="2000" dirty="0" smtClean="0"/>
              <a:t>BPMS.2L8.B1 </a:t>
            </a:r>
            <a:r>
              <a:rPr lang="it-IT" sz="2000" dirty="0" smtClean="0"/>
              <a:t>(V) and </a:t>
            </a:r>
            <a:r>
              <a:rPr lang="it-IT" sz="2000" dirty="0" err="1" smtClean="0"/>
              <a:t>unchanged</a:t>
            </a:r>
            <a:r>
              <a:rPr lang="it-IT" sz="2000" smtClean="0"/>
              <a:t> </a:t>
            </a:r>
            <a:r>
              <a:rPr lang="it-IT" sz="2000" smtClean="0"/>
              <a:t>OFB </a:t>
            </a:r>
            <a:r>
              <a:rPr lang="it-IT" sz="2000" dirty="0" err="1" smtClean="0"/>
              <a:t>bandwidth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595312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4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5/2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it-IT" sz="2000" dirty="0" smtClean="0"/>
              <a:t>BLM </a:t>
            </a:r>
            <a:r>
              <a:rPr lang="it-IT" sz="2000" dirty="0"/>
              <a:t>Monitor </a:t>
            </a:r>
            <a:r>
              <a:rPr lang="it-IT" sz="2000" dirty="0" err="1"/>
              <a:t>factor</a:t>
            </a:r>
            <a:r>
              <a:rPr lang="it-IT" sz="2000" dirty="0"/>
              <a:t> (MF) </a:t>
            </a:r>
            <a:r>
              <a:rPr lang="it-IT" sz="2000" dirty="0" err="1"/>
              <a:t>change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</a:t>
            </a:r>
            <a:r>
              <a:rPr lang="it-IT" sz="2000" dirty="0" err="1"/>
              <a:t>agreed</a:t>
            </a:r>
            <a:r>
              <a:rPr lang="it-IT" sz="2000" dirty="0"/>
              <a:t> by </a:t>
            </a:r>
            <a:r>
              <a:rPr lang="it-IT" sz="2000" dirty="0" err="1"/>
              <a:t>rMPP</a:t>
            </a:r>
            <a:r>
              <a:rPr lang="it-IT" sz="2000" dirty="0"/>
              <a:t> meeting </a:t>
            </a: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morning</a:t>
            </a:r>
            <a:r>
              <a:rPr lang="it-IT" sz="2000" dirty="0"/>
              <a:t>: </a:t>
            </a:r>
            <a:br>
              <a:rPr lang="it-IT" sz="2000" dirty="0"/>
            </a:br>
            <a:r>
              <a:rPr lang="it-IT" sz="2000" dirty="0"/>
              <a:t>- BLMQI.11R7.B1E10_MQ from 0.3 -&gt; 0.45 </a:t>
            </a:r>
            <a:br>
              <a:rPr lang="it-IT" sz="2000" dirty="0"/>
            </a:br>
            <a:r>
              <a:rPr lang="it-IT" sz="2000" dirty="0"/>
              <a:t>- BLMQI.09R7.B1E10_MQ from 0.3 -&gt; 0.45 </a:t>
            </a:r>
            <a:br>
              <a:rPr lang="it-IT" sz="2000" dirty="0"/>
            </a:br>
            <a:r>
              <a:rPr lang="it-IT" sz="2000" dirty="0"/>
              <a:t>- BLMEI.09R7.B1E21_MBA from 0.1 -&gt; 0.3 </a:t>
            </a:r>
            <a:br>
              <a:rPr lang="it-IT" sz="2000" dirty="0"/>
            </a:br>
            <a:r>
              <a:rPr lang="it-IT" sz="2000" dirty="0"/>
              <a:t>- BLMEI.09R7.B1E22_MBA from 0.1 -&gt; 0.3 </a:t>
            </a:r>
            <a:br>
              <a:rPr lang="it-IT" sz="2000" dirty="0"/>
            </a:br>
            <a:r>
              <a:rPr lang="it-IT" sz="2000" dirty="0"/>
              <a:t>- BLMEI.09R7.B1E22_MBB from 0.1 -&gt; 0.3 </a:t>
            </a:r>
            <a:br>
              <a:rPr lang="it-IT" sz="2000" dirty="0"/>
            </a:br>
            <a:r>
              <a:rPr lang="it-IT" sz="2000" dirty="0"/>
              <a:t>- BLMEI.09R7.B1E23_MBB from 0.1 -&gt; 0.3 </a:t>
            </a:r>
            <a:br>
              <a:rPr lang="it-IT" sz="2000" dirty="0"/>
            </a:br>
            <a:r>
              <a:rPr lang="it-IT" sz="2000" dirty="0"/>
              <a:t>- BLMEI.09R7.B1E24_MBB from 0.1 -&gt; 0.3 </a:t>
            </a:r>
            <a:br>
              <a:rPr lang="it-IT" sz="2000" dirty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give some more margin</a:t>
            </a:r>
          </a:p>
          <a:p>
            <a:r>
              <a:rPr lang="en-US" sz="2000" dirty="0" smtClean="0"/>
              <a:t>IQC BPM tolerances updated. Injection oscillations and losses OK </a:t>
            </a:r>
            <a:r>
              <a:rPr lang="en-US" sz="2000" dirty="0" smtClean="0">
                <a:sym typeface="Wingdings" pitchFamily="2" charset="2"/>
              </a:rPr>
              <a:t> no more systematic latches</a:t>
            </a:r>
            <a:endParaRPr lang="en-US" sz="2000" dirty="0" smtClean="0"/>
          </a:p>
          <a:p>
            <a:r>
              <a:rPr lang="en-US" sz="2000" dirty="0" smtClean="0"/>
              <a:t>Filling </a:t>
            </a:r>
            <a:r>
              <a:rPr lang="en-US" sz="2000" dirty="0"/>
              <a:t>slowed down by QPS communication problems </a:t>
            </a:r>
            <a:r>
              <a:rPr lang="en-US" sz="2000" dirty="0" smtClean="0"/>
              <a:t>(not understood)  and </a:t>
            </a:r>
            <a:r>
              <a:rPr lang="en-US" sz="2000" dirty="0"/>
              <a:t>poor ion beam quality </a:t>
            </a:r>
            <a:r>
              <a:rPr lang="en-US" sz="2000" dirty="0" smtClean="0"/>
              <a:t>(LEIR)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5/2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Again important losses at the beginning of the ramp likely exacerbated by the long time spent at injection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This time no structure on the orbit in point 8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BA75-FEA5-4E45-B6D9-B368684CDEE8}" type="datetime1">
              <a:rPr lang="en-GB" smtClean="0"/>
              <a:t>06/02/2013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905000"/>
            <a:ext cx="87630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elogbook.cern.ch/eLogbook/attach_reader?attach_id=1333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3886200"/>
            <a:ext cx="59531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9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Tue 5/2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13:48 Stable beams #3529</a:t>
            </a:r>
          </a:p>
          <a:p>
            <a:r>
              <a:rPr lang="en-US" sz="2000" dirty="0" smtClean="0"/>
              <a:t>15:57 Trip of Sector 12 (RB.A12). End of fill #3529. </a:t>
            </a:r>
            <a:r>
              <a:rPr lang="en-US" sz="2000" dirty="0" smtClean="0"/>
              <a:t>From </a:t>
            </a:r>
            <a:r>
              <a:rPr lang="en-US" sz="2000" dirty="0" smtClean="0"/>
              <a:t>R. </a:t>
            </a:r>
            <a:r>
              <a:rPr lang="en-US" sz="2000" dirty="0" err="1" smtClean="0"/>
              <a:t>Denz</a:t>
            </a:r>
            <a:r>
              <a:rPr lang="en-US" sz="2000" dirty="0" smtClean="0"/>
              <a:t>: Stuck </a:t>
            </a:r>
            <a:r>
              <a:rPr lang="en-US" sz="2000" dirty="0"/>
              <a:t>bit in interlock driver circuit identified as possible source (=radiation induced fault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r>
              <a:rPr lang="en-US" sz="2000" dirty="0" err="1" smtClean="0"/>
              <a:t>LHCb</a:t>
            </a:r>
            <a:r>
              <a:rPr lang="en-US" sz="2000" dirty="0" smtClean="0"/>
              <a:t> polarity switch </a:t>
            </a:r>
            <a:r>
              <a:rPr lang="en-US" sz="2000" dirty="0" smtClean="0"/>
              <a:t>to</a:t>
            </a:r>
            <a:r>
              <a:rPr lang="en-US" sz="2000" dirty="0" smtClean="0"/>
              <a:t> positive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UA23.RCD.A12B2 - EE system did not open on FPA request during event of 15:57:02. </a:t>
            </a:r>
            <a:r>
              <a:rPr lang="en-US" sz="2000" dirty="0" smtClean="0"/>
              <a:t> At </a:t>
            </a:r>
            <a:r>
              <a:rPr lang="en-US" sz="2000" dirty="0"/>
              <a:t>18:30 a PIC test was performed and the system reacted </a:t>
            </a:r>
            <a:r>
              <a:rPr lang="en-US" sz="2000" dirty="0" smtClean="0"/>
              <a:t>normally but origin of the problem not understood leave </a:t>
            </a:r>
            <a:r>
              <a:rPr lang="en-US" sz="2000" dirty="0"/>
              <a:t>this circuit off </a:t>
            </a:r>
            <a:r>
              <a:rPr lang="en-US" sz="2000" dirty="0" smtClean="0"/>
              <a:t>until further </a:t>
            </a:r>
            <a:r>
              <a:rPr lang="en-US" sz="2000" dirty="0" smtClean="0"/>
              <a:t>analysis </a:t>
            </a:r>
            <a:r>
              <a:rPr lang="en-US" sz="2000" dirty="0"/>
              <a:t>of the problem. </a:t>
            </a:r>
          </a:p>
          <a:p>
            <a:endParaRPr lang="en-US" sz="2000" dirty="0"/>
          </a:p>
          <a:p>
            <a:r>
              <a:rPr lang="en-US" sz="2000" dirty="0" smtClean="0"/>
              <a:t>19:39 Start filling. </a:t>
            </a:r>
            <a:r>
              <a:rPr lang="en-US" sz="2000" dirty="0"/>
              <a:t>I</a:t>
            </a:r>
            <a:r>
              <a:rPr lang="en-US" sz="2000" dirty="0" smtClean="0"/>
              <a:t>njection </a:t>
            </a:r>
            <a:r>
              <a:rPr lang="en-US" sz="2000" dirty="0" smtClean="0"/>
              <a:t>frequency for protons and ions </a:t>
            </a:r>
            <a:r>
              <a:rPr lang="en-US" sz="2000" dirty="0" smtClean="0"/>
              <a:t> </a:t>
            </a:r>
            <a:r>
              <a:rPr lang="en-US" sz="2000" dirty="0" smtClean="0"/>
              <a:t>to minimize losses in the ramp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2FBE-3CE9-4CF6-8B31-9B4073C46DC2}" type="datetime1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6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</a:t>
            </a:r>
            <a:r>
              <a:rPr lang="en-US" dirty="0" smtClean="0"/>
              <a:t>5/2 – Wed 6/2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21:35 PS RF problem during filling</a:t>
            </a:r>
          </a:p>
          <a:p>
            <a:r>
              <a:rPr lang="en-US" sz="2000" dirty="0" smtClean="0"/>
              <a:t>22:30 Beam back. Dump and </a:t>
            </a:r>
            <a:r>
              <a:rPr lang="en-US" sz="2000" dirty="0" smtClean="0"/>
              <a:t>refill</a:t>
            </a:r>
          </a:p>
          <a:p>
            <a:r>
              <a:rPr lang="en-US" sz="2000" dirty="0" smtClean="0"/>
              <a:t>23:59 Still important capture losses at the beginning of the ramp </a:t>
            </a:r>
            <a:r>
              <a:rPr lang="en-US" sz="2000" dirty="0" err="1" smtClean="0"/>
              <a:t>inspite</a:t>
            </a:r>
            <a:r>
              <a:rPr lang="en-US" sz="2000" dirty="0" smtClean="0"/>
              <a:t> of the capture tuning. Beam dump (BLMs in point 3).</a:t>
            </a:r>
          </a:p>
          <a:p>
            <a:r>
              <a:rPr lang="en-US" sz="2000" dirty="0" smtClean="0"/>
              <a:t>Disable the batch by batch longitudinal blow-up at injection. Longer bunches from the SPS? </a:t>
            </a:r>
          </a:p>
          <a:p>
            <a:r>
              <a:rPr lang="en-US" sz="2000" dirty="0" smtClean="0"/>
              <a:t>02:36: Large OFB correction at flat-top </a:t>
            </a:r>
            <a:r>
              <a:rPr lang="it-IT" sz="2000" dirty="0" smtClean="0">
                <a:solidFill>
                  <a:srgbClr val="FF0000"/>
                </a:solidFill>
              </a:rPr>
              <a:t>BPMS.2L8.B1 </a:t>
            </a:r>
            <a:r>
              <a:rPr lang="it-IT" sz="2000" dirty="0">
                <a:solidFill>
                  <a:srgbClr val="FF0000"/>
                </a:solidFill>
              </a:rPr>
              <a:t>(V</a:t>
            </a:r>
            <a:r>
              <a:rPr lang="it-IT" sz="2000" dirty="0" smtClean="0">
                <a:solidFill>
                  <a:srgbClr val="FF0000"/>
                </a:solidFill>
              </a:rPr>
              <a:t>) </a:t>
            </a:r>
            <a:r>
              <a:rPr lang="it-IT" sz="2000" dirty="0" err="1" smtClean="0">
                <a:solidFill>
                  <a:srgbClr val="FF0000"/>
                </a:solidFill>
              </a:rPr>
              <a:t>was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misteriously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enabled</a:t>
            </a:r>
            <a:r>
              <a:rPr lang="it-IT" sz="2000" dirty="0" smtClean="0">
                <a:solidFill>
                  <a:srgbClr val="FF0000"/>
                </a:solidFill>
              </a:rPr>
              <a:t>!!</a:t>
            </a:r>
            <a:r>
              <a:rPr lang="it-IT" sz="2000" dirty="0" smtClean="0"/>
              <a:t>. </a:t>
            </a:r>
            <a:r>
              <a:rPr lang="it-IT" sz="2000" dirty="0" err="1" smtClean="0"/>
              <a:t>Beam</a:t>
            </a:r>
            <a:r>
              <a:rPr lang="it-IT" sz="2000" dirty="0" smtClean="0"/>
              <a:t> </a:t>
            </a:r>
            <a:r>
              <a:rPr lang="it-IT" sz="2000" dirty="0" err="1" smtClean="0"/>
              <a:t>dump</a:t>
            </a:r>
            <a:r>
              <a:rPr lang="it-IT" sz="2000" dirty="0" smtClean="0"/>
              <a:t>.</a:t>
            </a:r>
            <a:endParaRPr lang="en-US" sz="2000" dirty="0" smtClean="0"/>
          </a:p>
          <a:p>
            <a:endParaRPr lang="en-US" sz="2400" dirty="0"/>
          </a:p>
          <a:p>
            <a:endParaRPr lang="it-IT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2FBE-3CE9-4CF6-8B31-9B4073C46DC2}" type="datetime1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0"/>
            <a:ext cx="595312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02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 6/2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Again issues with the quality of the ion beam in the injectors. Several injections are inhibited. Lengthy filling. Had to dump and refill.</a:t>
            </a:r>
          </a:p>
          <a:p>
            <a:r>
              <a:rPr lang="en-US" sz="2400" dirty="0" smtClean="0"/>
              <a:t>05:20 Ramp. This time with acceptable losses (35 %)</a:t>
            </a:r>
          </a:p>
          <a:p>
            <a:r>
              <a:rPr lang="en-US" sz="2400" dirty="0" smtClean="0"/>
              <a:t>06:08 STABLE BEAMS #3533. </a:t>
            </a:r>
            <a:endParaRPr lang="it-IT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2FBE-3CE9-4CF6-8B31-9B4073C46DC2}" type="datetime1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5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 Statistics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68926"/>
              </p:ext>
            </p:extLst>
          </p:nvPr>
        </p:nvGraphicFramePr>
        <p:xfrm>
          <a:off x="179512" y="2060848"/>
          <a:ext cx="8640960" cy="286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475"/>
                <a:gridCol w="954033"/>
                <a:gridCol w="1473380"/>
                <a:gridCol w="1371600"/>
                <a:gridCol w="990600"/>
                <a:gridCol w="2057400"/>
                <a:gridCol w="120047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Peak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cm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Stable beam [h]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[nb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Dump reason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bunches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192/216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3:14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(+0:33)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192/216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2:09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>
                          <a:latin typeface="+mn-lt"/>
                        </a:rPr>
                        <a:t>Trip of RQTL9.R3B2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338/338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 5/2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338/338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 5/2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2:08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S12</a:t>
                      </a:r>
                      <a:r>
                        <a:rPr lang="en-US" sz="1800" baseline="0" dirty="0" smtClean="0">
                          <a:latin typeface="+mn-lt"/>
                        </a:rPr>
                        <a:t> trip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338/338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 6/2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338/338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840325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34020</TotalTime>
  <Words>823</Words>
  <Application>Microsoft Office PowerPoint</Application>
  <PresentationFormat>On-screen Show (4:3)</PresentationFormat>
  <Paragraphs>175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LHCpresentations</vt:lpstr>
      <vt:lpstr>Tue 05/02</vt:lpstr>
      <vt:lpstr>Tue 5/2</vt:lpstr>
      <vt:lpstr>Tue 5/2</vt:lpstr>
      <vt:lpstr>Tue 5/2</vt:lpstr>
      <vt:lpstr>Tue 5/2</vt:lpstr>
      <vt:lpstr>Tue 5/2</vt:lpstr>
      <vt:lpstr>Tue 5/2 – Wed 6/2</vt:lpstr>
      <vt:lpstr>Wed 6/2</vt:lpstr>
      <vt:lpstr>Stable Beams Statistics</vt:lpstr>
      <vt:lpstr>Plan</vt:lpstr>
      <vt:lpstr>Pending</vt:lpstr>
      <vt:lpstr>Setup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2946</cp:revision>
  <cp:lastPrinted>2013-01-18T17:38:27Z</cp:lastPrinted>
  <dcterms:created xsi:type="dcterms:W3CDTF">2010-04-25T23:23:07Z</dcterms:created>
  <dcterms:modified xsi:type="dcterms:W3CDTF">2013-02-06T06:08:03Z</dcterms:modified>
</cp:coreProperties>
</file>