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9"/>
  </p:notesMasterIdLst>
  <p:handoutMasterIdLst>
    <p:handoutMasterId r:id="rId10"/>
  </p:handoutMasterIdLst>
  <p:sldIdLst>
    <p:sldId id="1065" r:id="rId2"/>
    <p:sldId id="1066" r:id="rId3"/>
    <p:sldId id="1068" r:id="rId4"/>
    <p:sldId id="1067" r:id="rId5"/>
    <p:sldId id="1069" r:id="rId6"/>
    <p:sldId id="1064" r:id="rId7"/>
    <p:sldId id="1070" r:id="rId8"/>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1" autoAdjust="0"/>
    <p:restoredTop sz="91575" autoAdjust="0"/>
  </p:normalViewPr>
  <p:slideViewPr>
    <p:cSldViewPr>
      <p:cViewPr varScale="1">
        <p:scale>
          <a:sx n="100" d="100"/>
          <a:sy n="100" d="100"/>
        </p:scale>
        <p:origin x="-198" y="-132"/>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1/27/2013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p14="http://schemas.microsoft.com/office/powerpoint/2010/main" val="2391715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p14="http://schemas.microsoft.com/office/powerpoint/2010/main" val="393561455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E94C69-A77A-4829-890D-081FF2A6740B}" type="slidenum">
              <a:rPr lang="en-US" smtClean="0"/>
              <a:pPr/>
              <a:t>6</a:t>
            </a:fld>
            <a:endParaRPr lang="en-US"/>
          </a:p>
        </p:txBody>
      </p:sp>
    </p:spTree>
    <p:extLst>
      <p:ext uri="{BB962C8B-B14F-4D97-AF65-F5344CB8AC3E}">
        <p14:creationId xmlns:p14="http://schemas.microsoft.com/office/powerpoint/2010/main" val="1149227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27-11-12</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27-11-12</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27-11-12</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27-11-12</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27-11-12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27-11-12</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27-11-12</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27-11-12</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Last 24 hours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80" y="1196690"/>
            <a:ext cx="8948202" cy="2448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Date Placeholder 4"/>
          <p:cNvSpPr>
            <a:spLocks noGrp="1"/>
          </p:cNvSpPr>
          <p:nvPr>
            <p:ph type="dt" sz="half" idx="12"/>
          </p:nvPr>
        </p:nvSpPr>
        <p:spPr/>
        <p:txBody>
          <a:bodyPr/>
          <a:lstStyle/>
          <a:p>
            <a:r>
              <a:rPr lang="en-US" smtClean="0"/>
              <a:t>27-11-12</a:t>
            </a:r>
            <a:endParaRPr lang="en-US" dirty="0"/>
          </a:p>
        </p:txBody>
      </p:sp>
      <p:sp>
        <p:nvSpPr>
          <p:cNvPr id="6" name="Footer Placeholder 5"/>
          <p:cNvSpPr>
            <a:spLocks noGrp="1"/>
          </p:cNvSpPr>
          <p:nvPr>
            <p:ph type="ftr" sz="quarter" idx="10"/>
          </p:nvPr>
        </p:nvSpPr>
        <p:spPr/>
        <p:txBody>
          <a:bodyPr/>
          <a:lstStyle/>
          <a:p>
            <a:r>
              <a:rPr lang="en-US" smtClean="0"/>
              <a:t>LHC status</a:t>
            </a:r>
            <a:endParaRPr lang="en-US" dirty="0"/>
          </a:p>
        </p:txBody>
      </p:sp>
      <p:sp>
        <p:nvSpPr>
          <p:cNvPr id="7" name="Slide Number Placeholder 6"/>
          <p:cNvSpPr>
            <a:spLocks noGrp="1"/>
          </p:cNvSpPr>
          <p:nvPr>
            <p:ph type="sldNum" sz="quarter" idx="11"/>
          </p:nvPr>
        </p:nvSpPr>
        <p:spPr/>
        <p:txBody>
          <a:bodyPr/>
          <a:lstStyle/>
          <a:p>
            <a:fld id="{20D66058-8582-419F-AA3B-A79C8D77E78A}" type="slidenum">
              <a:rPr lang="en-US" smtClean="0"/>
              <a:pPr/>
              <a:t>1</a:t>
            </a:fld>
            <a:endParaRPr lang="en-US"/>
          </a:p>
        </p:txBody>
      </p:sp>
    </p:spTree>
    <p:extLst>
      <p:ext uri="{BB962C8B-B14F-4D97-AF65-F5344CB8AC3E}">
        <p14:creationId xmlns:p14="http://schemas.microsoft.com/office/powerpoint/2010/main" val="289809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Saturday 26</a:t>
            </a:r>
            <a:r>
              <a:rPr lang="en-GB" baseline="30000" dirty="0" smtClean="0"/>
              <a:t>th</a:t>
            </a:r>
            <a:r>
              <a:rPr lang="en-GB" dirty="0" smtClean="0"/>
              <a:t> January - morning</a:t>
            </a:r>
            <a:endParaRPr lang="en-GB" dirty="0"/>
          </a:p>
        </p:txBody>
      </p:sp>
      <p:sp>
        <p:nvSpPr>
          <p:cNvPr id="3" name="Content Placeholder 2"/>
          <p:cNvSpPr>
            <a:spLocks noGrp="1"/>
          </p:cNvSpPr>
          <p:nvPr>
            <p:ph idx="1"/>
          </p:nvPr>
        </p:nvSpPr>
        <p:spPr/>
        <p:txBody>
          <a:bodyPr/>
          <a:lstStyle/>
          <a:p>
            <a:r>
              <a:rPr lang="en-GB" dirty="0" smtClean="0"/>
              <a:t>09:34 ALICE’s solenoid trips</a:t>
            </a:r>
          </a:p>
          <a:p>
            <a:pPr lvl="1"/>
            <a:r>
              <a:rPr lang="en-GB" dirty="0" smtClean="0"/>
              <a:t>RPTH.SX2.RXSOL.ALICE</a:t>
            </a:r>
          </a:p>
          <a:p>
            <a:r>
              <a:rPr lang="en-GB" dirty="0" smtClean="0"/>
              <a:t>11:06 beams dump by BPMS (see over)</a:t>
            </a:r>
          </a:p>
          <a:p>
            <a:pPr lvl="1"/>
            <a:r>
              <a:rPr lang="en-GB" dirty="0" smtClean="0"/>
              <a:t>Fill 3494: 1.1 nb</a:t>
            </a:r>
            <a:r>
              <a:rPr lang="en-GB" baseline="30000" dirty="0" smtClean="0"/>
              <a:t>-1</a:t>
            </a:r>
            <a:r>
              <a:rPr lang="en-GB" dirty="0" smtClean="0"/>
              <a:t> in 6h21m</a:t>
            </a:r>
          </a:p>
          <a:p>
            <a:r>
              <a:rPr lang="en-GB" dirty="0" smtClean="0"/>
              <a:t>Re-injection</a:t>
            </a:r>
          </a:p>
          <a:p>
            <a:pPr lvl="1"/>
            <a:r>
              <a:rPr lang="en-GB" dirty="0" smtClean="0"/>
              <a:t>phase </a:t>
            </a:r>
            <a:r>
              <a:rPr lang="en-GB" dirty="0"/>
              <a:t>measurement was not published anymore, so the IQC latched every time. As the fast ICQ was waiting for the data, we could only inject once cycle </a:t>
            </a:r>
            <a:r>
              <a:rPr lang="en-GB" dirty="0" smtClean="0"/>
              <a:t>in </a:t>
            </a:r>
            <a:r>
              <a:rPr lang="en-GB" dirty="0"/>
              <a:t>2.</a:t>
            </a:r>
          </a:p>
          <a:p>
            <a:pPr lvl="1"/>
            <a:r>
              <a:rPr lang="en-GB" dirty="0"/>
              <a:t>After investigating with Philippe and Themis, we found that the problem was due to CMW that couldn't deal with the bad client, bad client being the console D5LF that was dead with several application accessing the phase. Once the console was </a:t>
            </a:r>
            <a:r>
              <a:rPr lang="en-GB" dirty="0" smtClean="0"/>
              <a:t>rebooted </a:t>
            </a:r>
            <a:r>
              <a:rPr lang="en-GB" dirty="0"/>
              <a:t>the publication of the phase came </a:t>
            </a:r>
            <a:r>
              <a:rPr lang="en-GB" dirty="0" smtClean="0"/>
              <a:t>back</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2</a:t>
            </a:fld>
            <a:endParaRPr lang="en-US"/>
          </a:p>
        </p:txBody>
      </p:sp>
      <p:sp>
        <p:nvSpPr>
          <p:cNvPr id="6" name="Date Placeholder 5"/>
          <p:cNvSpPr>
            <a:spLocks noGrp="1"/>
          </p:cNvSpPr>
          <p:nvPr>
            <p:ph type="dt" sz="half" idx="12"/>
          </p:nvPr>
        </p:nvSpPr>
        <p:spPr/>
        <p:txBody>
          <a:bodyPr/>
          <a:lstStyle/>
          <a:p>
            <a:r>
              <a:rPr lang="en-US" smtClean="0"/>
              <a:t>27-11-12</a:t>
            </a:r>
            <a:endParaRPr lang="en-US" dirty="0"/>
          </a:p>
        </p:txBody>
      </p:sp>
    </p:spTree>
    <p:extLst>
      <p:ext uri="{BB962C8B-B14F-4D97-AF65-F5344CB8AC3E}">
        <p14:creationId xmlns:p14="http://schemas.microsoft.com/office/powerpoint/2010/main" val="2576759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Saturday to Sunday</a:t>
            </a:r>
            <a:endParaRPr lang="en-GB" dirty="0"/>
          </a:p>
        </p:txBody>
      </p:sp>
      <p:sp>
        <p:nvSpPr>
          <p:cNvPr id="3" name="Content Placeholder 2"/>
          <p:cNvSpPr>
            <a:spLocks noGrp="1"/>
          </p:cNvSpPr>
          <p:nvPr>
            <p:ph idx="1"/>
          </p:nvPr>
        </p:nvSpPr>
        <p:spPr/>
        <p:txBody>
          <a:bodyPr/>
          <a:lstStyle/>
          <a:p>
            <a:r>
              <a:rPr lang="en-GB" dirty="0" smtClean="0"/>
              <a:t>15:55 Stable beams 3495</a:t>
            </a:r>
          </a:p>
          <a:p>
            <a:r>
              <a:rPr lang="en-GB" dirty="0" smtClean="0"/>
              <a:t>18:40 ALICE’s solenoid off </a:t>
            </a:r>
          </a:p>
          <a:p>
            <a:r>
              <a:rPr lang="en-GB" dirty="0" smtClean="0"/>
              <a:t>20:23 Ramping ALICE’s solenoid back-up</a:t>
            </a:r>
          </a:p>
          <a:p>
            <a:r>
              <a:rPr lang="en-GB" dirty="0" smtClean="0"/>
              <a:t>21:00 ALICE’s solenoid off</a:t>
            </a:r>
          </a:p>
          <a:p>
            <a:r>
              <a:rPr lang="en-GB" dirty="0" smtClean="0"/>
              <a:t>22:06 Beams dumped by BPMS</a:t>
            </a:r>
          </a:p>
          <a:p>
            <a:pPr lvl="1"/>
            <a:r>
              <a:rPr lang="en-GB" dirty="0" smtClean="0"/>
              <a:t>Fill 3495: 1.2 nb</a:t>
            </a:r>
            <a:r>
              <a:rPr lang="en-GB" baseline="30000" dirty="0" smtClean="0"/>
              <a:t>-1</a:t>
            </a:r>
            <a:r>
              <a:rPr lang="en-GB" dirty="0" smtClean="0"/>
              <a:t> in 6h14m</a:t>
            </a:r>
          </a:p>
          <a:p>
            <a:r>
              <a:rPr lang="en-GB" dirty="0" smtClean="0"/>
              <a:t>23:04 Ramping </a:t>
            </a:r>
            <a:r>
              <a:rPr lang="en-GB" dirty="0"/>
              <a:t>ALICE’s solenoid </a:t>
            </a:r>
            <a:r>
              <a:rPr lang="en-GB" dirty="0" smtClean="0"/>
              <a:t>back-up</a:t>
            </a:r>
          </a:p>
          <a:p>
            <a:r>
              <a:rPr lang="en-GB" dirty="0" smtClean="0"/>
              <a:t>23:07 Re-injecting</a:t>
            </a:r>
          </a:p>
          <a:p>
            <a:r>
              <a:rPr lang="en-GB" dirty="0" smtClean="0"/>
              <a:t>02:25 Stable beams fill 3496</a:t>
            </a:r>
          </a:p>
          <a:p>
            <a:r>
              <a:rPr lang="en-GB" dirty="0" smtClean="0"/>
              <a:t>08:26 Beams dumped by BPMS</a:t>
            </a:r>
          </a:p>
          <a:p>
            <a:pPr lvl="1"/>
            <a:r>
              <a:rPr lang="en-GB" dirty="0" smtClean="0"/>
              <a:t>Fill 3496: 1.2 nb</a:t>
            </a:r>
            <a:r>
              <a:rPr lang="en-GB" baseline="30000" dirty="0" smtClean="0"/>
              <a:t>-1</a:t>
            </a:r>
            <a:r>
              <a:rPr lang="en-GB" dirty="0" smtClean="0"/>
              <a:t> in 6h2m</a:t>
            </a:r>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Slide Number Placeholder 4"/>
          <p:cNvSpPr>
            <a:spLocks noGrp="1"/>
          </p:cNvSpPr>
          <p:nvPr>
            <p:ph type="sldNum" sz="quarter" idx="11"/>
          </p:nvPr>
        </p:nvSpPr>
        <p:spPr/>
        <p:txBody>
          <a:bodyPr/>
          <a:lstStyle/>
          <a:p>
            <a:fld id="{57C3E7D3-E8A8-4E1B-881E-DBC7929F1526}" type="slidenum">
              <a:rPr lang="en-US" smtClean="0"/>
              <a:pPr/>
              <a:t>3</a:t>
            </a:fld>
            <a:endParaRPr lang="en-US"/>
          </a:p>
        </p:txBody>
      </p:sp>
      <p:sp>
        <p:nvSpPr>
          <p:cNvPr id="6" name="Date Placeholder 5"/>
          <p:cNvSpPr>
            <a:spLocks noGrp="1"/>
          </p:cNvSpPr>
          <p:nvPr>
            <p:ph type="dt" sz="half" idx="12"/>
          </p:nvPr>
        </p:nvSpPr>
        <p:spPr/>
        <p:txBody>
          <a:bodyPr/>
          <a:lstStyle/>
          <a:p>
            <a:r>
              <a:rPr lang="en-US" smtClean="0"/>
              <a:t>27-11-12</a:t>
            </a:r>
            <a:endParaRPr lang="en-US" dirty="0"/>
          </a:p>
        </p:txBody>
      </p:sp>
    </p:spTree>
    <p:extLst>
      <p:ext uri="{BB962C8B-B14F-4D97-AF65-F5344CB8AC3E}">
        <p14:creationId xmlns:p14="http://schemas.microsoft.com/office/powerpoint/2010/main" val="2962139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Dump of 3494</a:t>
            </a:r>
            <a:endParaRPr lang="en-GB" dirty="0"/>
          </a:p>
        </p:txBody>
      </p:sp>
      <p:sp>
        <p:nvSpPr>
          <p:cNvPr id="6" name="Content Placeholder 5"/>
          <p:cNvSpPr>
            <a:spLocks noGrp="1"/>
          </p:cNvSpPr>
          <p:nvPr>
            <p:ph idx="1"/>
          </p:nvPr>
        </p:nvSpPr>
        <p:spPr/>
        <p:txBody>
          <a:bodyPr/>
          <a:lstStyle/>
          <a:p>
            <a:r>
              <a:rPr lang="en-GB" dirty="0"/>
              <a:t>Dumped by crate 'system B' again</a:t>
            </a:r>
            <a:r>
              <a:rPr lang="en-GB" dirty="0" smtClean="0"/>
              <a:t>.</a:t>
            </a:r>
          </a:p>
          <a:p>
            <a:pPr lvl="1"/>
            <a:r>
              <a:rPr lang="en-GB" dirty="0" smtClean="0"/>
              <a:t> </a:t>
            </a:r>
            <a:r>
              <a:rPr lang="en-GB" dirty="0"/>
              <a:t>PM files from BPMINT2 present this time.</a:t>
            </a:r>
          </a:p>
          <a:p>
            <a:r>
              <a:rPr lang="en-GB" dirty="0"/>
              <a:t>Channel that triggered: BPMSB.B4L6.B2</a:t>
            </a:r>
          </a:p>
          <a:p>
            <a:endParaRPr lang="en-GB" dirty="0"/>
          </a:p>
          <a:p>
            <a:r>
              <a:rPr lang="en-GB" dirty="0"/>
              <a:t>BPMSA.B4R6.B2 </a:t>
            </a:r>
          </a:p>
          <a:p>
            <a:pPr lvl="1"/>
            <a:r>
              <a:rPr lang="en-GB" dirty="0" smtClean="0"/>
              <a:t>118 </a:t>
            </a:r>
            <a:r>
              <a:rPr lang="en-GB" dirty="0"/>
              <a:t>times on the last 100 turns, 547 in the last 500 turns. (Limits were increased to 2000 in 500 turns.)</a:t>
            </a:r>
          </a:p>
          <a:p>
            <a:r>
              <a:rPr lang="en-GB" dirty="0" smtClean="0"/>
              <a:t>BPMSB.B4L6.B2</a:t>
            </a:r>
          </a:p>
          <a:p>
            <a:pPr lvl="1"/>
            <a:r>
              <a:rPr lang="en-GB" dirty="0" smtClean="0"/>
              <a:t> </a:t>
            </a:r>
            <a:r>
              <a:rPr lang="en-GB" dirty="0"/>
              <a:t>74 times in the last 100 turns.</a:t>
            </a:r>
          </a:p>
          <a:p>
            <a:endParaRPr lang="en-GB" dirty="0"/>
          </a:p>
          <a:p>
            <a:r>
              <a:rPr lang="en-GB" dirty="0"/>
              <a:t>BPMSA.B4R6.B2 would have dumped before if the limit would have not been increased. </a:t>
            </a:r>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4</a:t>
            </a:fld>
            <a:endParaRPr lang="en-US"/>
          </a:p>
        </p:txBody>
      </p:sp>
      <p:sp>
        <p:nvSpPr>
          <p:cNvPr id="5" name="Date Placeholder 4"/>
          <p:cNvSpPr>
            <a:spLocks noGrp="1"/>
          </p:cNvSpPr>
          <p:nvPr>
            <p:ph type="dt" sz="half" idx="12"/>
          </p:nvPr>
        </p:nvSpPr>
        <p:spPr/>
        <p:txBody>
          <a:bodyPr/>
          <a:lstStyle/>
          <a:p>
            <a:r>
              <a:rPr lang="en-US" smtClean="0"/>
              <a:t>27-11-12</a:t>
            </a:r>
            <a:endParaRPr lang="en-US" dirty="0"/>
          </a:p>
        </p:txBody>
      </p:sp>
      <p:sp>
        <p:nvSpPr>
          <p:cNvPr id="7" name="TextBox 6"/>
          <p:cNvSpPr txBox="1"/>
          <p:nvPr/>
        </p:nvSpPr>
        <p:spPr>
          <a:xfrm>
            <a:off x="6516270" y="6237390"/>
            <a:ext cx="1512210" cy="400110"/>
          </a:xfrm>
          <a:prstGeom prst="rect">
            <a:avLst/>
          </a:prstGeom>
          <a:noFill/>
        </p:spPr>
        <p:txBody>
          <a:bodyPr wrap="square" rtlCol="0">
            <a:spAutoFit/>
          </a:bodyPr>
          <a:lstStyle/>
          <a:p>
            <a:r>
              <a:rPr lang="en-GB" dirty="0" smtClean="0"/>
              <a:t>Eva </a:t>
            </a:r>
            <a:r>
              <a:rPr lang="en-GB" dirty="0" err="1" smtClean="0"/>
              <a:t>Calvo</a:t>
            </a:r>
            <a:endParaRPr lang="en-GB" dirty="0"/>
          </a:p>
        </p:txBody>
      </p:sp>
    </p:spTree>
    <p:extLst>
      <p:ext uri="{BB962C8B-B14F-4D97-AF65-F5344CB8AC3E}">
        <p14:creationId xmlns:p14="http://schemas.microsoft.com/office/powerpoint/2010/main" val="1202098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Dump of 3494</a:t>
            </a:r>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5</a:t>
            </a:fld>
            <a:endParaRPr lang="en-US"/>
          </a:p>
        </p:txBody>
      </p:sp>
      <p:sp>
        <p:nvSpPr>
          <p:cNvPr id="5" name="Date Placeholder 4"/>
          <p:cNvSpPr>
            <a:spLocks noGrp="1"/>
          </p:cNvSpPr>
          <p:nvPr>
            <p:ph type="dt" sz="half" idx="12"/>
          </p:nvPr>
        </p:nvSpPr>
        <p:spPr/>
        <p:txBody>
          <a:bodyPr/>
          <a:lstStyle/>
          <a:p>
            <a:r>
              <a:rPr lang="en-US" smtClean="0"/>
              <a:t>27-11-12</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440" y="825994"/>
            <a:ext cx="7993110" cy="5619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4115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pA</a:t>
            </a:r>
            <a:r>
              <a:rPr lang="en-US" dirty="0" smtClean="0"/>
              <a:t> dump</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65750285"/>
              </p:ext>
            </p:extLst>
          </p:nvPr>
        </p:nvGraphicFramePr>
        <p:xfrm>
          <a:off x="107381" y="1268700"/>
          <a:ext cx="8065119" cy="4348480"/>
        </p:xfrm>
        <a:graphic>
          <a:graphicData uri="http://schemas.openxmlformats.org/drawingml/2006/table">
            <a:tbl>
              <a:tblPr firstRow="1" bandRow="1">
                <a:tableStyleId>{5C22544A-7EE6-4342-B048-85BDC9FD1C3A}</a:tableStyleId>
              </a:tblPr>
              <a:tblGrid>
                <a:gridCol w="1728239"/>
                <a:gridCol w="1381204"/>
                <a:gridCol w="2817933"/>
                <a:gridCol w="2137743"/>
              </a:tblGrid>
              <a:tr h="370840">
                <a:tc>
                  <a:txBody>
                    <a:bodyPr/>
                    <a:lstStyle/>
                    <a:p>
                      <a:endParaRPr lang="en-US" dirty="0"/>
                    </a:p>
                  </a:txBody>
                  <a:tcPr/>
                </a:tc>
                <a:tc>
                  <a:txBody>
                    <a:bodyPr/>
                    <a:lstStyle/>
                    <a:p>
                      <a:endParaRPr lang="en-US" dirty="0"/>
                    </a:p>
                  </a:txBody>
                  <a:tcPr/>
                </a:tc>
                <a:tc>
                  <a:txBody>
                    <a:bodyPr/>
                    <a:lstStyle/>
                    <a:p>
                      <a:r>
                        <a:rPr lang="en-US" dirty="0" smtClean="0"/>
                        <a:t>Dump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t>BPMSA.B4R6.B2</a:t>
                      </a:r>
                      <a:endParaRPr lang="en-US" sz="1400" dirty="0" smtClean="0"/>
                    </a:p>
                  </a:txBody>
                  <a:tcPr/>
                </a:tc>
              </a:tr>
              <a:tr h="370840">
                <a:tc>
                  <a:txBody>
                    <a:bodyPr/>
                    <a:lstStyle/>
                    <a:p>
                      <a:r>
                        <a:rPr lang="en-US" dirty="0" smtClean="0"/>
                        <a:t>3481</a:t>
                      </a:r>
                      <a:endParaRPr lang="en-US" dirty="0"/>
                    </a:p>
                  </a:txBody>
                  <a:tcPr/>
                </a:tc>
                <a:tc>
                  <a:txBody>
                    <a:bodyPr/>
                    <a:lstStyle/>
                    <a:p>
                      <a:r>
                        <a:rPr lang="en-US" dirty="0" smtClean="0"/>
                        <a:t>10h31m</a:t>
                      </a:r>
                      <a:endParaRPr lang="en-US" dirty="0"/>
                    </a:p>
                  </a:txBody>
                  <a:tcPr/>
                </a:tc>
                <a:tc>
                  <a:txBody>
                    <a:bodyPr/>
                    <a:lstStyle/>
                    <a:p>
                      <a:r>
                        <a:rPr lang="en-US" dirty="0" smtClean="0"/>
                        <a:t>OP</a:t>
                      </a:r>
                      <a:endParaRPr lang="en-US" dirty="0"/>
                    </a:p>
                  </a:txBody>
                  <a:tcPr/>
                </a:tc>
                <a:tc>
                  <a:txBody>
                    <a:bodyPr/>
                    <a:lstStyle/>
                    <a:p>
                      <a:pPr algn="ctr"/>
                      <a:endParaRPr lang="en-US" dirty="0"/>
                    </a:p>
                  </a:txBody>
                  <a:tcPr/>
                </a:tc>
              </a:tr>
              <a:tr h="370840">
                <a:tc>
                  <a:txBody>
                    <a:bodyPr/>
                    <a:lstStyle/>
                    <a:p>
                      <a:r>
                        <a:rPr lang="en-US" dirty="0" smtClean="0"/>
                        <a:t>3482</a:t>
                      </a:r>
                      <a:endParaRPr lang="en-US" dirty="0"/>
                    </a:p>
                  </a:txBody>
                  <a:tcPr/>
                </a:tc>
                <a:tc>
                  <a:txBody>
                    <a:bodyPr/>
                    <a:lstStyle/>
                    <a:p>
                      <a:r>
                        <a:rPr lang="en-US" dirty="0" smtClean="0"/>
                        <a:t>11h58m</a:t>
                      </a:r>
                      <a:endParaRPr lang="en-US" dirty="0"/>
                    </a:p>
                  </a:txBody>
                  <a:tcPr/>
                </a:tc>
                <a:tc>
                  <a:txBody>
                    <a:bodyPr/>
                    <a:lstStyle/>
                    <a:p>
                      <a:r>
                        <a:rPr lang="en-GB" dirty="0" smtClean="0"/>
                        <a:t>BPMSA.B4R6.B2</a:t>
                      </a:r>
                      <a:endParaRPr lang="en-US" dirty="0"/>
                    </a:p>
                  </a:txBody>
                  <a:tcPr/>
                </a:tc>
                <a:tc>
                  <a:txBody>
                    <a:bodyPr/>
                    <a:lstStyle/>
                    <a:p>
                      <a:pPr algn="ctr"/>
                      <a:r>
                        <a:rPr lang="en-US" dirty="0" smtClean="0"/>
                        <a:t>70/100</a:t>
                      </a:r>
                      <a:endParaRPr lang="en-US" dirty="0"/>
                    </a:p>
                  </a:txBody>
                  <a:tcPr/>
                </a:tc>
              </a:tr>
              <a:tr h="370840">
                <a:tc>
                  <a:txBody>
                    <a:bodyPr/>
                    <a:lstStyle/>
                    <a:p>
                      <a:r>
                        <a:rPr lang="en-US" dirty="0" smtClean="0"/>
                        <a:t>3485  </a:t>
                      </a:r>
                    </a:p>
                    <a:p>
                      <a:r>
                        <a:rPr lang="en-US" dirty="0" smtClean="0"/>
                        <a:t>Switch t</a:t>
                      </a:r>
                      <a:r>
                        <a:rPr lang="en-US" baseline="0" dirty="0" smtClean="0"/>
                        <a:t>o 338b</a:t>
                      </a:r>
                      <a:endParaRPr lang="en-US" dirty="0"/>
                    </a:p>
                  </a:txBody>
                  <a:tcPr/>
                </a:tc>
                <a:tc>
                  <a:txBody>
                    <a:bodyPr/>
                    <a:lstStyle/>
                    <a:p>
                      <a:r>
                        <a:rPr lang="en-US" dirty="0" smtClean="0"/>
                        <a:t>9h25m</a:t>
                      </a:r>
                      <a:endParaRPr lang="en-US" dirty="0"/>
                    </a:p>
                  </a:txBody>
                  <a:tcPr/>
                </a:tc>
                <a:tc>
                  <a:txBody>
                    <a:bodyPr/>
                    <a:lstStyle/>
                    <a:p>
                      <a:r>
                        <a:rPr lang="en-GB" dirty="0" smtClean="0"/>
                        <a:t>BPMSA.B4R6.B2 </a:t>
                      </a:r>
                      <a:endParaRPr lang="en-US" dirty="0"/>
                    </a:p>
                  </a:txBody>
                  <a:tcPr/>
                </a:tc>
                <a:tc>
                  <a:txBody>
                    <a:bodyPr/>
                    <a:lstStyle/>
                    <a:p>
                      <a:pPr algn="ctr"/>
                      <a:r>
                        <a:rPr lang="en-US" dirty="0" smtClean="0"/>
                        <a:t>70/100</a:t>
                      </a:r>
                      <a:endParaRPr lang="en-US" dirty="0"/>
                    </a:p>
                  </a:txBody>
                  <a:tcPr/>
                </a:tc>
              </a:tr>
              <a:tr h="370840">
                <a:tc>
                  <a:txBody>
                    <a:bodyPr/>
                    <a:lstStyle/>
                    <a:p>
                      <a:r>
                        <a:rPr lang="en-US" dirty="0" smtClean="0"/>
                        <a:t>3486</a:t>
                      </a:r>
                      <a:endParaRPr lang="en-US" dirty="0"/>
                    </a:p>
                  </a:txBody>
                  <a:tcPr/>
                </a:tc>
                <a:tc>
                  <a:txBody>
                    <a:bodyPr/>
                    <a:lstStyle/>
                    <a:p>
                      <a:r>
                        <a:rPr lang="en-US" dirty="0" smtClean="0"/>
                        <a:t>5h28m</a:t>
                      </a:r>
                      <a:endParaRPr lang="en-US" dirty="0"/>
                    </a:p>
                  </a:txBody>
                  <a:tcPr/>
                </a:tc>
                <a:tc>
                  <a:txBody>
                    <a:bodyPr/>
                    <a:lstStyle/>
                    <a:p>
                      <a:r>
                        <a:rPr lang="en-GB" dirty="0" smtClean="0"/>
                        <a:t>BPMSA.B4R6.B2</a:t>
                      </a:r>
                      <a:endParaRPr lang="en-US" dirty="0"/>
                    </a:p>
                  </a:txBody>
                  <a:tcPr/>
                </a:tc>
                <a:tc>
                  <a:txBody>
                    <a:bodyPr/>
                    <a:lstStyle/>
                    <a:p>
                      <a:pPr algn="ctr"/>
                      <a:endParaRPr lang="en-US" dirty="0"/>
                    </a:p>
                  </a:txBody>
                  <a:tcPr/>
                </a:tc>
              </a:tr>
              <a:tr h="370840">
                <a:tc>
                  <a:txBody>
                    <a:bodyPr/>
                    <a:lstStyle/>
                    <a:p>
                      <a:r>
                        <a:rPr lang="en-US" dirty="0" smtClean="0"/>
                        <a:t>3489</a:t>
                      </a:r>
                      <a:endParaRPr lang="en-US" dirty="0"/>
                    </a:p>
                  </a:txBody>
                  <a:tcPr/>
                </a:tc>
                <a:tc>
                  <a:txBody>
                    <a:bodyPr/>
                    <a:lstStyle/>
                    <a:p>
                      <a:r>
                        <a:rPr lang="en-US" dirty="0" smtClean="0"/>
                        <a:t>5h51m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BPMSA.B4R6.B2</a:t>
                      </a:r>
                      <a:endParaRPr lang="en-US" dirty="0" smtClean="0"/>
                    </a:p>
                  </a:txBody>
                  <a:tcPr/>
                </a:tc>
                <a:tc>
                  <a:txBody>
                    <a:bodyPr/>
                    <a:lstStyle/>
                    <a:p>
                      <a:pPr algn="ctr"/>
                      <a:r>
                        <a:rPr lang="en-US" dirty="0" smtClean="0"/>
                        <a:t>500/100</a:t>
                      </a:r>
                      <a:endParaRPr lang="en-US" dirty="0"/>
                    </a:p>
                  </a:txBody>
                  <a:tcPr/>
                </a:tc>
              </a:tr>
              <a:tr h="370840">
                <a:tc>
                  <a:txBody>
                    <a:bodyPr/>
                    <a:lstStyle/>
                    <a:p>
                      <a:r>
                        <a:rPr lang="en-US" dirty="0" smtClean="0"/>
                        <a:t>3490</a:t>
                      </a:r>
                      <a:endParaRPr lang="en-US" dirty="0"/>
                    </a:p>
                  </a:txBody>
                  <a:tcPr/>
                </a:tc>
                <a:tc>
                  <a:txBody>
                    <a:bodyPr/>
                    <a:lstStyle/>
                    <a:p>
                      <a:r>
                        <a:rPr lang="en-US" dirty="0" smtClean="0"/>
                        <a:t>6h31m</a:t>
                      </a:r>
                      <a:endParaRPr lang="en-US" dirty="0"/>
                    </a:p>
                  </a:txBody>
                  <a:tcPr/>
                </a:tc>
                <a:tc>
                  <a:txBody>
                    <a:bodyPr/>
                    <a:lstStyle/>
                    <a:p>
                      <a:r>
                        <a:rPr lang="en-US" dirty="0" smtClean="0"/>
                        <a:t>BPMSB.B4L6.B2</a:t>
                      </a:r>
                      <a:endParaRPr lang="en-US" dirty="0"/>
                    </a:p>
                  </a:txBody>
                  <a:tcPr/>
                </a:tc>
                <a:tc>
                  <a:txBody>
                    <a:bodyPr/>
                    <a:lstStyle/>
                    <a:p>
                      <a:pPr algn="ctr"/>
                      <a:r>
                        <a:rPr lang="en-US" dirty="0" smtClean="0"/>
                        <a:t>2000/100</a:t>
                      </a:r>
                      <a:endParaRPr lang="en-US" dirty="0"/>
                    </a:p>
                  </a:txBody>
                  <a:tcPr/>
                </a:tc>
              </a:tr>
              <a:tr h="370840">
                <a:tc>
                  <a:txBody>
                    <a:bodyPr/>
                    <a:lstStyle/>
                    <a:p>
                      <a:r>
                        <a:rPr lang="en-US" dirty="0" smtClean="0"/>
                        <a:t>3493</a:t>
                      </a:r>
                      <a:endParaRPr lang="en-US" dirty="0"/>
                    </a:p>
                  </a:txBody>
                  <a:tcPr/>
                </a:tc>
                <a:tc>
                  <a:txBody>
                    <a:bodyPr/>
                    <a:lstStyle/>
                    <a:p>
                      <a:r>
                        <a:rPr lang="en-US" dirty="0" smtClean="0"/>
                        <a:t>5h18m</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BPMSB.B4L6.B2</a:t>
                      </a:r>
                    </a:p>
                  </a:txBody>
                  <a:tcPr/>
                </a:tc>
                <a:tc>
                  <a:txBody>
                    <a:bodyPr/>
                    <a:lstStyle/>
                    <a:p>
                      <a:pPr algn="ctr"/>
                      <a:endParaRPr lang="en-US" dirty="0"/>
                    </a:p>
                  </a:txBody>
                  <a:tcPr/>
                </a:tc>
              </a:tr>
              <a:tr h="370840">
                <a:tc>
                  <a:txBody>
                    <a:bodyPr/>
                    <a:lstStyle/>
                    <a:p>
                      <a:r>
                        <a:rPr lang="en-US" dirty="0" smtClean="0"/>
                        <a:t>3494</a:t>
                      </a:r>
                      <a:endParaRPr lang="en-US" dirty="0"/>
                    </a:p>
                  </a:txBody>
                  <a:tcPr/>
                </a:tc>
                <a:tc>
                  <a:txBody>
                    <a:bodyPr/>
                    <a:lstStyle/>
                    <a:p>
                      <a:r>
                        <a:rPr lang="en-US" dirty="0" smtClean="0"/>
                        <a:t>6h21m</a:t>
                      </a:r>
                      <a:endParaRPr lang="en-US" dirty="0"/>
                    </a:p>
                  </a:txBody>
                  <a:tcPr/>
                </a:tc>
                <a:tc>
                  <a:txBody>
                    <a:bodyPr/>
                    <a:lstStyle/>
                    <a:p>
                      <a:r>
                        <a:rPr lang="en-US" dirty="0" smtClean="0"/>
                        <a:t>BPMSB.B4L6.B2</a:t>
                      </a:r>
                      <a:endParaRPr lang="en-US" dirty="0"/>
                    </a:p>
                  </a:txBody>
                  <a:tcPr/>
                </a:tc>
                <a:tc>
                  <a:txBody>
                    <a:bodyPr/>
                    <a:lstStyle/>
                    <a:p>
                      <a:pPr algn="ctr"/>
                      <a:endParaRPr lang="en-US" dirty="0"/>
                    </a:p>
                  </a:txBody>
                  <a:tcPr/>
                </a:tc>
              </a:tr>
              <a:tr h="370840">
                <a:tc>
                  <a:txBody>
                    <a:bodyPr/>
                    <a:lstStyle/>
                    <a:p>
                      <a:r>
                        <a:rPr lang="en-US" dirty="0" smtClean="0"/>
                        <a:t>3495</a:t>
                      </a:r>
                      <a:endParaRPr lang="en-US" dirty="0"/>
                    </a:p>
                  </a:txBody>
                  <a:tcPr/>
                </a:tc>
                <a:tc>
                  <a:txBody>
                    <a:bodyPr/>
                    <a:lstStyle/>
                    <a:p>
                      <a:r>
                        <a:rPr lang="en-US" dirty="0" smtClean="0"/>
                        <a:t>6h14m</a:t>
                      </a:r>
                      <a:endParaRPr lang="en-US" dirty="0"/>
                    </a:p>
                  </a:txBody>
                  <a:tcPr/>
                </a:tc>
                <a:tc>
                  <a:txBody>
                    <a:bodyPr/>
                    <a:lstStyle/>
                    <a:p>
                      <a:r>
                        <a:rPr lang="en-US" dirty="0" smtClean="0"/>
                        <a:t>BPMS</a:t>
                      </a:r>
                      <a:endParaRPr lang="en-US" dirty="0"/>
                    </a:p>
                  </a:txBody>
                  <a:tcPr/>
                </a:tc>
                <a:tc>
                  <a:txBody>
                    <a:bodyPr/>
                    <a:lstStyle/>
                    <a:p>
                      <a:pPr algn="ctr"/>
                      <a:endParaRPr lang="en-US" dirty="0"/>
                    </a:p>
                  </a:txBody>
                  <a:tcPr/>
                </a:tc>
              </a:tr>
              <a:tr h="370840">
                <a:tc>
                  <a:txBody>
                    <a:bodyPr/>
                    <a:lstStyle/>
                    <a:p>
                      <a:r>
                        <a:rPr lang="en-US" dirty="0" smtClean="0"/>
                        <a:t>3496</a:t>
                      </a:r>
                      <a:endParaRPr lang="en-US" dirty="0"/>
                    </a:p>
                  </a:txBody>
                  <a:tcPr/>
                </a:tc>
                <a:tc>
                  <a:txBody>
                    <a:bodyPr/>
                    <a:lstStyle/>
                    <a:p>
                      <a:r>
                        <a:rPr lang="en-US" dirty="0" smtClean="0"/>
                        <a:t>6h2m</a:t>
                      </a:r>
                      <a:endParaRPr lang="en-US" dirty="0"/>
                    </a:p>
                  </a:txBody>
                  <a:tcPr/>
                </a:tc>
                <a:tc>
                  <a:txBody>
                    <a:bodyPr/>
                    <a:lstStyle/>
                    <a:p>
                      <a:r>
                        <a:rPr lang="en-US" dirty="0" smtClean="0"/>
                        <a:t>BPMS</a:t>
                      </a:r>
                      <a:endParaRPr lang="en-US" dirty="0"/>
                    </a:p>
                  </a:txBody>
                  <a:tcPr/>
                </a:tc>
                <a:tc>
                  <a:txBody>
                    <a:bodyPr/>
                    <a:lstStyle/>
                    <a:p>
                      <a:pPr algn="ctr"/>
                      <a:endParaRPr lang="en-US" dirty="0"/>
                    </a:p>
                  </a:txBody>
                  <a:tcPr/>
                </a:tc>
              </a:tr>
            </a:tbl>
          </a:graphicData>
        </a:graphic>
      </p:graphicFrame>
      <p:sp>
        <p:nvSpPr>
          <p:cNvPr id="2" name="Date Placeholder 1"/>
          <p:cNvSpPr>
            <a:spLocks noGrp="1"/>
          </p:cNvSpPr>
          <p:nvPr>
            <p:ph type="dt" sz="half" idx="12"/>
          </p:nvPr>
        </p:nvSpPr>
        <p:spPr/>
        <p:txBody>
          <a:bodyPr/>
          <a:lstStyle/>
          <a:p>
            <a:r>
              <a:rPr lang="en-US" smtClean="0"/>
              <a:t>27-11-12</a:t>
            </a:r>
            <a:endParaRPr lang="en-US"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7" name="Slide Number Placeholder 6"/>
          <p:cNvSpPr>
            <a:spLocks noGrp="1"/>
          </p:cNvSpPr>
          <p:nvPr>
            <p:ph type="sldNum" sz="quarter" idx="11"/>
          </p:nvPr>
        </p:nvSpPr>
        <p:spPr/>
        <p:txBody>
          <a:bodyPr/>
          <a:lstStyle/>
          <a:p>
            <a:fld id="{20D66058-8582-419F-AA3B-A79C8D77E78A}" type="slidenum">
              <a:rPr lang="en-US" smtClean="0"/>
              <a:pPr/>
              <a:t>6</a:t>
            </a:fld>
            <a:endParaRPr lang="en-US"/>
          </a:p>
        </p:txBody>
      </p:sp>
    </p:spTree>
    <p:extLst>
      <p:ext uri="{BB962C8B-B14F-4D97-AF65-F5344CB8AC3E}">
        <p14:creationId xmlns:p14="http://schemas.microsoft.com/office/powerpoint/2010/main" val="136068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Polarity flip</a:t>
            </a:r>
            <a:endParaRPr lang="en-GB" dirty="0"/>
          </a:p>
        </p:txBody>
      </p:sp>
      <p:sp>
        <p:nvSpPr>
          <p:cNvPr id="7" name="Content Placeholder 6"/>
          <p:cNvSpPr>
            <a:spLocks noGrp="1"/>
          </p:cNvSpPr>
          <p:nvPr>
            <p:ph idx="1"/>
          </p:nvPr>
        </p:nvSpPr>
        <p:spPr>
          <a:xfrm>
            <a:off x="467430" y="836640"/>
            <a:ext cx="8229600" cy="5111750"/>
          </a:xfrm>
        </p:spPr>
        <p:txBody>
          <a:bodyPr/>
          <a:lstStyle/>
          <a:p>
            <a:pPr marL="0" indent="0">
              <a:buNone/>
            </a:pPr>
            <a:r>
              <a:rPr lang="en-GB" sz="1600" dirty="0" smtClean="0"/>
              <a:t>First </a:t>
            </a:r>
            <a:r>
              <a:rPr lang="en-GB" sz="1600" dirty="0"/>
              <a:t>cycle:</a:t>
            </a:r>
          </a:p>
          <a:p>
            <a:pPr lvl="1"/>
            <a:r>
              <a:rPr lang="en-GB" sz="1600" dirty="0" smtClean="0"/>
              <a:t>No </a:t>
            </a:r>
            <a:r>
              <a:rPr lang="en-GB" sz="1600" dirty="0"/>
              <a:t>beam: change polarity, change target external Xing in physics.</a:t>
            </a:r>
          </a:p>
          <a:p>
            <a:pPr lvl="1"/>
            <a:r>
              <a:rPr lang="en-GB" sz="1600" dirty="0" smtClean="0"/>
              <a:t>Inject</a:t>
            </a:r>
            <a:r>
              <a:rPr lang="en-GB" sz="1600" dirty="0"/>
              <a:t>. Correct H orbit by hand, incorporate into ramp GRADUAL_OUT (~almost like 1/E).</a:t>
            </a:r>
          </a:p>
          <a:p>
            <a:pPr lvl="1"/>
            <a:r>
              <a:rPr lang="en-GB" sz="1600" dirty="0" smtClean="0"/>
              <a:t>Run </a:t>
            </a:r>
            <a:r>
              <a:rPr lang="en-GB" sz="1600" dirty="0"/>
              <a:t>through the cycle with a few bunches up to end of squeeze. Orbit FB will take care of any residual error up to end of squeeze.</a:t>
            </a:r>
          </a:p>
          <a:p>
            <a:pPr lvl="1"/>
            <a:r>
              <a:rPr lang="en-GB" sz="1600" dirty="0" smtClean="0"/>
              <a:t>3 </a:t>
            </a:r>
            <a:r>
              <a:rPr lang="en-GB" sz="1600" dirty="0"/>
              <a:t>minute test on FT to calibrate the BPM scale with RF frequency trims (for energy calibration).</a:t>
            </a:r>
          </a:p>
          <a:p>
            <a:pPr lvl="1"/>
            <a:r>
              <a:rPr lang="en-GB" sz="1600" dirty="0" smtClean="0"/>
              <a:t>Run </a:t>
            </a:r>
            <a:r>
              <a:rPr lang="en-GB" sz="1600" dirty="0"/>
              <a:t>collision BP, TCTs in IR2 to be handled separately, I recommend opening the TCPs temporarily to 6 sigma to avoid losses from the orbit change. The H orbit in physics will require a correction. Find collisions in IR2 (if needed). Incorporate back orbit trims (! rule).</a:t>
            </a:r>
          </a:p>
          <a:p>
            <a:pPr lvl="1"/>
            <a:r>
              <a:rPr lang="en-GB" sz="1600" dirty="0" smtClean="0"/>
              <a:t>Align </a:t>
            </a:r>
            <a:r>
              <a:rPr lang="en-GB" sz="1600" dirty="0"/>
              <a:t>the TCTs around the new orbit in IR2. Perform loss maps </a:t>
            </a:r>
            <a:r>
              <a:rPr lang="en-GB" sz="1600" dirty="0" err="1"/>
              <a:t>etc</a:t>
            </a:r>
            <a:endParaRPr lang="en-GB" sz="1600" dirty="0"/>
          </a:p>
          <a:p>
            <a:r>
              <a:rPr lang="en-GB" sz="1600" dirty="0" smtClean="0"/>
              <a:t>Offline:</a:t>
            </a:r>
          </a:p>
          <a:p>
            <a:pPr lvl="1"/>
            <a:r>
              <a:rPr lang="en-GB" sz="1600" dirty="0" smtClean="0"/>
              <a:t>Prepare </a:t>
            </a:r>
            <a:r>
              <a:rPr lang="en-GB" sz="1600" dirty="0"/>
              <a:t>new TCT functions for IR2 (collision BP</a:t>
            </a:r>
            <a:r>
              <a:rPr lang="en-GB" sz="1600" dirty="0" smtClean="0"/>
              <a:t>).</a:t>
            </a:r>
          </a:p>
          <a:p>
            <a:pPr lvl="1"/>
            <a:r>
              <a:rPr lang="en-GB" sz="1600" dirty="0" smtClean="0"/>
              <a:t>Update </a:t>
            </a:r>
            <a:r>
              <a:rPr lang="en-GB" sz="1600" dirty="0"/>
              <a:t>all orbit and COD interlocks (</a:t>
            </a:r>
            <a:r>
              <a:rPr lang="en-GB" sz="1600" dirty="0" err="1"/>
              <a:t>SIS+Kajetan</a:t>
            </a:r>
            <a:r>
              <a:rPr lang="en-GB" sz="1600" dirty="0" smtClean="0"/>
              <a:t>).</a:t>
            </a:r>
          </a:p>
          <a:p>
            <a:pPr lvl="1"/>
            <a:r>
              <a:rPr lang="en-GB" sz="1600" dirty="0" smtClean="0"/>
              <a:t>Feed-forward </a:t>
            </a:r>
            <a:r>
              <a:rPr lang="en-GB" sz="1600" dirty="0"/>
              <a:t>orbit RT trims (if worthwhile).</a:t>
            </a:r>
          </a:p>
          <a:p>
            <a:r>
              <a:rPr lang="en-GB" sz="1600" dirty="0"/>
              <a:t>Second </a:t>
            </a:r>
            <a:r>
              <a:rPr lang="en-GB" sz="1600" dirty="0" smtClean="0"/>
              <a:t>cycle:</a:t>
            </a:r>
          </a:p>
          <a:p>
            <a:pPr lvl="1"/>
            <a:r>
              <a:rPr lang="en-GB" sz="1600" dirty="0" smtClean="0"/>
              <a:t>Validation </a:t>
            </a:r>
            <a:r>
              <a:rPr lang="en-GB" sz="1600" dirty="0"/>
              <a:t>of corrections and TCT functions. Test on FT. </a:t>
            </a:r>
          </a:p>
          <a:p>
            <a:endParaRPr lang="en-GB" sz="1600"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7</a:t>
            </a:fld>
            <a:endParaRPr lang="en-US"/>
          </a:p>
        </p:txBody>
      </p:sp>
      <p:sp>
        <p:nvSpPr>
          <p:cNvPr id="5" name="Date Placeholder 4"/>
          <p:cNvSpPr>
            <a:spLocks noGrp="1"/>
          </p:cNvSpPr>
          <p:nvPr>
            <p:ph type="dt" sz="half" idx="12"/>
          </p:nvPr>
        </p:nvSpPr>
        <p:spPr/>
        <p:txBody>
          <a:bodyPr/>
          <a:lstStyle/>
          <a:p>
            <a:r>
              <a:rPr lang="en-US" smtClean="0"/>
              <a:t>27-11-12</a:t>
            </a:r>
            <a:endParaRPr lang="en-US" dirty="0"/>
          </a:p>
        </p:txBody>
      </p:sp>
      <p:sp>
        <p:nvSpPr>
          <p:cNvPr id="10" name="TextBox 9"/>
          <p:cNvSpPr txBox="1"/>
          <p:nvPr/>
        </p:nvSpPr>
        <p:spPr>
          <a:xfrm>
            <a:off x="7092350" y="6381410"/>
            <a:ext cx="936130" cy="400110"/>
          </a:xfrm>
          <a:prstGeom prst="rect">
            <a:avLst/>
          </a:prstGeom>
          <a:noFill/>
        </p:spPr>
        <p:txBody>
          <a:bodyPr wrap="square" rtlCol="0">
            <a:spAutoFit/>
          </a:bodyPr>
          <a:lstStyle/>
          <a:p>
            <a:r>
              <a:rPr lang="en-GB" dirty="0" err="1" smtClean="0"/>
              <a:t>Jorg</a:t>
            </a:r>
            <a:endParaRPr lang="en-GB" dirty="0"/>
          </a:p>
        </p:txBody>
      </p:sp>
    </p:spTree>
    <p:extLst>
      <p:ext uri="{BB962C8B-B14F-4D97-AF65-F5344CB8AC3E}">
        <p14:creationId xmlns:p14="http://schemas.microsoft.com/office/powerpoint/2010/main" val="451859108"/>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59693</TotalTime>
  <Words>516</Words>
  <Application>Microsoft Office PowerPoint</Application>
  <PresentationFormat>On-screen Show (4:3)</PresentationFormat>
  <Paragraphs>109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Pixel</vt:lpstr>
      <vt:lpstr>Last 24 hours</vt:lpstr>
      <vt:lpstr>Saturday 26th January - morning</vt:lpstr>
      <vt:lpstr>Saturday to Sunday</vt:lpstr>
      <vt:lpstr>Dump of 3494</vt:lpstr>
      <vt:lpstr>Dump of 3494</vt:lpstr>
      <vt:lpstr>pA dump</vt:lpstr>
      <vt:lpstr>Polarity flip</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Mike Lamont</dc:creator>
  <cp:lastModifiedBy>Mike Lamont</cp:lastModifiedBy>
  <cp:revision>2617</cp:revision>
  <dcterms:created xsi:type="dcterms:W3CDTF">2010-04-04T19:37:12Z</dcterms:created>
  <dcterms:modified xsi:type="dcterms:W3CDTF">2013-01-27T07:57:12Z</dcterms:modified>
</cp:coreProperties>
</file>