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  <p:sldMasterId id="2147483684" r:id="rId2"/>
  </p:sldMasterIdLst>
  <p:notesMasterIdLst>
    <p:notesMasterId r:id="rId15"/>
  </p:notesMasterIdLst>
  <p:handoutMasterIdLst>
    <p:handoutMasterId r:id="rId16"/>
  </p:handoutMasterIdLst>
  <p:sldIdLst>
    <p:sldId id="1074" r:id="rId3"/>
    <p:sldId id="1077" r:id="rId4"/>
    <p:sldId id="1078" r:id="rId5"/>
    <p:sldId id="1084" r:id="rId6"/>
    <p:sldId id="1085" r:id="rId7"/>
    <p:sldId id="1082" r:id="rId8"/>
    <p:sldId id="1075" r:id="rId9"/>
    <p:sldId id="1076" r:id="rId10"/>
    <p:sldId id="1080" r:id="rId11"/>
    <p:sldId id="1081" r:id="rId12"/>
    <p:sldId id="1083" r:id="rId13"/>
    <p:sldId id="1086" r:id="rId14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1" autoAdjust="0"/>
    <p:restoredTop sz="91575" autoAdjust="0"/>
  </p:normalViewPr>
  <p:slideViewPr>
    <p:cSldViewPr>
      <p:cViewPr varScale="1">
        <p:scale>
          <a:sx n="100" d="100"/>
          <a:sy n="100" d="100"/>
        </p:scale>
        <p:origin x="-198" y="-6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15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145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23-10-2013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23-10-2013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23-10-2013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23-10-2013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23-10-2013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23-10-2013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30/04/2011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LHC 8:30 meeting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79860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22/01/2013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324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30/04/2011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63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30/04/2011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353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30/04/2011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46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23-10-2013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30/04/2011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012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30/04/2011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820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30/04/2011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6227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30/04/2011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281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30/04/2011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1027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30/04/2011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7473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30/04/2011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2803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30/04/2011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2359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30/04/2011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LHC 8:30 meeting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8841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23-10-2013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23-10-2013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23-10-2013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23-10-2013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23-10-2013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23-10-2013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23-10-2013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23-10-2013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30/04/2011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>
              <a:solidFill>
                <a:srgbClr val="00007D"/>
              </a:solidFill>
            </a:endParaRPr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  <p:extLst>
      <p:ext uri="{BB962C8B-B14F-4D97-AF65-F5344CB8AC3E}">
        <p14:creationId xmlns:p14="http://schemas.microsoft.com/office/powerpoint/2010/main" val="171588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Tuesday 22</a:t>
            </a:r>
            <a:r>
              <a:rPr lang="en-GB" baseline="30000" dirty="0" smtClean="0"/>
              <a:t>nd</a:t>
            </a:r>
            <a:r>
              <a:rPr lang="en-GB" dirty="0" smtClean="0"/>
              <a:t> January - morning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07:00 Beams dumped by OP</a:t>
            </a:r>
          </a:p>
          <a:p>
            <a:pPr lvl="1"/>
            <a:r>
              <a:rPr lang="en-GB" dirty="0" smtClean="0"/>
              <a:t>Fill 3481:</a:t>
            </a:r>
          </a:p>
          <a:p>
            <a:pPr lvl="2"/>
            <a:r>
              <a:rPr lang="en-GB" dirty="0" smtClean="0"/>
              <a:t>Time in stable beams: 10h13m</a:t>
            </a:r>
          </a:p>
          <a:p>
            <a:pPr lvl="2"/>
            <a:r>
              <a:rPr lang="en-GB" dirty="0" smtClean="0"/>
              <a:t>Peak luminosity: 6.04e28 cm</a:t>
            </a:r>
            <a:r>
              <a:rPr lang="en-GB" baseline="30000" dirty="0" smtClean="0"/>
              <a:t>-2</a:t>
            </a:r>
            <a:r>
              <a:rPr lang="en-GB" dirty="0" smtClean="0"/>
              <a:t>s</a:t>
            </a:r>
            <a:r>
              <a:rPr lang="en-GB" baseline="30000" dirty="0" smtClean="0"/>
              <a:t>-1</a:t>
            </a:r>
          </a:p>
          <a:p>
            <a:pPr lvl="2"/>
            <a:r>
              <a:rPr lang="en-GB" dirty="0" smtClean="0"/>
              <a:t>Integrated luminosity: 1.2 nb</a:t>
            </a:r>
            <a:r>
              <a:rPr lang="en-GB" baseline="30000" dirty="0" smtClean="0"/>
              <a:t>-1</a:t>
            </a:r>
          </a:p>
          <a:p>
            <a:r>
              <a:rPr lang="en-GB" dirty="0" smtClean="0"/>
              <a:t>07:55 Injecting probes</a:t>
            </a:r>
          </a:p>
          <a:p>
            <a:r>
              <a:rPr lang="en-GB" dirty="0" smtClean="0"/>
              <a:t>SPS proton intensity increased to 1.8e10 ppb</a:t>
            </a:r>
          </a:p>
          <a:p>
            <a:r>
              <a:rPr lang="en-GB" dirty="0" smtClean="0"/>
              <a:t>Intervention on ADT – see over</a:t>
            </a:r>
          </a:p>
          <a:p>
            <a:r>
              <a:rPr lang="en-GB" dirty="0" smtClean="0"/>
              <a:t>09:40 Injecting for physics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23-10-2013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558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Cogging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23-10-2013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501" y="2149301"/>
            <a:ext cx="3733800" cy="470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570" y="646458"/>
            <a:ext cx="7559570" cy="300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932050" y="5085230"/>
            <a:ext cx="3816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Sequence adjusted accordingly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125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Usual plots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23-10-2013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710135"/>
            <a:ext cx="4108599" cy="2952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20" y="692620"/>
            <a:ext cx="4222620" cy="3034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9" y="4005080"/>
            <a:ext cx="9073575" cy="242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97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MB for ALICE – +40 hours from </a:t>
            </a:r>
            <a:r>
              <a:rPr lang="en-US" smtClean="0"/>
              <a:t>yesterday midday </a:t>
            </a:r>
          </a:p>
          <a:p>
            <a:r>
              <a:rPr lang="en-US" dirty="0" smtClean="0"/>
              <a:t>Wire </a:t>
            </a:r>
            <a:r>
              <a:rPr lang="en-US" dirty="0" smtClean="0"/>
              <a:t>scanners not to be used until checked in tunnel</a:t>
            </a:r>
          </a:p>
          <a:p>
            <a:r>
              <a:rPr lang="en-US" dirty="0" smtClean="0"/>
              <a:t>V/d </a:t>
            </a:r>
            <a:r>
              <a:rPr lang="en-US" dirty="0" smtClean="0"/>
              <a:t>Meer scans next week Mon/Tue</a:t>
            </a:r>
          </a:p>
          <a:p>
            <a:endParaRPr lang="en-US" dirty="0"/>
          </a:p>
          <a:p>
            <a:r>
              <a:rPr lang="en-US" dirty="0" smtClean="0"/>
              <a:t>Access requests:</a:t>
            </a:r>
          </a:p>
          <a:p>
            <a:pPr lvl="1"/>
            <a:r>
              <a:rPr lang="en-US" dirty="0" smtClean="0"/>
              <a:t>Wire scanner, </a:t>
            </a:r>
            <a:r>
              <a:rPr lang="en-US" dirty="0" err="1" smtClean="0"/>
              <a:t>J.Emery</a:t>
            </a:r>
            <a:r>
              <a:rPr lang="en-US" dirty="0" smtClean="0"/>
              <a:t>, </a:t>
            </a:r>
            <a:r>
              <a:rPr lang="en-US" dirty="0"/>
              <a:t>point </a:t>
            </a:r>
            <a:r>
              <a:rPr lang="en-US" dirty="0" smtClean="0"/>
              <a:t>4, 2 hours.</a:t>
            </a:r>
          </a:p>
          <a:p>
            <a:pPr lvl="1"/>
            <a:r>
              <a:rPr lang="en-US" dirty="0" smtClean="0"/>
              <a:t>Collimators UJ33, test position sensors, M. di Castro, </a:t>
            </a:r>
            <a:r>
              <a:rPr lang="en-US" dirty="0" err="1" smtClean="0"/>
              <a:t>A.Masi</a:t>
            </a:r>
            <a:r>
              <a:rPr lang="en-US" dirty="0" smtClean="0"/>
              <a:t>, 20 minutes.</a:t>
            </a:r>
          </a:p>
          <a:p>
            <a:pPr lvl="1"/>
            <a:r>
              <a:rPr lang="en-US" dirty="0" smtClean="0"/>
              <a:t>“Train”, </a:t>
            </a:r>
            <a:r>
              <a:rPr lang="en-US" dirty="0" err="1" smtClean="0"/>
              <a:t>B.Feral</a:t>
            </a:r>
            <a:r>
              <a:rPr lang="en-US" dirty="0" smtClean="0"/>
              <a:t>, D. </a:t>
            </a:r>
            <a:r>
              <a:rPr lang="en-US" dirty="0" err="1" smtClean="0"/>
              <a:t>Paulic</a:t>
            </a:r>
            <a:r>
              <a:rPr lang="en-US" dirty="0" smtClean="0"/>
              <a:t>, PM56/UL55, 1 h during working hours</a:t>
            </a:r>
          </a:p>
          <a:p>
            <a:pPr lvl="1"/>
            <a:r>
              <a:rPr lang="en-US" dirty="0" smtClean="0"/>
              <a:t>BGI, </a:t>
            </a:r>
            <a:r>
              <a:rPr lang="en-US" dirty="0" err="1" smtClean="0"/>
              <a:t>M.Sapinski</a:t>
            </a:r>
            <a:r>
              <a:rPr lang="en-US" dirty="0" smtClean="0"/>
              <a:t>, R4, ½ h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23/01/2013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955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ADT intervention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229600" cy="5544770"/>
          </a:xfrm>
        </p:spPr>
        <p:txBody>
          <a:bodyPr/>
          <a:lstStyle/>
          <a:p>
            <a:r>
              <a:rPr lang="en-GB" dirty="0" smtClean="0"/>
              <a:t>Needed </a:t>
            </a:r>
            <a:r>
              <a:rPr lang="en-GB" dirty="0"/>
              <a:t>to install attenuators to the B1 Beam </a:t>
            </a:r>
            <a:r>
              <a:rPr lang="en-GB" dirty="0" err="1"/>
              <a:t>Pos</a:t>
            </a:r>
            <a:r>
              <a:rPr lang="en-GB" dirty="0"/>
              <a:t> modules as a result of sudden decision to increase the proton beam per-bunch intensity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Sum channels now equipped by 4dB attenuator, Delta by 3dB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Saturation levels now (measured):</a:t>
            </a:r>
          </a:p>
          <a:p>
            <a:pPr lvl="1"/>
            <a:r>
              <a:rPr lang="en-GB" dirty="0" err="1" smtClean="0"/>
              <a:t>Hor</a:t>
            </a:r>
            <a:r>
              <a:rPr lang="en-GB" dirty="0" smtClean="0"/>
              <a:t> </a:t>
            </a:r>
            <a:r>
              <a:rPr lang="en-GB" dirty="0"/>
              <a:t>Q7 B1, Sum will saturate at 2.125e+010 charges per bunch</a:t>
            </a:r>
          </a:p>
          <a:p>
            <a:pPr lvl="1"/>
            <a:r>
              <a:rPr lang="en-GB" dirty="0" err="1" smtClean="0"/>
              <a:t>Hor</a:t>
            </a:r>
            <a:r>
              <a:rPr lang="en-GB" dirty="0" smtClean="0"/>
              <a:t> </a:t>
            </a:r>
            <a:r>
              <a:rPr lang="en-GB" dirty="0"/>
              <a:t>Q9 B1, Sum will saturate at 2.134e+010 charges per bunch</a:t>
            </a:r>
          </a:p>
          <a:p>
            <a:pPr lvl="1"/>
            <a:r>
              <a:rPr lang="en-GB" dirty="0" err="1" smtClean="0"/>
              <a:t>Ver</a:t>
            </a:r>
            <a:r>
              <a:rPr lang="en-GB" dirty="0" smtClean="0"/>
              <a:t> </a:t>
            </a:r>
            <a:r>
              <a:rPr lang="en-GB" dirty="0"/>
              <a:t>Q7 B1, Sum will saturate at 2.112e+010 charges per bunch</a:t>
            </a:r>
          </a:p>
          <a:p>
            <a:pPr lvl="1"/>
            <a:r>
              <a:rPr lang="en-GB" dirty="0" err="1" smtClean="0"/>
              <a:t>Ver</a:t>
            </a:r>
            <a:r>
              <a:rPr lang="en-GB" dirty="0" smtClean="0"/>
              <a:t> </a:t>
            </a:r>
            <a:r>
              <a:rPr lang="en-GB" dirty="0"/>
              <a:t>Q9 B1, Sum will saturate at 2.204e+010 charges per </a:t>
            </a:r>
            <a:r>
              <a:rPr lang="en-GB" dirty="0" smtClean="0"/>
              <a:t>bunch</a:t>
            </a:r>
            <a:endParaRPr lang="en-GB" dirty="0"/>
          </a:p>
          <a:p>
            <a:r>
              <a:rPr lang="en-GB" dirty="0"/>
              <a:t>Injection inhibit interlock is set to 3e10 ppb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This is only a quick fix to allow injection of the proton beam, the foreseen slot (~2 hours) for proper setting up for higher intensity is still required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23-10-2013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72250" y="6237390"/>
            <a:ext cx="201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Daniel Valuch</a:t>
            </a:r>
          </a:p>
        </p:txBody>
      </p:sp>
    </p:spTree>
    <p:extLst>
      <p:ext uri="{BB962C8B-B14F-4D97-AF65-F5344CB8AC3E}">
        <p14:creationId xmlns:p14="http://schemas.microsoft.com/office/powerpoint/2010/main" val="1691588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Tuesday 22</a:t>
            </a:r>
            <a:r>
              <a:rPr lang="en-GB" baseline="30000" dirty="0"/>
              <a:t>nd</a:t>
            </a:r>
            <a:r>
              <a:rPr lang="en-GB" dirty="0"/>
              <a:t> January - </a:t>
            </a:r>
            <a:r>
              <a:rPr lang="en-GB" dirty="0" smtClean="0"/>
              <a:t>pm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11:12 Start cogging </a:t>
            </a:r>
          </a:p>
          <a:p>
            <a:pPr lvl="1"/>
            <a:r>
              <a:rPr lang="en-GB" dirty="0" smtClean="0"/>
              <a:t>No problems – see over</a:t>
            </a:r>
          </a:p>
          <a:p>
            <a:r>
              <a:rPr lang="en-GB" dirty="0" smtClean="0"/>
              <a:t>Protons not particularly happy until stable beams (lifetime down to around 3 hours)</a:t>
            </a:r>
          </a:p>
          <a:p>
            <a:r>
              <a:rPr lang="en-GB" dirty="0" smtClean="0"/>
              <a:t>11:53 Stable beams fill 3482</a:t>
            </a:r>
          </a:p>
          <a:p>
            <a:r>
              <a:rPr lang="en-GB" dirty="0"/>
              <a:t>12:15 </a:t>
            </a:r>
            <a:r>
              <a:rPr lang="en-GB" dirty="0" smtClean="0"/>
              <a:t>ALFA</a:t>
            </a:r>
            <a:r>
              <a:rPr lang="en-GB" dirty="0"/>
              <a:t>: Roman Pots on beam 1 at 13 nominal sigma</a:t>
            </a:r>
            <a:r>
              <a:rPr lang="en-GB" dirty="0" smtClean="0"/>
              <a:t>.</a:t>
            </a:r>
          </a:p>
          <a:p>
            <a:r>
              <a:rPr lang="en-GB" dirty="0" smtClean="0"/>
              <a:t>12:25 TOTEM pots (2 vertical) in </a:t>
            </a:r>
            <a:endParaRPr lang="en-GB" dirty="0"/>
          </a:p>
          <a:p>
            <a:r>
              <a:rPr lang="en-GB" dirty="0" smtClean="0"/>
              <a:t>14:25 beam RF total voltage to 13.5 MV and then 14 MV later</a:t>
            </a:r>
          </a:p>
          <a:p>
            <a:r>
              <a:rPr lang="en-GB" dirty="0" smtClean="0"/>
              <a:t>22:01 </a:t>
            </a:r>
            <a:r>
              <a:rPr lang="en-GB" dirty="0"/>
              <a:t>TOTEM: extracted all Roman Pots manually. </a:t>
            </a:r>
            <a:endParaRPr lang="en-GB" dirty="0" smtClean="0"/>
          </a:p>
          <a:p>
            <a:pPr lvl="1"/>
            <a:r>
              <a:rPr lang="en-GB" dirty="0" smtClean="0"/>
              <a:t>Saw </a:t>
            </a:r>
            <a:r>
              <a:rPr lang="en-GB" dirty="0"/>
              <a:t>Micro-UFO when XRPV.B6R5.B1 reached garage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23-10-2013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909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Tuesday </a:t>
            </a:r>
            <a:r>
              <a:rPr lang="en-GB" dirty="0" smtClean="0"/>
              <a:t>22nd January – last thing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877" y="836640"/>
            <a:ext cx="8229600" cy="3240165"/>
          </a:xfrm>
        </p:spPr>
        <p:txBody>
          <a:bodyPr/>
          <a:lstStyle/>
          <a:p>
            <a:r>
              <a:rPr lang="en-GB" dirty="0" smtClean="0"/>
              <a:t>23:48 fill 3482</a:t>
            </a:r>
          </a:p>
          <a:p>
            <a:pPr lvl="1"/>
            <a:r>
              <a:rPr lang="en-GB" dirty="0" smtClean="0"/>
              <a:t>Dumped by BPMS - low </a:t>
            </a:r>
            <a:r>
              <a:rPr lang="en-GB" dirty="0"/>
              <a:t>intensity </a:t>
            </a:r>
            <a:r>
              <a:rPr lang="en-GB" dirty="0" err="1"/>
              <a:t>Pb</a:t>
            </a:r>
            <a:r>
              <a:rPr lang="en-GB" dirty="0"/>
              <a:t> bunches (3e9</a:t>
            </a:r>
            <a:r>
              <a:rPr lang="en-GB" dirty="0" smtClean="0"/>
              <a:t>)</a:t>
            </a:r>
          </a:p>
          <a:p>
            <a:pPr lvl="1"/>
            <a:r>
              <a:rPr lang="en-GB" dirty="0"/>
              <a:t>Fill </a:t>
            </a:r>
            <a:r>
              <a:rPr lang="en-GB" dirty="0" smtClean="0"/>
              <a:t>3482:</a:t>
            </a:r>
            <a:endParaRPr lang="en-GB" dirty="0"/>
          </a:p>
          <a:p>
            <a:pPr lvl="2"/>
            <a:r>
              <a:rPr lang="en-GB" dirty="0"/>
              <a:t>Time in stable beams: </a:t>
            </a:r>
            <a:r>
              <a:rPr lang="en-GB" dirty="0" smtClean="0"/>
              <a:t>11h58m</a:t>
            </a:r>
            <a:endParaRPr lang="en-GB" dirty="0"/>
          </a:p>
          <a:p>
            <a:pPr lvl="2"/>
            <a:r>
              <a:rPr lang="en-GB" dirty="0"/>
              <a:t>Peak luminosity: </a:t>
            </a:r>
            <a:r>
              <a:rPr lang="en-GB" dirty="0" smtClean="0"/>
              <a:t>6.45e28 </a:t>
            </a:r>
            <a:r>
              <a:rPr lang="en-GB" dirty="0"/>
              <a:t>cm</a:t>
            </a:r>
            <a:r>
              <a:rPr lang="en-GB" baseline="30000" dirty="0"/>
              <a:t>-2</a:t>
            </a:r>
            <a:r>
              <a:rPr lang="en-GB" dirty="0"/>
              <a:t>s</a:t>
            </a:r>
            <a:r>
              <a:rPr lang="en-GB" baseline="30000" dirty="0"/>
              <a:t>-1</a:t>
            </a:r>
          </a:p>
          <a:p>
            <a:pPr lvl="2"/>
            <a:r>
              <a:rPr lang="en-GB" dirty="0"/>
              <a:t>Integrated luminosity: </a:t>
            </a:r>
            <a:r>
              <a:rPr lang="en-GB" dirty="0" smtClean="0"/>
              <a:t>1.5 </a:t>
            </a:r>
            <a:r>
              <a:rPr lang="en-GB" dirty="0"/>
              <a:t>nb</a:t>
            </a:r>
            <a:r>
              <a:rPr lang="en-GB" baseline="30000" dirty="0"/>
              <a:t>-1</a:t>
            </a:r>
          </a:p>
          <a:p>
            <a:pPr marL="457200" lvl="1" indent="0">
              <a:buNone/>
            </a:pPr>
            <a:r>
              <a:rPr lang="en-GB" dirty="0" smtClean="0"/>
              <a:t> 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23-10-2013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410" y="3810000"/>
            <a:ext cx="902017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1674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 23</a:t>
            </a:r>
            <a:r>
              <a:rPr lang="en-GB" baseline="30000" dirty="0" smtClean="0"/>
              <a:t>rd</a:t>
            </a:r>
            <a:r>
              <a:rPr lang="en-GB" dirty="0" smtClean="0"/>
              <a:t> January – early morning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GB" dirty="0" smtClean="0"/>
              <a:t>Just past midnight, remaining BLM thresholds around IR7 adjusted</a:t>
            </a:r>
          </a:p>
          <a:p>
            <a:pPr lvl="1"/>
            <a:r>
              <a:rPr lang="en-GB" dirty="0" smtClean="0"/>
              <a:t>Thanks to Eduardo</a:t>
            </a:r>
          </a:p>
          <a:p>
            <a:r>
              <a:rPr lang="en-GB" dirty="0" smtClean="0"/>
              <a:t>Dry run new ALFA RP sequence</a:t>
            </a:r>
          </a:p>
          <a:p>
            <a:r>
              <a:rPr lang="en-GB" dirty="0" smtClean="0"/>
              <a:t>00:55 injecting probes</a:t>
            </a:r>
          </a:p>
          <a:p>
            <a:pPr lvl="1"/>
            <a:r>
              <a:rPr lang="en-GB" dirty="0" smtClean="0"/>
              <a:t>Now switched to full injection scheme 338p_338Pb</a:t>
            </a:r>
          </a:p>
          <a:p>
            <a:r>
              <a:rPr lang="en-GB" dirty="0" smtClean="0"/>
              <a:t>Struggle with injection</a:t>
            </a:r>
          </a:p>
          <a:p>
            <a:pPr lvl="1"/>
            <a:r>
              <a:rPr lang="en-GB" dirty="0" smtClean="0"/>
              <a:t>Beam in SPS (tails, orbit…)</a:t>
            </a:r>
          </a:p>
          <a:p>
            <a:pPr lvl="1"/>
            <a:r>
              <a:rPr lang="en-GB" dirty="0" smtClean="0"/>
              <a:t>Beam dumped over injecting </a:t>
            </a:r>
          </a:p>
          <a:p>
            <a:pPr lvl="1"/>
            <a:r>
              <a:rPr lang="en-GB" dirty="0" smtClean="0"/>
              <a:t>Injection sequencer issues…</a:t>
            </a:r>
          </a:p>
          <a:p>
            <a:r>
              <a:rPr lang="en-GB" dirty="0" smtClean="0"/>
              <a:t>05:13 Lost RB.81 to QPS trigger</a:t>
            </a:r>
          </a:p>
          <a:p>
            <a:pPr lvl="1"/>
            <a:r>
              <a:rPr lang="en-GB" dirty="0" smtClean="0"/>
              <a:t>MPE clear to pre-cycle – analysis offline</a:t>
            </a:r>
          </a:p>
          <a:p>
            <a:r>
              <a:rPr lang="en-GB" dirty="0" smtClean="0"/>
              <a:t>07:05 Injecting probes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23-10-2013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943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BLM threshold increases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5616780"/>
          </a:xfrm>
        </p:spPr>
        <p:txBody>
          <a:bodyPr/>
          <a:lstStyle/>
          <a:p>
            <a:r>
              <a:rPr lang="en-GB" sz="1800" dirty="0" smtClean="0"/>
              <a:t>BLMs </a:t>
            </a:r>
            <a:r>
              <a:rPr lang="en-GB" sz="1800" dirty="0"/>
              <a:t>protecting </a:t>
            </a:r>
            <a:r>
              <a:rPr lang="en-GB" sz="1800" dirty="0" smtClean="0"/>
              <a:t>Q9</a:t>
            </a:r>
            <a:endParaRPr lang="en-GB" sz="1800" dirty="0"/>
          </a:p>
          <a:p>
            <a:pPr lvl="1"/>
            <a:r>
              <a:rPr lang="en-GB" sz="1200" dirty="0"/>
              <a:t>BLMQI.09R7.B1E10_MQ</a:t>
            </a:r>
          </a:p>
          <a:p>
            <a:pPr lvl="1"/>
            <a:r>
              <a:rPr lang="en-GB" sz="1200" dirty="0"/>
              <a:t>BLMQI.09R7.B1E21_MQ</a:t>
            </a:r>
          </a:p>
          <a:p>
            <a:pPr lvl="1"/>
            <a:r>
              <a:rPr lang="en-GB" sz="1200" dirty="0"/>
              <a:t>BLMQI.09R7.B1E22_MQ</a:t>
            </a:r>
          </a:p>
          <a:p>
            <a:pPr lvl="1"/>
            <a:r>
              <a:rPr lang="en-GB" sz="1200" dirty="0"/>
              <a:t>BLMQI.09L7.B2I10_MQ</a:t>
            </a:r>
          </a:p>
          <a:p>
            <a:pPr lvl="1"/>
            <a:r>
              <a:rPr lang="en-GB" sz="1200" dirty="0"/>
              <a:t>BLMQI.09L7.B2I21_MQ</a:t>
            </a:r>
          </a:p>
          <a:p>
            <a:pPr lvl="1"/>
            <a:r>
              <a:rPr lang="en-GB" sz="1200" dirty="0" smtClean="0"/>
              <a:t>BLMQI.09L7.B2I22_MQ</a:t>
            </a:r>
            <a:endParaRPr lang="en-GB" sz="1200" dirty="0"/>
          </a:p>
          <a:p>
            <a:r>
              <a:rPr lang="en-GB" sz="1800" dirty="0" smtClean="0"/>
              <a:t>BLMs </a:t>
            </a:r>
            <a:r>
              <a:rPr lang="en-GB" sz="1800" dirty="0"/>
              <a:t>protecting </a:t>
            </a:r>
            <a:r>
              <a:rPr lang="en-GB" sz="1800" dirty="0" smtClean="0"/>
              <a:t>Q11</a:t>
            </a:r>
            <a:endParaRPr lang="en-GB" sz="1800" dirty="0"/>
          </a:p>
          <a:p>
            <a:pPr lvl="1"/>
            <a:r>
              <a:rPr lang="en-GB" sz="1200" dirty="0"/>
              <a:t>BLMQI.11L7.B2I10_MQ</a:t>
            </a:r>
          </a:p>
          <a:p>
            <a:pPr lvl="1"/>
            <a:r>
              <a:rPr lang="en-GB" sz="1200" dirty="0"/>
              <a:t>BLMQI.11L7.B1E30_MQ</a:t>
            </a:r>
          </a:p>
          <a:p>
            <a:pPr lvl="1"/>
            <a:r>
              <a:rPr lang="en-GB" sz="1200" dirty="0"/>
              <a:t>BLMQI.11R7.B2E10_MQ</a:t>
            </a:r>
          </a:p>
          <a:p>
            <a:pPr lvl="1"/>
            <a:r>
              <a:rPr lang="en-GB" sz="1200" dirty="0" smtClean="0"/>
              <a:t>BLMQI.11R7.B1I30_MQ</a:t>
            </a:r>
            <a:endParaRPr lang="en-GB" sz="1200" dirty="0"/>
          </a:p>
          <a:p>
            <a:r>
              <a:rPr lang="en-GB" sz="1800" dirty="0" smtClean="0"/>
              <a:t>BLMs </a:t>
            </a:r>
            <a:r>
              <a:rPr lang="en-GB" sz="1800" dirty="0"/>
              <a:t>protecting Q17</a:t>
            </a:r>
            <a:r>
              <a:rPr lang="en-GB" sz="1800" dirty="0" smtClean="0"/>
              <a:t>.</a:t>
            </a:r>
            <a:endParaRPr lang="en-GB" sz="1800" dirty="0"/>
          </a:p>
          <a:p>
            <a:pPr lvl="1"/>
            <a:r>
              <a:rPr lang="en-GB" sz="1200" dirty="0"/>
              <a:t>BLMQI.17L7.B2I10_MQ</a:t>
            </a:r>
          </a:p>
          <a:p>
            <a:pPr lvl="1"/>
            <a:r>
              <a:rPr lang="en-GB" sz="1200" dirty="0"/>
              <a:t>BLMQI.17L7.B2I20_MQ</a:t>
            </a:r>
          </a:p>
          <a:p>
            <a:pPr lvl="1"/>
            <a:r>
              <a:rPr lang="en-GB" sz="1200" dirty="0"/>
              <a:t>BLMQI.17R7.B1E10_MQ</a:t>
            </a:r>
          </a:p>
          <a:p>
            <a:pPr lvl="1"/>
            <a:r>
              <a:rPr lang="en-GB" sz="1200" dirty="0" smtClean="0"/>
              <a:t>BLMQI.17R7.B1E20_MQ</a:t>
            </a:r>
            <a:endParaRPr lang="en-GB" sz="1800" dirty="0"/>
          </a:p>
          <a:p>
            <a:r>
              <a:rPr lang="en-GB" sz="1800" dirty="0" smtClean="0"/>
              <a:t>BLMs </a:t>
            </a:r>
            <a:r>
              <a:rPr lang="en-GB" sz="1800" dirty="0"/>
              <a:t>protecting </a:t>
            </a:r>
            <a:r>
              <a:rPr lang="en-GB" sz="1800" dirty="0" smtClean="0"/>
              <a:t>Q15</a:t>
            </a:r>
            <a:endParaRPr lang="en-GB" sz="1800" dirty="0"/>
          </a:p>
          <a:p>
            <a:pPr lvl="1"/>
            <a:r>
              <a:rPr lang="en-GB" sz="1200" dirty="0"/>
              <a:t>BLMQI.15L7.B2I10_MQ</a:t>
            </a:r>
          </a:p>
          <a:p>
            <a:pPr lvl="1"/>
            <a:r>
              <a:rPr lang="en-GB" sz="1200" dirty="0"/>
              <a:t>BLMQI.15L7.B2I20_MQ</a:t>
            </a:r>
          </a:p>
          <a:p>
            <a:pPr lvl="1"/>
            <a:r>
              <a:rPr lang="en-GB" sz="1200" dirty="0"/>
              <a:t>BLMQI.15R7.B1E10_MQ</a:t>
            </a:r>
          </a:p>
          <a:p>
            <a:pPr lvl="1"/>
            <a:r>
              <a:rPr lang="en-GB" sz="1200" dirty="0"/>
              <a:t>BLMQI.15R7.B1E20_MQ</a:t>
            </a:r>
          </a:p>
          <a:p>
            <a:endParaRPr lang="en-GB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23-10-2013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04060" y="908650"/>
            <a:ext cx="30964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/>
              <a:t>The monitor names in bold red were increased yesterday. The monitors in black bold were increased this morning </a:t>
            </a:r>
            <a:r>
              <a:rPr lang="en-GB" sz="1800" dirty="0" smtClean="0"/>
              <a:t>and </a:t>
            </a:r>
            <a:r>
              <a:rPr lang="en-GB" sz="1800" dirty="0"/>
              <a:t>the rest of the </a:t>
            </a:r>
            <a:r>
              <a:rPr lang="en-GB" sz="1800" dirty="0" smtClean="0"/>
              <a:t>monitors late last night.</a:t>
            </a:r>
            <a:endParaRPr lang="en-GB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5004060" y="5157240"/>
            <a:ext cx="3456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Eduardo Nebot Del </a:t>
            </a:r>
            <a:r>
              <a:rPr lang="it-IT" dirty="0" smtClean="0"/>
              <a:t>Busto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69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Cogging – symptoms/cures/understanding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608355"/>
          </a:xfrm>
        </p:spPr>
        <p:txBody>
          <a:bodyPr/>
          <a:lstStyle/>
          <a:p>
            <a:r>
              <a:rPr lang="en-GB" dirty="0" smtClean="0"/>
              <a:t>3 frequency trims</a:t>
            </a:r>
          </a:p>
          <a:p>
            <a:pPr lvl="1"/>
            <a:r>
              <a:rPr lang="en-GB" dirty="0" smtClean="0"/>
              <a:t>Beam loss spike and dump on third trim</a:t>
            </a:r>
          </a:p>
          <a:p>
            <a:pPr lvl="1"/>
            <a:r>
              <a:rPr lang="en-GB" dirty="0" smtClean="0"/>
              <a:t>Last trim split in 2 yesterday</a:t>
            </a:r>
          </a:p>
          <a:p>
            <a:r>
              <a:rPr lang="en-GB" dirty="0" smtClean="0"/>
              <a:t>Pragmatic cures:</a:t>
            </a:r>
          </a:p>
          <a:p>
            <a:pPr lvl="1"/>
            <a:r>
              <a:rPr lang="en-GB" dirty="0" smtClean="0"/>
              <a:t>Raise </a:t>
            </a:r>
            <a:r>
              <a:rPr lang="en-GB" dirty="0"/>
              <a:t>beam loss thresholds</a:t>
            </a:r>
          </a:p>
          <a:p>
            <a:pPr lvl="1"/>
            <a:r>
              <a:rPr lang="en-GB" dirty="0"/>
              <a:t>Slow frequency shifts </a:t>
            </a:r>
            <a:r>
              <a:rPr lang="en-GB" dirty="0" smtClean="0"/>
              <a:t>down (frequency ramp rate, trim size)</a:t>
            </a:r>
          </a:p>
          <a:p>
            <a:pPr lvl="1"/>
            <a:r>
              <a:rPr lang="en-GB" dirty="0" smtClean="0"/>
              <a:t>Reduced number of bunches</a:t>
            </a:r>
          </a:p>
          <a:p>
            <a:r>
              <a:rPr lang="en-GB" dirty="0" smtClean="0"/>
              <a:t>Worked nicely yesterday</a:t>
            </a:r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23-10-2013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82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Cogging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23-10-2013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275" y="1338263"/>
            <a:ext cx="39814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11575" y="5855300"/>
            <a:ext cx="6120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Orbit evolution during cogging and </a:t>
            </a:r>
            <a:r>
              <a:rPr lang="en-GB" dirty="0" smtClean="0"/>
              <a:t>re-phasing</a:t>
            </a:r>
            <a:r>
              <a:rPr lang="en-GB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208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Cogging understanding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Trim </a:t>
            </a:r>
            <a:r>
              <a:rPr lang="en-GB" dirty="0"/>
              <a:t>to go to the last frequency value (789684 for both beams) is sent by the sequencer, and </a:t>
            </a:r>
            <a:r>
              <a:rPr lang="en-GB" dirty="0" smtClean="0"/>
              <a:t>immediately </a:t>
            </a:r>
            <a:r>
              <a:rPr lang="en-GB" dirty="0"/>
              <a:t>after the command "lock both frequencies on beam 1" is executed while the frequency trim is still on going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/>
              <a:t>A</a:t>
            </a:r>
            <a:r>
              <a:rPr lang="en-GB" dirty="0" smtClean="0"/>
              <a:t>t </a:t>
            </a:r>
            <a:r>
              <a:rPr lang="en-GB" dirty="0"/>
              <a:t>this moment that the </a:t>
            </a:r>
            <a:r>
              <a:rPr lang="en-GB" dirty="0" smtClean="0"/>
              <a:t>synthesizer of B2 jumps to the frequency of B1 non-adiabatically - B1 frequency is still moving…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23-10-2013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325591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61230</TotalTime>
  <Words>702</Words>
  <Application>Microsoft Office PowerPoint</Application>
  <PresentationFormat>On-screen Show (4:3)</PresentationFormat>
  <Paragraphs>142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Pixel</vt:lpstr>
      <vt:lpstr>1_Pixel</vt:lpstr>
      <vt:lpstr>Tuesday 22nd January - morning</vt:lpstr>
      <vt:lpstr>ADT intervention summary</vt:lpstr>
      <vt:lpstr>Tuesday 22nd January - pm</vt:lpstr>
      <vt:lpstr>Tuesday 22nd January – last thing</vt:lpstr>
      <vt:lpstr>Wednesday 23rd January – early morning</vt:lpstr>
      <vt:lpstr>BLM threshold increases</vt:lpstr>
      <vt:lpstr>Cogging – symptoms/cures/understanding</vt:lpstr>
      <vt:lpstr>Cogging</vt:lpstr>
      <vt:lpstr>Cogging understanding</vt:lpstr>
      <vt:lpstr>Cogging</vt:lpstr>
      <vt:lpstr>Usual plots</vt:lpstr>
      <vt:lpstr>Various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Mike Lamont</dc:creator>
  <cp:lastModifiedBy>Mike Lamont</cp:lastModifiedBy>
  <cp:revision>2732</cp:revision>
  <dcterms:created xsi:type="dcterms:W3CDTF">2010-04-04T19:37:12Z</dcterms:created>
  <dcterms:modified xsi:type="dcterms:W3CDTF">2013-01-23T07:25:05Z</dcterms:modified>
</cp:coreProperties>
</file>