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65" r:id="rId2"/>
    <p:sldId id="398" r:id="rId3"/>
    <p:sldId id="407" r:id="rId4"/>
    <p:sldId id="440" r:id="rId5"/>
    <p:sldId id="441" r:id="rId6"/>
    <p:sldId id="442" r:id="rId7"/>
    <p:sldId id="443" r:id="rId8"/>
    <p:sldId id="444" r:id="rId9"/>
    <p:sldId id="445" r:id="rId10"/>
    <p:sldId id="411" r:id="rId11"/>
    <p:sldId id="446" r:id="rId12"/>
    <p:sldId id="447" r:id="rId13"/>
    <p:sldId id="448" r:id="rId14"/>
    <p:sldId id="449" r:id="rId15"/>
    <p:sldId id="451" r:id="rId16"/>
    <p:sldId id="452" r:id="rId17"/>
    <p:sldId id="416" r:id="rId18"/>
    <p:sldId id="417" r:id="rId19"/>
    <p:sldId id="453" r:id="rId20"/>
    <p:sldId id="455" r:id="rId21"/>
    <p:sldId id="456" r:id="rId22"/>
    <p:sldId id="457" r:id="rId23"/>
    <p:sldId id="458" r:id="rId24"/>
    <p:sldId id="459" r:id="rId25"/>
    <p:sldId id="462" r:id="rId26"/>
    <p:sldId id="461" r:id="rId27"/>
    <p:sldId id="463" r:id="rId28"/>
    <p:sldId id="464" r:id="rId29"/>
    <p:sldId id="465" r:id="rId30"/>
    <p:sldId id="418" r:id="rId31"/>
    <p:sldId id="454" r:id="rId32"/>
    <p:sldId id="432" r:id="rId33"/>
    <p:sldId id="412" r:id="rId34"/>
    <p:sldId id="413" r:id="rId35"/>
    <p:sldId id="396" r:id="rId36"/>
    <p:sldId id="439" r:id="rId37"/>
    <p:sldId id="426" r:id="rId38"/>
    <p:sldId id="433" r:id="rId39"/>
    <p:sldId id="421" r:id="rId40"/>
    <p:sldId id="422" r:id="rId41"/>
    <p:sldId id="42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80" autoAdjust="0"/>
  </p:normalViewPr>
  <p:slideViewPr>
    <p:cSldViewPr>
      <p:cViewPr>
        <p:scale>
          <a:sx n="50" d="100"/>
          <a:sy n="50" d="100"/>
        </p:scale>
        <p:origin x="-145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4699-954F-4E4D-9DCD-366D4D7B0D63}" type="datetimeFigureOut">
              <a:rPr lang="en-GB" smtClean="0"/>
              <a:t>20/01/2013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C5146-1889-4C45-88D4-AB2A8F663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0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92C8F-68F9-4A78-A117-E30A95DF7B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9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3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4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</p:spPr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5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16288" cy="604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88296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2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99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6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9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91"/>
            <a:ext cx="9144000" cy="4900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638" y="6669360"/>
            <a:ext cx="3427509" cy="206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J.M. Jowett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412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E74B-AA29-428B-826F-5CD1FF8C5B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GB" dirty="0" smtClean="0"/>
              <a:t>Progress with</a:t>
            </a:r>
            <a:br>
              <a:rPr lang="en-GB" dirty="0" smtClean="0"/>
            </a:br>
            <a:r>
              <a:rPr lang="en-GB" dirty="0" smtClean="0"/>
              <a:t>Commissioning the first LHC p-</a:t>
            </a:r>
            <a:r>
              <a:rPr lang="en-GB" dirty="0" err="1" smtClean="0"/>
              <a:t>Pb</a:t>
            </a:r>
            <a:r>
              <a:rPr lang="en-GB" dirty="0" smtClean="0"/>
              <a:t> </a:t>
            </a:r>
            <a:r>
              <a:rPr lang="en-GB" dirty="0"/>
              <a:t>run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560" y="3356992"/>
            <a:ext cx="7088832" cy="2567136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With </a:t>
            </a:r>
            <a:r>
              <a:rPr lang="en-GB" sz="1800" dirty="0" smtClean="0">
                <a:solidFill>
                  <a:schemeClr val="tx1"/>
                </a:solidFill>
              </a:rPr>
              <a:t>thanks to far too many people to attempt to list: 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OP (p and </a:t>
            </a:r>
            <a:r>
              <a:rPr lang="en-GB" sz="1800" dirty="0" err="1" smtClean="0">
                <a:solidFill>
                  <a:schemeClr val="tx1"/>
                </a:solidFill>
              </a:rPr>
              <a:t>Pb</a:t>
            </a:r>
            <a:r>
              <a:rPr lang="en-GB" sz="1800" dirty="0" smtClean="0">
                <a:solidFill>
                  <a:schemeClr val="tx1"/>
                </a:solidFill>
              </a:rPr>
              <a:t> Injectors, LHC, …), ABP </a:t>
            </a:r>
            <a:r>
              <a:rPr lang="en-GB" sz="1800" dirty="0" smtClean="0">
                <a:solidFill>
                  <a:schemeClr val="tx1"/>
                </a:solidFill>
              </a:rPr>
              <a:t>(heavy-ion </a:t>
            </a:r>
            <a:r>
              <a:rPr lang="en-GB" sz="1800" dirty="0" smtClean="0">
                <a:solidFill>
                  <a:schemeClr val="tx1"/>
                </a:solidFill>
              </a:rPr>
              <a:t>team, optics correction team, </a:t>
            </a:r>
            <a:r>
              <a:rPr lang="en-GB" sz="1800" dirty="0" smtClean="0">
                <a:solidFill>
                  <a:schemeClr val="tx1"/>
                </a:solidFill>
              </a:rPr>
              <a:t>collimation team, </a:t>
            </a:r>
            <a:r>
              <a:rPr lang="en-GB" sz="1800" dirty="0" smtClean="0">
                <a:solidFill>
                  <a:schemeClr val="tx1"/>
                </a:solidFill>
              </a:rPr>
              <a:t>…), RF,  BI, ABT, CO, …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Also support and interventions from from EN, </a:t>
            </a:r>
            <a:r>
              <a:rPr lang="en-GB" sz="1800" dirty="0" smtClean="0">
                <a:solidFill>
                  <a:schemeClr val="tx1"/>
                </a:solidFill>
              </a:rPr>
              <a:t>… 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Personal thanks to Michaela Schaumann and Reine Versteegen for help with these slides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Many slides from coordinators, G. Arduini, E.B. Holzer</a:t>
            </a: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Commissioning plan, done </a:t>
            </a:r>
            <a:r>
              <a:rPr lang="en-GB" dirty="0" smtClean="0"/>
              <a:t>by last Wednesday (LMC)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10</a:t>
            </a:fld>
            <a:endParaRPr lang="en-GB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43744"/>
            <a:ext cx="8477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54686"/>
              </p:ext>
            </p:extLst>
          </p:nvPr>
        </p:nvGraphicFramePr>
        <p:xfrm>
          <a:off x="368300" y="1179165"/>
          <a:ext cx="8407399" cy="4410075"/>
        </p:xfrm>
        <a:graphic>
          <a:graphicData uri="http://schemas.openxmlformats.org/drawingml/2006/table">
            <a:tbl>
              <a:tblPr/>
              <a:tblGrid>
                <a:gridCol w="2093918"/>
                <a:gridCol w="609140"/>
                <a:gridCol w="1104066"/>
                <a:gridCol w="751907"/>
                <a:gridCol w="1855973"/>
                <a:gridCol w="862948"/>
                <a:gridCol w="1129447"/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 calibration of orbit measurement in low and high BPM gain setting at injection B1 and B2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Must be done before loss maps at flat top.  Pilot and INDIV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optics with experiment bumps; on momentum; try to find collisions in all experiments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Pilot bunches, Recommended lumi signals: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ATLAS: LUCID_EventAND_true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CMS: HF_true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 off momentum at beta*=0.8m, in both directions. Apply and check beta-beating correction knob. Check aperture.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Afterwards change external crossing angle in ALICE from +145 to -62.5 murad (to get net angle of 60 murad at IP) in collision beam process.This prepares the physics optics.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Remove BRAN at IP2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Floating, done remotely when convenient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 17/1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04800" y="990600"/>
            <a:ext cx="8458200" cy="2222376"/>
          </a:xfrm>
        </p:spPr>
        <p:txBody>
          <a:bodyPr>
            <a:noAutofit/>
          </a:bodyPr>
          <a:lstStyle/>
          <a:p>
            <a:r>
              <a:rPr lang="en-US" sz="1800" dirty="0" err="1"/>
              <a:t>Cryo</a:t>
            </a:r>
            <a:r>
              <a:rPr lang="en-US" sz="1800" dirty="0"/>
              <a:t> back at 06:00</a:t>
            </a:r>
          </a:p>
          <a:p>
            <a:r>
              <a:rPr lang="en-US" sz="1800" dirty="0"/>
              <a:t>7:20 Injection</a:t>
            </a:r>
          </a:p>
          <a:p>
            <a:r>
              <a:rPr lang="en-US" sz="1800" dirty="0"/>
              <a:t>Some difficulties to get stable bunch intensity from the injectors and to measure chromaticity.</a:t>
            </a:r>
          </a:p>
          <a:p>
            <a:r>
              <a:rPr lang="en-US" sz="1800" dirty="0"/>
              <a:t>After having injected pilots we start to inject bunches of 3x1010 p and we start to get </a:t>
            </a:r>
            <a:r>
              <a:rPr lang="en-US" sz="1800" dirty="0">
                <a:solidFill>
                  <a:srgbClr val="FF0000"/>
                </a:solidFill>
              </a:rPr>
              <a:t>bad readings from some BPMs. No improvement after re-phasing.  This is not good!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7326-66E6-40EF-A523-1F6840058A0A}" type="datetime1">
              <a:rPr lang="en-GB" smtClean="0"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6" name="Picture 2" descr="http://elogbook.cern.ch/eLogbook/attach_reader?attach_id=1326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429000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 17/1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…even worse if we go with low sensitivity settings…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For this fill we gate the orbit acquisition on a single pilot bunch (synchronous acquisition). Not acceptable for multi-bunch schemes with proton bunches of more than 1.5x10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p.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Not clear if we can follow path </a:t>
            </a:r>
            <a:r>
              <a:rPr lang="en-US" sz="2000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increase the proton intensity later…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2CE3-2B47-4759-88A1-1D59EF89783A}" type="datetime1">
              <a:rPr lang="en-GB" smtClean="0"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2050" name="Picture 2" descr="http://elogbook.cern.ch/eLogbook/attach_reader?attach_id=1326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2" y="1196752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9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 </a:t>
            </a:r>
            <a:r>
              <a:rPr lang="en-US" dirty="0" smtClean="0"/>
              <a:t>17/1/2013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15:00 </a:t>
            </a:r>
            <a:r>
              <a:rPr lang="en-US" sz="3200" dirty="0" smtClean="0"/>
              <a:t>first set of loss maps completed</a:t>
            </a:r>
          </a:p>
          <a:p>
            <a:r>
              <a:rPr lang="en-US" sz="3200" dirty="0" smtClean="0"/>
              <a:t>16:00 Collimator alignment in point 7 completed</a:t>
            </a:r>
          </a:p>
          <a:p>
            <a:r>
              <a:rPr lang="en-US" sz="3200" dirty="0" smtClean="0"/>
              <a:t>17:30 second set of loss maps </a:t>
            </a:r>
            <a:r>
              <a:rPr lang="en-US" sz="3200" dirty="0" smtClean="0"/>
              <a:t>completed</a:t>
            </a:r>
          </a:p>
          <a:p>
            <a:r>
              <a:rPr lang="en-US" sz="3200" dirty="0"/>
              <a:t>18:00-24:00 IR2 aperture measurements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717-43F9-4871-AF37-F6E025C53DCF}" type="datetime1">
              <a:rPr lang="en-GB" smtClean="0"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3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 17/1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Loss maps before and after alignment are consistent and the observed collimator aperture </a:t>
            </a:r>
            <a:r>
              <a:rPr lang="en-US" sz="2000" dirty="0" err="1"/>
              <a:t>centres</a:t>
            </a:r>
            <a:r>
              <a:rPr lang="en-US" sz="2000" dirty="0"/>
              <a:t> are consistent with previous ones (within tolerances</a:t>
            </a:r>
            <a:r>
              <a:rPr lang="en-US" sz="2000" dirty="0" smtClean="0"/>
              <a:t>) except for 1 collimators. Being checked.</a:t>
            </a:r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C554-8304-4255-9AF6-2F11C7691471}" type="datetime1">
              <a:rPr lang="en-GB" smtClean="0"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30486"/>
              </p:ext>
            </p:extLst>
          </p:nvPr>
        </p:nvGraphicFramePr>
        <p:xfrm>
          <a:off x="228600" y="2133600"/>
          <a:ext cx="4089400" cy="4200525"/>
        </p:xfrm>
        <a:graphic>
          <a:graphicData uri="http://schemas.openxmlformats.org/drawingml/2006/table">
            <a:tbl>
              <a:tblPr/>
              <a:tblGrid>
                <a:gridCol w="1168400"/>
                <a:gridCol w="1168400"/>
                <a:gridCol w="838200"/>
                <a:gridCol w="91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Collimator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(mm)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TCSG.4R6.B1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TCP.D6L7.B1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TCP.C6L7.B1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TCP.B6L7.B1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-0.340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TCSG.A6L7.B1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TCSG.B5L7.B1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TCSG.A5L7.B1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TCSG.D4L7.B1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-0.070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TCSG.B4L7.B1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TCSG.A4L7.B1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0.835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0.783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TCSG.A4R7.B1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TCSG.B5R7.B1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TCSG.D5R7.B1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TCSG.E5R7.B1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TCSG.6R7.B1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TCLA.A6R7.B1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0.228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TCLA.B6R7.B1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TCLA.C6R7.B1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1.443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1.283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TCLA.D6R7.B1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TCLA.A7R7.B1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Verdana"/>
                        </a:rPr>
                        <a:t>-0.465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4380"/>
              </p:ext>
            </p:extLst>
          </p:nvPr>
        </p:nvGraphicFramePr>
        <p:xfrm>
          <a:off x="4724400" y="2098074"/>
          <a:ext cx="4191001" cy="4302726"/>
        </p:xfrm>
        <a:graphic>
          <a:graphicData uri="http://schemas.openxmlformats.org/drawingml/2006/table">
            <a:tbl>
              <a:tblPr/>
              <a:tblGrid>
                <a:gridCol w="1117600"/>
                <a:gridCol w="1024467"/>
                <a:gridCol w="1024467"/>
                <a:gridCol w="1024467"/>
              </a:tblGrid>
              <a:tr h="142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Collimator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(mm)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TCP.D6R7.B2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0.770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0.703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0.067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TCP.C6R7.B2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0.520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0.618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-0.098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TCP.B6R7.B2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-0.235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-0.208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-0.027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TCSG.A6R7.B2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0.075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0.040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0.035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TCSG.B5R7.B2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0.315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0.138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0.177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TCSG.A5R7.B2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0.540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0.438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0.102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TCSG.D4R7.B2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-0.150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-0.170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0.020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TCSG.B4R7.B2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-1.058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-1.228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0.170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TCSG.A4R7.B2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-0.735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-0.895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0.160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TCSG.A4L7.B2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-0.760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-0.825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0.065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TCSG.B5L7.B2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0.520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0.388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0.132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TCSG.D5L7.B2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-0.240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-0.265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0.025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TCSG.E5L7.B2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0.035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-0.115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effectLst/>
                          <a:latin typeface="Verdana"/>
                        </a:rPr>
                        <a:t>0.150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TCSG.6L7.B2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-0.128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-1.028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0.900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TCLA.A6L7.B2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effectLst/>
                          <a:latin typeface="Verdana"/>
                        </a:rPr>
                        <a:t>0.338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effectLst/>
                          <a:latin typeface="Verdana"/>
                        </a:rPr>
                        <a:t>0.341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-0.003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TCLA.B6L7.B2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0.113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-0.105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0.218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TCLA.C6L7.B2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0.805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0.810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-0.005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TCLA.D6L7.B2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0.188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0.260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-0.072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TCLA.A7L7.B2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0.688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0.765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effectLst/>
                          <a:latin typeface="Verdana"/>
                        </a:rPr>
                        <a:t>-0.077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TCSG.4L6.B2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effectLst/>
                          <a:latin typeface="Verdana"/>
                        </a:rPr>
                        <a:t>-0.078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086600" y="1752600"/>
            <a:ext cx="1676401" cy="228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G. Valentino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4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792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Aperture measurement IP2</a:t>
            </a:r>
            <a:br>
              <a:rPr lang="en-US" dirty="0" smtClean="0"/>
            </a:br>
            <a:r>
              <a:rPr lang="en-US" dirty="0"/>
              <a:t>RB, MG, PH, LL, DM, SR, MS, RV)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257800"/>
          </a:xfrm>
        </p:spPr>
        <p:txBody>
          <a:bodyPr/>
          <a:lstStyle/>
          <a:p>
            <a:r>
              <a:rPr lang="en-US" sz="1800" dirty="0" smtClean="0"/>
              <a:t>We </a:t>
            </a:r>
            <a:r>
              <a:rPr lang="en-US" sz="1800" dirty="0"/>
              <a:t>measured the aperture in IR2 for both beams and planes at the end of the squeeze with separated beams. We used the method of TCT scan + orbit bumps: after </a:t>
            </a:r>
            <a:r>
              <a:rPr lang="en-US" sz="1800" dirty="0" err="1"/>
              <a:t>centring</a:t>
            </a:r>
            <a:r>
              <a:rPr lang="en-US" sz="1800" dirty="0"/>
              <a:t> the TCTs (beam-based alignment around the reference orbit), we added orbit bumps to the orbit and increased the TCT gap until the triplet aperture was exposed. </a:t>
            </a:r>
            <a:br>
              <a:rPr lang="en-US" sz="1800" dirty="0"/>
            </a:br>
            <a:r>
              <a:rPr lang="en-US" sz="1800" dirty="0"/>
              <a:t>For the different planes/beams, we found the following </a:t>
            </a:r>
            <a:r>
              <a:rPr lang="en-US" sz="1800" dirty="0">
                <a:solidFill>
                  <a:srgbClr val="FF0000"/>
                </a:solidFill>
              </a:rPr>
              <a:t>on-momentum apertures</a:t>
            </a:r>
            <a:r>
              <a:rPr lang="en-US" sz="1800" dirty="0"/>
              <a:t>: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B1 - V (crossing) : 14.0-14.5 </a:t>
            </a:r>
            <a:r>
              <a:rPr lang="en-US" sz="1800" dirty="0" err="1">
                <a:solidFill>
                  <a:srgbClr val="FF0000"/>
                </a:solidFill>
              </a:rPr>
              <a:t>sigmas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B2 - V (crossing) : 13.5-14.0 </a:t>
            </a:r>
            <a:r>
              <a:rPr lang="en-US" sz="1800" dirty="0" err="1">
                <a:solidFill>
                  <a:srgbClr val="FF0000"/>
                </a:solidFill>
              </a:rPr>
              <a:t>sigmas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B1 - H (separation) : &gt; 14.0 </a:t>
            </a:r>
            <a:r>
              <a:rPr lang="en-US" sz="1800" dirty="0" err="1">
                <a:solidFill>
                  <a:srgbClr val="FF0000"/>
                </a:solidFill>
              </a:rPr>
              <a:t>sigmas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B2 - H (separation) : &gt; 14.5 </a:t>
            </a:r>
            <a:r>
              <a:rPr lang="en-US" sz="1800" dirty="0" err="1">
                <a:solidFill>
                  <a:srgbClr val="FF0000"/>
                </a:solidFill>
              </a:rPr>
              <a:t>sigmas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For the case B2-V we re-measured the aperture for both off-momentum signs (with off-momentum beta-beat correction knob active). </a:t>
            </a:r>
            <a:r>
              <a:rPr lang="en-US" sz="1800" dirty="0">
                <a:solidFill>
                  <a:srgbClr val="FF0000"/>
                </a:solidFill>
              </a:rPr>
              <a:t>We found that for the negative </a:t>
            </a:r>
            <a:r>
              <a:rPr lang="en-US" sz="1800" dirty="0" err="1">
                <a:solidFill>
                  <a:srgbClr val="FF0000"/>
                </a:solidFill>
              </a:rPr>
              <a:t>dp</a:t>
            </a:r>
            <a:r>
              <a:rPr lang="en-US" sz="1800" dirty="0">
                <a:solidFill>
                  <a:srgbClr val="FF0000"/>
                </a:solidFill>
              </a:rPr>
              <a:t>/p case we lose 0.5 </a:t>
            </a:r>
            <a:r>
              <a:rPr lang="en-US" sz="1800" dirty="0" err="1">
                <a:solidFill>
                  <a:srgbClr val="FF0000"/>
                </a:solidFill>
              </a:rPr>
              <a:t>sigmas</a:t>
            </a:r>
            <a:r>
              <a:rPr lang="en-US" sz="1800" dirty="0">
                <a:solidFill>
                  <a:srgbClr val="FF0000"/>
                </a:solidFill>
              </a:rPr>
              <a:t> whereas we lose nothing for the positive </a:t>
            </a:r>
            <a:r>
              <a:rPr lang="en-US" sz="1800" dirty="0" err="1">
                <a:solidFill>
                  <a:srgbClr val="FF0000"/>
                </a:solidFill>
              </a:rPr>
              <a:t>dp</a:t>
            </a:r>
            <a:r>
              <a:rPr lang="en-US" sz="1800" dirty="0">
                <a:solidFill>
                  <a:srgbClr val="FF0000"/>
                </a:solidFill>
              </a:rPr>
              <a:t>/p case.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In conclusion, these apertures are fine for the operation at 80 cm. </a:t>
            </a:r>
            <a:r>
              <a:rPr lang="en-US" sz="1800" dirty="0">
                <a:solidFill>
                  <a:srgbClr val="FF0000"/>
                </a:solidFill>
              </a:rPr>
              <a:t>These preliminary results will have to be confirmed by loss maps after detailed TCT setup. 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AA5-A5E3-4FD1-A56C-E1371AFD0238}" type="datetime1">
              <a:rPr lang="en-GB" smtClean="0"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9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Friday 00:00-10:00 ramp, squeeze, first collisions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Ramp, frequency lock,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Cogging completed very quickly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squeeze</a:t>
            </a:r>
            <a:r>
              <a:rPr lang="en-US" dirty="0">
                <a:solidFill>
                  <a:srgbClr val="000000"/>
                </a:solidFill>
              </a:rPr>
              <a:t>, collision setup and first p-</a:t>
            </a:r>
            <a:r>
              <a:rPr lang="en-US" dirty="0" err="1">
                <a:solidFill>
                  <a:srgbClr val="000000"/>
                </a:solidFill>
              </a:rPr>
              <a:t>Pb</a:t>
            </a:r>
            <a:r>
              <a:rPr lang="en-US" dirty="0">
                <a:solidFill>
                  <a:srgbClr val="000000"/>
                </a:solidFill>
              </a:rPr>
              <a:t> collisions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Squeeze worked first time, with theoretical beta-beating corrections (R. Versteegen) </a:t>
            </a:r>
          </a:p>
          <a:p>
            <a:r>
              <a:rPr lang="en-US" dirty="0" smtClean="0"/>
              <a:t>Collisions found in all experiments, luminosities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16</a:t>
            </a:fld>
            <a:endParaRPr lang="en-GB"/>
          </a:p>
        </p:txBody>
      </p:sp>
      <p:pic>
        <p:nvPicPr>
          <p:cNvPr id="37890" name="Picture 2" descr="C:\Users\jjowett\AppData\Local\Microsoft\Windows\Temporary Internet Files\Content.Outlook\NLLQALCW\PastedGraphic-3 (2)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5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2420888"/>
            <a:ext cx="237626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RF Frequency variations, ATLAS BPTX used to position collision points, now very fast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78904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7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Commissioning </a:t>
            </a:r>
            <a:r>
              <a:rPr lang="en-GB" dirty="0" smtClean="0"/>
              <a:t>and run plan</a:t>
            </a:r>
            <a:r>
              <a:rPr lang="en-GB" dirty="0"/>
              <a:t>, </a:t>
            </a:r>
            <a:r>
              <a:rPr lang="en-GB" dirty="0" smtClean="0"/>
              <a:t>done by Friday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17</a:t>
            </a:fld>
            <a:endParaRPr lang="en-GB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6672"/>
            <a:ext cx="8477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8300" y="865187"/>
          <a:ext cx="8407399" cy="5343525"/>
        </p:xfrm>
        <a:graphic>
          <a:graphicData uri="http://schemas.openxmlformats.org/drawingml/2006/table">
            <a:tbl>
              <a:tblPr/>
              <a:tblGrid>
                <a:gridCol w="2093918"/>
                <a:gridCol w="609140"/>
                <a:gridCol w="1104066"/>
                <a:gridCol w="751907"/>
                <a:gridCol w="1855973"/>
                <a:gridCol w="862948"/>
                <a:gridCol w="1129447"/>
              </a:tblGrid>
              <a:tr h="1419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maps at flat top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+ 2pilot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 3. 10^10; correct orbit for beam intensity effect (cross-calibration above), IR7 collimator, TCSG in IR6, TCDQ, check  re-setup, further loss maps.  Off-momentum loss map.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Squeeze in single step, on momentum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pilot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(Possibly scrape and take over beam from above.)  Lower Q', measure Q, Q' through squeeze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 aperture in IR2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(Possibly take over beam from above.)   Try to finish in 4 h to avoid Pb injection in evening.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 checks (injecton bucket for Pb, transverse feedback,…)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6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Ramp, frequency lock, cogging, squeeze, collision setup and first p-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collisions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non-colliding, &gt;2 colliding in each 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 &gt;4 bunches to have collisions in all experiments.    Find collisions with help of luminosity experts in experiments.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OP/ABP/RF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Commissioning </a:t>
            </a:r>
            <a:r>
              <a:rPr lang="en-GB" dirty="0" smtClean="0"/>
              <a:t>plan</a:t>
            </a:r>
            <a:r>
              <a:rPr lang="en-GB" dirty="0"/>
              <a:t>, </a:t>
            </a:r>
            <a:r>
              <a:rPr lang="en-GB" dirty="0" smtClean="0"/>
              <a:t>done by Saturday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18</a:t>
            </a:fld>
            <a:endParaRPr lang="en-GB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6672"/>
            <a:ext cx="8477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8300" y="817562"/>
          <a:ext cx="8407399" cy="5438775"/>
        </p:xfrm>
        <a:graphic>
          <a:graphicData uri="http://schemas.openxmlformats.org/drawingml/2006/table">
            <a:tbl>
              <a:tblPr/>
              <a:tblGrid>
                <a:gridCol w="2093918"/>
                <a:gridCol w="609140"/>
                <a:gridCol w="1104066"/>
                <a:gridCol w="751907"/>
                <a:gridCol w="1855973"/>
                <a:gridCol w="862948"/>
                <a:gridCol w="1129447"/>
              </a:tblGrid>
              <a:tr h="119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Refill, ramp and squeeze in single step, on momentum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Nominal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if necessary if collisions not found with p-Pb.  Measure Q, Q'.  Find collisions with help of luminosity experts in experiments.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Dropped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362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or two cycles through squeeze off-momentum p-p with all corrections and bumps,  Beam1 and Beam 2, delta&lt;0 first, apply beta-beat correction. (Possibly) repeat p-p  Beam1 and Beam 2, delta&gt;0.  Check beta-beat.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if necessary.  Do two proton beams in parallel with locked RF. Deltap is -+ 2.3 10^-4, radial loop OFF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Dropped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Collimator and Roman pot alignment and loss Maps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TCT alignment (end of squeeze, collision).   Loss maps - detailed list provided. - Alignment of the roman pots (VERTICAL ONLY) - partly done, to be completed.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Maps (several fills)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maps - detailed list provided.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Asynchronous dump tests (squeeze, collision)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Could be done at the end of one of the fills for collimaion set 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2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Fills for loss maps </a:t>
            </a:r>
            <a:r>
              <a:rPr lang="en-US" dirty="0" err="1" smtClean="0"/>
              <a:t>etc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19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7"/>
          <a:stretch/>
        </p:blipFill>
        <p:spPr bwMode="auto">
          <a:xfrm>
            <a:off x="179512" y="476672"/>
            <a:ext cx="8723326" cy="50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052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Intense work and analysis by collimation team, also alignment of TOTEM and ALFA Roman pots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85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Goals:  Ideal </a:t>
            </a:r>
            <a:r>
              <a:rPr lang="en-GB" dirty="0" smtClean="0"/>
              <a:t>course of the p-</a:t>
            </a:r>
            <a:r>
              <a:rPr lang="en-GB" dirty="0" err="1" smtClean="0"/>
              <a:t>Pb</a:t>
            </a:r>
            <a:r>
              <a:rPr lang="en-GB" dirty="0" smtClean="0"/>
              <a:t> run – from LPC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Integrate 30 nb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in ALICE as quickly as possible but respecting the constraints:</a:t>
            </a:r>
          </a:p>
          <a:p>
            <a:endParaRPr lang="en-GB" sz="2400" dirty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Means getting to this luminosity in ALICE quickly, most likely if we start with small </a:t>
            </a:r>
            <a:r>
              <a:rPr lang="el-GR" sz="2000" dirty="0" smtClean="0"/>
              <a:t>β</a:t>
            </a:r>
            <a:r>
              <a:rPr lang="en-GB" sz="2000" dirty="0" smtClean="0"/>
              <a:t>* and conservative intensity (reasons later)</a:t>
            </a:r>
          </a:p>
          <a:p>
            <a:pPr lvl="1"/>
            <a:r>
              <a:rPr lang="en-GB" sz="2000" dirty="0" smtClean="0"/>
              <a:t>Initial minimum bias ~ during luminosity ramp-up</a:t>
            </a:r>
          </a:p>
          <a:p>
            <a:pPr lvl="1"/>
            <a:r>
              <a:rPr lang="en-GB" sz="2000" dirty="0" smtClean="0"/>
              <a:t>Beam reversal and </a:t>
            </a:r>
            <a:r>
              <a:rPr lang="en-GB" sz="2000" b="1" dirty="0" smtClean="0">
                <a:solidFill>
                  <a:srgbClr val="FF0000"/>
                </a:solidFill>
              </a:rPr>
              <a:t>2 polarity reversals</a:t>
            </a:r>
          </a:p>
          <a:p>
            <a:r>
              <a:rPr lang="en-GB" sz="2400" dirty="0" smtClean="0"/>
              <a:t>Get similar (or more) luminosity in ATLAS and CMS </a:t>
            </a:r>
          </a:p>
          <a:p>
            <a:r>
              <a:rPr lang="en-GB" sz="2400" dirty="0" smtClean="0"/>
              <a:t>Get several nb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in </a:t>
            </a:r>
            <a:r>
              <a:rPr lang="en-GB" sz="2400" dirty="0" err="1" smtClean="0"/>
              <a:t>LHCb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Then switch to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priority intermediate energy p-p operation </a:t>
            </a:r>
          </a:p>
          <a:p>
            <a:endParaRPr lang="en-GB" sz="2400" dirty="0" smtClean="0"/>
          </a:p>
          <a:p>
            <a:pPr lvl="1"/>
            <a:r>
              <a:rPr lang="en-GB" sz="2000" dirty="0" smtClean="0"/>
              <a:t>Few days required</a:t>
            </a:r>
          </a:p>
          <a:p>
            <a:r>
              <a:rPr lang="en-GB" sz="2400" dirty="0" smtClean="0"/>
              <a:t>Then switch to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priority, p-</a:t>
            </a:r>
            <a:r>
              <a:rPr lang="en-GB" sz="2400" dirty="0" err="1" smtClean="0"/>
              <a:t>Pb</a:t>
            </a:r>
            <a:r>
              <a:rPr lang="en-GB" sz="2400" dirty="0" smtClean="0"/>
              <a:t> with injection optics for </a:t>
            </a:r>
            <a:r>
              <a:rPr lang="en-GB" sz="2400" dirty="0" err="1" smtClean="0"/>
              <a:t>LHCf</a:t>
            </a:r>
            <a:r>
              <a:rPr lang="en-GB" sz="2400" dirty="0" smtClean="0"/>
              <a:t> </a:t>
            </a:r>
          </a:p>
          <a:p>
            <a:pPr lvl="1"/>
            <a:r>
              <a:rPr lang="en-GB" sz="2000" dirty="0" smtClean="0"/>
              <a:t>About 1 day required to commission and run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31864"/>
              </p:ext>
            </p:extLst>
          </p:nvPr>
        </p:nvGraphicFramePr>
        <p:xfrm>
          <a:off x="3082404" y="1497856"/>
          <a:ext cx="2425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3" imgW="2425700" imgH="635000" progId="Equation.DSMT4">
                  <p:embed/>
                </p:oleObj>
              </mc:Choice>
              <mc:Fallback>
                <p:oleObj name="Equation" r:id="rId3" imgW="24257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404" y="1497856"/>
                        <a:ext cx="2425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89678"/>
              </p:ext>
            </p:extLst>
          </p:nvPr>
        </p:nvGraphicFramePr>
        <p:xfrm>
          <a:off x="2833092" y="4869160"/>
          <a:ext cx="3467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5" imgW="3466800" imgH="342720" progId="Equation.DSMT4">
                  <p:embed/>
                </p:oleObj>
              </mc:Choice>
              <mc:Fallback>
                <p:oleObj name="Equation" r:id="rId5" imgW="346680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092" y="4869160"/>
                        <a:ext cx="3467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6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First STABLE </a:t>
            </a:r>
            <a:r>
              <a:rPr lang="en-GB" dirty="0" smtClean="0"/>
              <a:t>BEAMS: 13Bunches – </a:t>
            </a:r>
            <a:r>
              <a:rPr lang="en-GB" dirty="0" err="1" smtClean="0"/>
              <a:t>Pb</a:t>
            </a:r>
            <a:r>
              <a:rPr lang="en-GB" dirty="0" smtClean="0"/>
              <a:t> emittance evolution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M. </a:t>
            </a:r>
            <a:r>
              <a:rPr kumimoji="0" lang="en-US" dirty="0" err="1" smtClean="0"/>
              <a:t>Schaumann</a:t>
            </a:r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940152" y="980728"/>
            <a:ext cx="2890837" cy="1922463"/>
          </a:xfrm>
        </p:spPr>
        <p:txBody>
          <a:bodyPr/>
          <a:lstStyle/>
          <a:p>
            <a:r>
              <a:rPr lang="en-GB" dirty="0" smtClean="0"/>
              <a:t>t = 0: start of SB</a:t>
            </a:r>
          </a:p>
          <a:p>
            <a:r>
              <a:rPr lang="en-GB" dirty="0"/>
              <a:t>t</a:t>
            </a:r>
            <a:r>
              <a:rPr lang="en-GB" dirty="0" smtClean="0"/>
              <a:t>hick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ed </a:t>
            </a:r>
            <a:r>
              <a:rPr lang="en-GB" dirty="0" smtClean="0"/>
              <a:t>line: non-colliding bunch</a:t>
            </a:r>
            <a:endParaRPr lang="en-GB" dirty="0"/>
          </a:p>
        </p:txBody>
      </p:sp>
      <p:pic>
        <p:nvPicPr>
          <p:cNvPr id="1026" name="Picture 2" descr="G:\Projects\ILHC\MS\p-Pb-firstFills\Plots\Fill_3474\HorizontalEmittance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891"/>
            <a:ext cx="5397379" cy="44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Projects\ILHC\MS\p-Pb-firstFills\Plots\Fill_3474\VerticalEmittance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4408"/>
            <a:ext cx="4690517" cy="38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4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M. Schaumann</a:t>
            </a:r>
            <a:endParaRPr kumimoji="0"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First STABLE </a:t>
            </a:r>
            <a:r>
              <a:rPr lang="en-GB" dirty="0" smtClean="0"/>
              <a:t>BEAMS: 13Bunches – p emittance evolution</a:t>
            </a:r>
            <a:endParaRPr lang="en-GB" dirty="0"/>
          </a:p>
        </p:txBody>
      </p:sp>
      <p:pic>
        <p:nvPicPr>
          <p:cNvPr id="2050" name="Picture 2" descr="G:\Projects\ILHC\MS\p-Pb-firstFills\Plots\Fill_3474\HorizontalEmittanceProt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356051" cy="39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rojects\ILHC\MS\p-Pb-firstFills\Plots\Fill_3474\VerticalEmittanceProt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9252"/>
            <a:ext cx="4638792" cy="33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5796136" y="1219200"/>
            <a:ext cx="2890664" cy="1935858"/>
          </a:xfrm>
        </p:spPr>
        <p:txBody>
          <a:bodyPr/>
          <a:lstStyle/>
          <a:p>
            <a:r>
              <a:rPr lang="en-GB" dirty="0" smtClean="0"/>
              <a:t>t = 0: start of SB</a:t>
            </a:r>
          </a:p>
          <a:p>
            <a:r>
              <a:rPr lang="en-GB" dirty="0"/>
              <a:t>t</a:t>
            </a:r>
            <a:r>
              <a:rPr lang="en-GB" dirty="0" smtClean="0"/>
              <a:t>hick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ed</a:t>
            </a:r>
            <a:r>
              <a:rPr lang="en-GB" dirty="0" smtClean="0"/>
              <a:t> line: non-colliding bunch</a:t>
            </a:r>
            <a:endParaRPr lang="en-GB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539552" y="6381328"/>
            <a:ext cx="151216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M. </a:t>
            </a:r>
            <a:r>
              <a:rPr lang="en-US" dirty="0" err="1" smtClean="0"/>
              <a:t>Schaumann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0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First STABLE </a:t>
            </a:r>
            <a:r>
              <a:rPr lang="en-GB" dirty="0" smtClean="0"/>
              <a:t>BEAMS: 13Bunches </a:t>
            </a:r>
            <a:r>
              <a:rPr lang="en-GB" dirty="0" err="1" smtClean="0"/>
              <a:t>Pb</a:t>
            </a:r>
            <a:r>
              <a:rPr lang="en-GB" dirty="0" smtClean="0"/>
              <a:t> &amp; p</a:t>
            </a:r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ntensities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M. Schaumann</a:t>
            </a:r>
            <a:endParaRPr kumimoji="0" lang="en-US"/>
          </a:p>
        </p:txBody>
      </p:sp>
      <p:pic>
        <p:nvPicPr>
          <p:cNvPr id="1026" name="Picture 2" descr="G:\Projects\ILHC\MS\p-Pb-firstFills\Plots\Fill_3474\Intensity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3115"/>
            <a:ext cx="5634842" cy="35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Projects\ILHC\MS\p-Pb-firstFills\Plots\Fill_3474\IntensityProt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01" y="3432695"/>
            <a:ext cx="5200272" cy="33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940152" y="980728"/>
            <a:ext cx="2890837" cy="192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t = 0: start of SB</a:t>
            </a:r>
          </a:p>
          <a:p>
            <a:r>
              <a:rPr lang="en-GB" smtClean="0"/>
              <a:t>thick </a:t>
            </a:r>
            <a:r>
              <a:rPr lang="en-GB" smtClean="0">
                <a:solidFill>
                  <a:srgbClr val="FF0000"/>
                </a:solidFill>
              </a:rPr>
              <a:t>red </a:t>
            </a:r>
            <a:r>
              <a:rPr lang="en-GB" smtClean="0"/>
              <a:t>line: non-colliding bunch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386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Emittances</a:t>
            </a:r>
            <a:r>
              <a:rPr lang="en-GB" dirty="0" smtClean="0"/>
              <a:t> of first </a:t>
            </a:r>
            <a:r>
              <a:rPr lang="en-GB" dirty="0" err="1" smtClean="0"/>
              <a:t>Pb</a:t>
            </a:r>
            <a:r>
              <a:rPr lang="en-GB" dirty="0" smtClean="0"/>
              <a:t> train in LHC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M. Schaumann</a:t>
            </a:r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556241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6"/>
          <p:cNvSpPr txBox="1">
            <a:spLocks/>
          </p:cNvSpPr>
          <p:nvPr/>
        </p:nvSpPr>
        <p:spPr>
          <a:xfrm>
            <a:off x="539552" y="6381328"/>
            <a:ext cx="151216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M. </a:t>
            </a:r>
            <a:r>
              <a:rPr lang="en-US" dirty="0" err="1" smtClean="0"/>
              <a:t>Schaumann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91683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B2 Horizontal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4778"/>
            <a:ext cx="6119788" cy="291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2280" y="4221088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B2 Vertical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23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M. Schaumann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elogbook.cern.ch/eLogbook/attach_reader?attach_id=1328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92" y="1196752"/>
            <a:ext cx="6264460" cy="49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First </a:t>
            </a:r>
            <a:r>
              <a:rPr lang="en-GB" dirty="0" err="1" smtClean="0"/>
              <a:t>Pb</a:t>
            </a:r>
            <a:r>
              <a:rPr lang="en-GB" dirty="0" smtClean="0"/>
              <a:t> train in LHC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01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emittances</a:t>
            </a:r>
            <a:r>
              <a:rPr lang="en-US" dirty="0" smtClean="0"/>
              <a:t> along trains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25</a:t>
            </a:fld>
            <a:endParaRPr lang="en-GB"/>
          </a:p>
        </p:txBody>
      </p:sp>
      <p:pic>
        <p:nvPicPr>
          <p:cNvPr id="31746" name="Picture 2" descr="http://elogbook.cern.ch/eLogbook/attach_reader?attach_id=1328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0" y="763746"/>
            <a:ext cx="8312720" cy="56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07707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Reflects time spent by bunches on SPS injection plateau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27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Moment of Truth, finally, yesterday evening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26</a:t>
            </a:fld>
            <a:endParaRPr lang="en-GB"/>
          </a:p>
        </p:txBody>
      </p:sp>
      <p:pic>
        <p:nvPicPr>
          <p:cNvPr id="28678" name="Picture 6" descr="http://cs-ccr-www3.cern.ch/vistar_capture/lhc1.png?0.00361009454354643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4" b="32036"/>
          <a:stretch/>
        </p:blipFill>
        <p:spPr bwMode="auto">
          <a:xfrm>
            <a:off x="-36512" y="1845461"/>
            <a:ext cx="9210252" cy="25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5827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Sunday evening, Fill 3474</a:t>
            </a:r>
          </a:p>
          <a:p>
            <a:r>
              <a:rPr lang="en-US" dirty="0" smtClean="0"/>
              <a:t>First injection of </a:t>
            </a:r>
            <a:r>
              <a:rPr lang="en-US" dirty="0" err="1" smtClean="0"/>
              <a:t>Pb</a:t>
            </a:r>
            <a:r>
              <a:rPr lang="en-US" dirty="0" smtClean="0"/>
              <a:t> trains against proton trains</a:t>
            </a:r>
          </a:p>
          <a:p>
            <a:r>
              <a:rPr lang="en-US" dirty="0" smtClean="0"/>
              <a:t>(the MD we’ve been trying to do since 10 September 2012). 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28680" name="Picture 8" descr="http://elogbook.cern.ch/eLogbook/attach_reader?attach_id=13282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26" y="613096"/>
            <a:ext cx="2957362" cy="10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581128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Preliminary</a:t>
            </a:r>
            <a:r>
              <a:rPr lang="en-US" sz="2400" dirty="0" smtClean="0"/>
              <a:t> conclusions (pending further analysis, more data):  </a:t>
            </a:r>
            <a:r>
              <a:rPr lang="en-US" sz="2400" dirty="0" smtClean="0">
                <a:solidFill>
                  <a:srgbClr val="FF0000"/>
                </a:solidFill>
              </a:rPr>
              <a:t>moving long-range beam-beam encounters do not cause </a:t>
            </a:r>
            <a:r>
              <a:rPr lang="en-US" sz="2400" dirty="0">
                <a:solidFill>
                  <a:srgbClr val="FF0000"/>
                </a:solidFill>
              </a:rPr>
              <a:t>significant</a:t>
            </a:r>
            <a:r>
              <a:rPr lang="en-US" sz="2400" dirty="0" smtClean="0">
                <a:solidFill>
                  <a:srgbClr val="FF0000"/>
                </a:solidFill>
              </a:rPr>
              <a:t> beam losses or emittance blow-up</a:t>
            </a:r>
          </a:p>
          <a:p>
            <a:endParaRPr lang="en-US" sz="2400" dirty="0"/>
          </a:p>
          <a:p>
            <a:r>
              <a:rPr lang="en-US" sz="2000" dirty="0" smtClean="0"/>
              <a:t>c.f. RHIC, D-Au equal rigidity injection and ramp, exactly 10 years ago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043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 filling scheme, STABLE BEAMS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27</a:t>
            </a:fld>
            <a:endParaRPr lang="en-GB"/>
          </a:p>
        </p:txBody>
      </p:sp>
      <p:pic>
        <p:nvPicPr>
          <p:cNvPr id="43012" name="Picture 4" descr="http://cs-ccr-www3.cern.ch/vistar_capture/lhc3.png?0.9311860946472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1700"/>
            <a:ext cx="8248400" cy="61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5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ALICE </a:t>
            </a:r>
            <a:r>
              <a:rPr lang="en-US" dirty="0" err="1" smtClean="0"/>
              <a:t>levelled</a:t>
            </a:r>
            <a:r>
              <a:rPr lang="en-US" dirty="0" smtClean="0"/>
              <a:t> for minimum bias data-taking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28</a:t>
            </a:fld>
            <a:endParaRPr lang="en-GB"/>
          </a:p>
        </p:txBody>
      </p:sp>
      <p:pic>
        <p:nvPicPr>
          <p:cNvPr id="48130" name="Picture 2" descr="http://cs-ccr-www3.cern.ch/vistar_capture/lhc3.png?0.9520999437663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6" y="620688"/>
            <a:ext cx="7873108" cy="59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27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filling scheme, ramped just now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29</a:t>
            </a:fld>
            <a:endParaRPr lang="en-GB"/>
          </a:p>
        </p:txBody>
      </p:sp>
      <p:pic>
        <p:nvPicPr>
          <p:cNvPr id="49154" name="Picture 2" descr="http://cs-ccr-www3.cern.ch/vistar_capture/lhc1.png?0.5802414054051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0" y="548680"/>
            <a:ext cx="8104384" cy="6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716" y="2888069"/>
            <a:ext cx="190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intenisty</a:t>
            </a:r>
            <a:r>
              <a:rPr lang="en-US" dirty="0" smtClean="0"/>
              <a:t> in LHC !! </a:t>
            </a:r>
          </a:p>
          <a:p>
            <a:r>
              <a:rPr lang="en-US" dirty="0" smtClean="0"/>
              <a:t>Thanks injectors!!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34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Commissioning plan, done </a:t>
            </a:r>
            <a:r>
              <a:rPr lang="en-GB" dirty="0" smtClean="0"/>
              <a:t>by last Monday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8300" y="569912"/>
          <a:ext cx="8407399" cy="5934075"/>
        </p:xfrm>
        <a:graphic>
          <a:graphicData uri="http://schemas.openxmlformats.org/drawingml/2006/table">
            <a:tbl>
              <a:tblPr/>
              <a:tblGrid>
                <a:gridCol w="2093918"/>
                <a:gridCol w="609140"/>
                <a:gridCol w="1104066"/>
                <a:gridCol w="751907"/>
                <a:gridCol w="1855973"/>
                <a:gridCol w="862948"/>
                <a:gridCol w="1129447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No. OF BUNCHES/BEAM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TIME  (8h shifts)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Highly tentative start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 of p, Pb to check timing.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2,13 or more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 ramp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 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check, including dump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 beta*=0.8 m in ALICE and beta*=2 m in LHCb, with protons on-momentum, pilot beams, flat machine (with several stops between 3 m and 0.8m). (TCTs, TCPs open, symmetrised)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Set-up operations with pilot intensity.  This is close to the initial value used for physics.  Also sort out BPM issues.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TDI re-alignment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Apply correction of beta-beating in flat machine (with several stops between 3 m and 0.8m).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24h required following measurements for offline preparation. Local and global corrections inserted.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IR6 interlock BPMS check at injection ( interlock behaviour check with proton trains), check issues with orbit feedback (with packet latency), injection oscillations with Beam 2, ADT setup for low intensity.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Needs 200 ns proton filling scheme.  1.5 10^10/bunch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Commissioning and run </a:t>
            </a:r>
            <a:r>
              <a:rPr lang="en-GB" dirty="0"/>
              <a:t>plan, </a:t>
            </a:r>
            <a:r>
              <a:rPr lang="en-GB" dirty="0" smtClean="0"/>
              <a:t>done by now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30</a:t>
            </a:fld>
            <a:endParaRPr lang="en-GB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6672"/>
            <a:ext cx="8477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68414"/>
              </p:ext>
            </p:extLst>
          </p:nvPr>
        </p:nvGraphicFramePr>
        <p:xfrm>
          <a:off x="368300" y="908720"/>
          <a:ext cx="8407399" cy="3238500"/>
        </p:xfrm>
        <a:graphic>
          <a:graphicData uri="http://schemas.openxmlformats.org/drawingml/2006/table">
            <a:tbl>
              <a:tblPr/>
              <a:tblGrid>
                <a:gridCol w="2093918"/>
                <a:gridCol w="609140"/>
                <a:gridCol w="1104066"/>
                <a:gridCol w="751907"/>
                <a:gridCol w="1855973"/>
                <a:gridCol w="862948"/>
                <a:gridCol w="1129447"/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Collisions + first STABLE BEAMS for  PHYSICS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bunches, 8 colliding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with two beams, squeeze, checks, Stable beams.  Only 1-2 h of stable beams.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OP/ABP/RF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Trains of Pb and p at injection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Bumps for BCT position sensitivity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Bumps for BSRT and wire scans for cross calibration and emittance evolution if not done yet: inject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trains 200ns B2 and afterwards p trains 200ns B1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ABP/OP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Dropped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Intermediate filling scheme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96, 120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with two beams, squeeze, checks, Stable beams.  Only 1-2 h of stable beams.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5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Commissioning and run </a:t>
            </a:r>
            <a:r>
              <a:rPr lang="en-GB" dirty="0" smtClean="0"/>
              <a:t>plan, remaining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31</a:t>
            </a:fld>
            <a:endParaRPr lang="en-GB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6672"/>
            <a:ext cx="8477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65615"/>
              </p:ext>
            </p:extLst>
          </p:nvPr>
        </p:nvGraphicFramePr>
        <p:xfrm>
          <a:off x="368300" y="934194"/>
          <a:ext cx="8407399" cy="3790950"/>
        </p:xfrm>
        <a:graphic>
          <a:graphicData uri="http://schemas.openxmlformats.org/drawingml/2006/table">
            <a:tbl>
              <a:tblPr/>
              <a:tblGrid>
                <a:gridCol w="2093918"/>
                <a:gridCol w="609140"/>
                <a:gridCol w="1104066"/>
                <a:gridCol w="751907"/>
                <a:gridCol w="1855973"/>
                <a:gridCol w="862948"/>
                <a:gridCol w="1129447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filling scheme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Following minimum bias data collection by ALICE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p intensity 2,3,4, ... 10^10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p,Pb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 luminosity in ALICE to 1. 10^29 with transverse separation if necessary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 production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VdM scans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scheduled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OP/LPC/ABP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polarity switch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scheduled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reversal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scheduled, half-way through luminosity integration.  Detailed setup procedure once p-Pb established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OP/ABP/RF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 production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VdM scans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scheduled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OP/LPC/ABP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ALICE polarity switch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scheduled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OP/ABP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2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event from first Stable Beams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32</a:t>
            </a:fld>
            <a:endParaRPr lang="en-GB"/>
          </a:p>
        </p:txBody>
      </p:sp>
      <p:pic>
        <p:nvPicPr>
          <p:cNvPr id="32770" name="Picture 2" descr="afa49ee9-330a-4270-a53e-878c0903db39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7" y="692696"/>
            <a:ext cx="5362286" cy="56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764705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attach an event display from the firs </a:t>
            </a:r>
            <a:r>
              <a:rPr lang="en-GB" dirty="0" err="1"/>
              <a:t>pPb</a:t>
            </a:r>
            <a:r>
              <a:rPr lang="en-GB" dirty="0"/>
              <a:t> collisions of 2013 with a </a:t>
            </a:r>
            <a:r>
              <a:rPr lang="en-GB" dirty="0" err="1"/>
              <a:t>muon</a:t>
            </a:r>
            <a:r>
              <a:rPr lang="en-GB" dirty="0"/>
              <a:t> hitting the end cap </a:t>
            </a:r>
            <a:r>
              <a:rPr lang="en-GB" dirty="0" err="1"/>
              <a:t>muon</a:t>
            </a:r>
            <a:r>
              <a:rPr lang="en-GB" dirty="0"/>
              <a:t> chambers.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It was very nice that the first collisions happened at 3pm instead of 3am!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Cheers,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Maria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1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Progress has been rapid during the time we have had beams available</a:t>
            </a:r>
          </a:p>
          <a:p>
            <a:r>
              <a:rPr lang="en-GB" dirty="0" smtClean="0"/>
              <a:t>Qualitatively new squeeze in good shape</a:t>
            </a:r>
          </a:p>
          <a:p>
            <a:r>
              <a:rPr lang="en-GB" dirty="0" smtClean="0"/>
              <a:t>Several critical steps to achieve first collisions and stable beams </a:t>
            </a:r>
            <a:r>
              <a:rPr lang="en-GB" dirty="0" smtClean="0"/>
              <a:t> now done</a:t>
            </a:r>
            <a:endParaRPr lang="en-GB" dirty="0" smtClean="0"/>
          </a:p>
          <a:p>
            <a:pPr lvl="1"/>
            <a:r>
              <a:rPr lang="en-GB" dirty="0" smtClean="0"/>
              <a:t>Proton-lead injection, ramp, squeeze, collisions</a:t>
            </a:r>
          </a:p>
          <a:p>
            <a:pPr lvl="1"/>
            <a:r>
              <a:rPr lang="en-GB" dirty="0" smtClean="0"/>
              <a:t>Collimator alignment, qualification by loss maps </a:t>
            </a:r>
          </a:p>
          <a:p>
            <a:r>
              <a:rPr lang="en-GB" dirty="0" smtClean="0"/>
              <a:t>Finally tested effects of moving encounters</a:t>
            </a:r>
          </a:p>
          <a:p>
            <a:r>
              <a:rPr lang="en-US" dirty="0" smtClean="0"/>
              <a:t>Luminosity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LHC now has a new physics </a:t>
            </a:r>
            <a:r>
              <a:rPr lang="en-US" dirty="0" err="1" smtClean="0"/>
              <a:t>programme</a:t>
            </a:r>
            <a:r>
              <a:rPr lang="en-US" dirty="0" smtClean="0"/>
              <a:t>, its first upgrade from Design Report baseline (at small cost) 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631087"/>
              </p:ext>
            </p:extLst>
          </p:nvPr>
        </p:nvGraphicFramePr>
        <p:xfrm>
          <a:off x="2765400" y="4509120"/>
          <a:ext cx="3606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3" imgW="3606480" imgH="558720" progId="Equation.DSMT4">
                  <p:embed/>
                </p:oleObj>
              </mc:Choice>
              <mc:Fallback>
                <p:oleObj name="Equation" r:id="rId3" imgW="36064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5400" y="4509120"/>
                        <a:ext cx="3606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5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has been a difficult week, implementing several qualitatively new features of injectors and LHC operation,  with many re-</a:t>
            </a:r>
            <a:r>
              <a:rPr lang="en-GB" dirty="0" err="1" smtClean="0"/>
              <a:t>schedulings</a:t>
            </a:r>
            <a:r>
              <a:rPr lang="en-GB" dirty="0" smtClean="0"/>
              <a:t>, key people not knowing when they should plan to sleep or be at CCC or deal with the rest of their lives.</a:t>
            </a:r>
          </a:p>
          <a:p>
            <a:r>
              <a:rPr lang="en-GB" dirty="0" smtClean="0"/>
              <a:t>Many interventions from </a:t>
            </a:r>
            <a:r>
              <a:rPr lang="en-GB" dirty="0" err="1" smtClean="0"/>
              <a:t>piquets</a:t>
            </a:r>
            <a:r>
              <a:rPr lang="en-GB" dirty="0" smtClean="0"/>
              <a:t>, repair teams, 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Thanks to everyone for their patience, flexibility and willingness to work ungodly hours </a:t>
            </a:r>
            <a:r>
              <a:rPr lang="en-GB" b="1" dirty="0" smtClean="0">
                <a:solidFill>
                  <a:srgbClr val="FF0000"/>
                </a:solidFill>
              </a:rPr>
              <a:t>far beyond </a:t>
            </a:r>
            <a:r>
              <a:rPr lang="en-GB" b="1" dirty="0" smtClean="0">
                <a:solidFill>
                  <a:srgbClr val="FF0000"/>
                </a:solidFill>
              </a:rPr>
              <a:t>the call of duty 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</a:t>
            </a:r>
            <a:r>
              <a:rPr lang="en-GB" dirty="0" err="1" smtClean="0"/>
              <a:t>SLIDes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ALICE reconstructed event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36</a:t>
            </a:fld>
            <a:endParaRPr lang="en-GB"/>
          </a:p>
        </p:txBody>
      </p:sp>
      <p:pic>
        <p:nvPicPr>
          <p:cNvPr id="33794" name="Picture 2" descr="https://pbs.twimg.com/media/BBFkQWLCYAAfIo8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17" y="1003874"/>
            <a:ext cx="6574912" cy="48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ALICE at L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0" y="285800"/>
            <a:ext cx="694928" cy="6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54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restart of </a:t>
            </a:r>
            <a:r>
              <a:rPr lang="en-US" dirty="0" err="1" smtClean="0"/>
              <a:t>Pb</a:t>
            </a:r>
            <a:r>
              <a:rPr lang="en-US" dirty="0" smtClean="0"/>
              <a:t> injectors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766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Thanks to Linac3 team working over Christmas break, the first </a:t>
            </a:r>
            <a:r>
              <a:rPr lang="en-US" dirty="0" err="1"/>
              <a:t>Pb</a:t>
            </a:r>
            <a:r>
              <a:rPr lang="en-US" dirty="0"/>
              <a:t> ions were available </a:t>
            </a:r>
            <a:r>
              <a:rPr lang="en-US" dirty="0" smtClean="0"/>
              <a:t>from:  </a:t>
            </a:r>
          </a:p>
          <a:p>
            <a:pPr lvl="1"/>
            <a:r>
              <a:rPr lang="en-US" dirty="0" smtClean="0"/>
              <a:t>Linac3 </a:t>
            </a:r>
            <a:r>
              <a:rPr lang="en-US" dirty="0"/>
              <a:t>Monday </a:t>
            </a:r>
            <a:r>
              <a:rPr lang="en-US" dirty="0" smtClean="0"/>
              <a:t>13:00</a:t>
            </a:r>
          </a:p>
          <a:p>
            <a:pPr lvl="1"/>
            <a:r>
              <a:rPr lang="en-US" dirty="0" smtClean="0"/>
              <a:t>LEIR </a:t>
            </a:r>
            <a:r>
              <a:rPr lang="en-US" dirty="0"/>
              <a:t>Monday </a:t>
            </a:r>
            <a:r>
              <a:rPr lang="en-US" dirty="0" smtClean="0"/>
              <a:t>17:00</a:t>
            </a:r>
          </a:p>
          <a:p>
            <a:pPr lvl="1"/>
            <a:r>
              <a:rPr lang="en-US" dirty="0" smtClean="0"/>
              <a:t>PS </a:t>
            </a:r>
            <a:r>
              <a:rPr lang="en-US" dirty="0"/>
              <a:t>Tuesday </a:t>
            </a:r>
            <a:r>
              <a:rPr lang="en-US" dirty="0" smtClean="0"/>
              <a:t>02:00</a:t>
            </a:r>
          </a:p>
          <a:p>
            <a:pPr lvl="1"/>
            <a:r>
              <a:rPr lang="en-US" dirty="0" smtClean="0"/>
              <a:t>SPS </a:t>
            </a:r>
            <a:r>
              <a:rPr lang="en-US" dirty="0"/>
              <a:t>Tuesday for North Area, Thursday single bunch LHC, Week-end 24 bunch train for LHC</a:t>
            </a:r>
          </a:p>
          <a:p>
            <a:r>
              <a:rPr lang="en-US" dirty="0" smtClean="0"/>
              <a:t>New record </a:t>
            </a:r>
            <a:r>
              <a:rPr lang="en-US" dirty="0"/>
              <a:t>performance of ~6x10</a:t>
            </a:r>
            <a:r>
              <a:rPr lang="en-US" baseline="30000" dirty="0"/>
              <a:t>10</a:t>
            </a:r>
            <a:r>
              <a:rPr lang="en-US" dirty="0"/>
              <a:t> charges at LEIR extraction </a:t>
            </a:r>
            <a:r>
              <a:rPr lang="en-US" dirty="0" smtClean="0"/>
              <a:t>today (5.5x10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ions/bunch)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/>
          </a:p>
          <a:p>
            <a:r>
              <a:rPr lang="en-US" dirty="0"/>
              <a:t>Source refilled yesterday, next refill on 28/1 or earlier, hope to hold until 11/2 without 3rd refill.</a:t>
            </a:r>
          </a:p>
          <a:p>
            <a:pPr lvl="1"/>
            <a:r>
              <a:rPr lang="en-US" dirty="0" smtClean="0"/>
              <a:t>Prefer </a:t>
            </a:r>
            <a:r>
              <a:rPr lang="en-US" dirty="0"/>
              <a:t>quench tests with ions at the beginning</a:t>
            </a:r>
          </a:p>
          <a:p>
            <a:endParaRPr lang="en-US" sz="1600" dirty="0"/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7" y="3789040"/>
            <a:ext cx="7258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Moment of Truth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38</a:t>
            </a:fld>
            <a:endParaRPr lang="en-GB"/>
          </a:p>
        </p:txBody>
      </p:sp>
      <p:pic>
        <p:nvPicPr>
          <p:cNvPr id="28674" name="Picture 2" descr="http://elogbook.cern.ch/eLogbook/attach_reader?attach_id=13282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7"/>
          <a:stretch/>
        </p:blipFill>
        <p:spPr bwMode="auto">
          <a:xfrm>
            <a:off x="10666" y="1196752"/>
            <a:ext cx="863917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18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Baseline performance extrapolated from Pilot Fill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71800" y="2132856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Already </a:t>
            </a:r>
            <a:r>
              <a:rPr lang="en-GB" dirty="0"/>
              <a:t>close to ALICE maximum </a:t>
            </a:r>
            <a:r>
              <a:rPr lang="en-GB" dirty="0" smtClean="0"/>
              <a:t>luminosity with emittances of pilot fill, </a:t>
            </a:r>
            <a:r>
              <a:rPr lang="en-GB" dirty="0"/>
              <a:t>good </a:t>
            </a:r>
            <a:r>
              <a:rPr lang="en-GB" dirty="0" err="1"/>
              <a:t>Pb</a:t>
            </a:r>
            <a:r>
              <a:rPr lang="en-GB" dirty="0"/>
              <a:t> </a:t>
            </a:r>
            <a:r>
              <a:rPr lang="en-GB" dirty="0" smtClean="0"/>
              <a:t>intensity, fairly conservative proton intensity – </a:t>
            </a:r>
            <a:r>
              <a:rPr lang="en-GB" dirty="0" smtClean="0">
                <a:solidFill>
                  <a:srgbClr val="FF0000"/>
                </a:solidFill>
              </a:rPr>
              <a:t>leaves room to try to increase it up to a factor ~3</a:t>
            </a:r>
            <a:r>
              <a:rPr lang="en-GB" dirty="0"/>
              <a:t> </a:t>
            </a:r>
            <a:r>
              <a:rPr lang="en-GB" dirty="0" smtClean="0"/>
              <a:t>(level ALICE if necessary).</a:t>
            </a:r>
          </a:p>
          <a:p>
            <a:endParaRPr lang="en-GB" dirty="0"/>
          </a:p>
          <a:p>
            <a:r>
              <a:rPr lang="en-GB" dirty="0" smtClean="0"/>
              <a:t>Can easily be worse if we have blow-up or losses at injection or ramp (from </a:t>
            </a:r>
            <a:r>
              <a:rPr lang="en-GB" dirty="0"/>
              <a:t>moving </a:t>
            </a:r>
            <a:r>
              <a:rPr lang="en-GB" dirty="0" smtClean="0"/>
              <a:t>encounters, IBS, …). </a:t>
            </a:r>
          </a:p>
          <a:p>
            <a:endParaRPr lang="en-GB" dirty="0" smtClean="0"/>
          </a:p>
          <a:p>
            <a:r>
              <a:rPr lang="en-GB" dirty="0" smtClean="0"/>
              <a:t>Unequal beam sizes were OK in pilot fill with higher </a:t>
            </a:r>
            <a:r>
              <a:rPr lang="el-GR" dirty="0" smtClean="0"/>
              <a:t>β</a:t>
            </a:r>
            <a:r>
              <a:rPr lang="en-GB" dirty="0" smtClean="0"/>
              <a:t>*. </a:t>
            </a:r>
          </a:p>
          <a:p>
            <a:r>
              <a:rPr lang="en-GB" dirty="0" smtClean="0"/>
              <a:t>Emittance increase will probably reduce luminosity for all experiments and pile-up for ALICE.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724025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08" y="620688"/>
            <a:ext cx="46101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53732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our preferred first goal for the run.   But, on the basis of present knowledge, it is by no means a “safe set of parameters” (except for optics).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8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22:20 injecting 3 proton pilots for optics during the squeeze with experimental bumps; on momentum; trying to find collisions</a:t>
            </a:r>
          </a:p>
          <a:p>
            <a:r>
              <a:rPr lang="en-US" sz="2400" dirty="0" smtClean="0"/>
              <a:t>0:00 – 2:00 orbit, tune and coupling corrections for the squeeze</a:t>
            </a:r>
          </a:p>
          <a:p>
            <a:pPr lvl="1"/>
            <a:r>
              <a:rPr lang="en-US" sz="1800" dirty="0"/>
              <a:t>Squeeze </a:t>
            </a:r>
            <a:r>
              <a:rPr lang="en-US" sz="1800" dirty="0" smtClean="0"/>
              <a:t>summary (</a:t>
            </a:r>
            <a:r>
              <a:rPr lang="en-GB" sz="1800" dirty="0"/>
              <a:t>Jorg, Ghislain, </a:t>
            </a:r>
            <a:r>
              <a:rPr lang="en-GB" sz="1800" dirty="0" smtClean="0"/>
              <a:t>Rossano)</a:t>
            </a:r>
            <a:r>
              <a:rPr lang="en-US" sz="1800" dirty="0" smtClean="0"/>
              <a:t>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The </a:t>
            </a:r>
            <a:r>
              <a:rPr lang="en-US" sz="1800" dirty="0">
                <a:solidFill>
                  <a:schemeClr val="accent2"/>
                </a:solidFill>
              </a:rPr>
              <a:t>orbit bumps went in fine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accent2"/>
                </a:solidFill>
              </a:rPr>
              <a:t>RT corrections for non-closures very modest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dirty="0"/>
              <a:t>- C</a:t>
            </a:r>
            <a:r>
              <a:rPr lang="en-US" sz="1800" dirty="0" smtClean="0"/>
              <a:t>orrected </a:t>
            </a:r>
            <a:r>
              <a:rPr lang="en-US" sz="1800" dirty="0"/>
              <a:t>the tunes and coupling quite a lot below 2.5 m. The situations looks good. </a:t>
            </a:r>
            <a:r>
              <a:rPr lang="en-US" sz="1800" dirty="0">
                <a:solidFill>
                  <a:schemeClr val="accent2"/>
                </a:solidFill>
              </a:rPr>
              <a:t>The tune signals with 3 probes were very </a:t>
            </a:r>
            <a:r>
              <a:rPr lang="en-US" sz="1800" dirty="0" smtClean="0">
                <a:solidFill>
                  <a:schemeClr val="accent2"/>
                </a:solidFill>
              </a:rPr>
              <a:t>good! </a:t>
            </a:r>
            <a:r>
              <a:rPr lang="en-US" sz="1800" dirty="0"/>
              <a:t>Some work needed on </a:t>
            </a:r>
            <a:r>
              <a:rPr lang="en-US" sz="1800" dirty="0" smtClean="0"/>
              <a:t>feed-forward </a:t>
            </a:r>
            <a:r>
              <a:rPr lang="en-US" sz="1800" dirty="0"/>
              <a:t>of tune between matched points, some excursions in particular between the first points.</a:t>
            </a:r>
            <a:br>
              <a:rPr lang="en-US" sz="1800" dirty="0"/>
            </a:br>
            <a:r>
              <a:rPr lang="en-US" sz="1800" dirty="0"/>
              <a:t>- We </a:t>
            </a:r>
            <a:r>
              <a:rPr lang="en-US" sz="1800" dirty="0">
                <a:solidFill>
                  <a:schemeClr val="accent2"/>
                </a:solidFill>
              </a:rPr>
              <a:t>had to open manually the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TCTs </a:t>
            </a:r>
            <a:r>
              <a:rPr lang="en-US" sz="1800" dirty="0">
                <a:solidFill>
                  <a:schemeClr val="accent2"/>
                </a:solidFill>
              </a:rPr>
              <a:t>in IR2 and IR8 as we were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touching</a:t>
            </a:r>
            <a:r>
              <a:rPr lang="en-US" sz="1800" dirty="0" smtClean="0"/>
              <a:t> </a:t>
            </a:r>
            <a:r>
              <a:rPr lang="en-US" sz="1800" dirty="0"/>
              <a:t>- we </a:t>
            </a:r>
            <a:r>
              <a:rPr lang="en-US" sz="1800" dirty="0">
                <a:solidFill>
                  <a:schemeClr val="accent2"/>
                </a:solidFill>
              </a:rPr>
              <a:t>SHOULD NOT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REPEAT </a:t>
            </a:r>
            <a:r>
              <a:rPr lang="en-US" sz="1800" dirty="0">
                <a:solidFill>
                  <a:schemeClr val="accent2"/>
                </a:solidFill>
              </a:rPr>
              <a:t>THIS EXERCISE UNTIL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WE </a:t>
            </a:r>
            <a:r>
              <a:rPr lang="en-US" sz="1800" dirty="0">
                <a:solidFill>
                  <a:schemeClr val="accent2"/>
                </a:solidFill>
              </a:rPr>
              <a:t>HAVE BETTER TCT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SETTINGS </a:t>
            </a:r>
            <a:r>
              <a:rPr lang="en-US" sz="1800" dirty="0">
                <a:solidFill>
                  <a:schemeClr val="accent2"/>
                </a:solidFill>
              </a:rPr>
              <a:t>in IR2 and IR8</a:t>
            </a:r>
            <a:r>
              <a:rPr lang="en-US" sz="1800" dirty="0" smtClean="0"/>
              <a:t>.</a:t>
            </a:r>
          </a:p>
          <a:p>
            <a:r>
              <a:rPr lang="en-US" sz="2400" dirty="0" smtClean="0"/>
              <a:t>Chromaticity at 0.8m: ~9-10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 Night</a:t>
            </a:r>
            <a:endParaRPr lang="en-GB" dirty="0"/>
          </a:p>
        </p:txBody>
      </p:sp>
      <p:pic>
        <p:nvPicPr>
          <p:cNvPr id="5122" name="Picture 2" descr="C:\Users\eholzer\AppData\Local\Temp\20130115020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6379"/>
            <a:ext cx="3223374" cy="26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5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83" y="692696"/>
            <a:ext cx="4747746" cy="1555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0" y="2373919"/>
            <a:ext cx="4725580" cy="1502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Off-momentum optics, beta-beating,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" y="4005064"/>
            <a:ext cx="4312940" cy="2199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46" y="69269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very well prepared to handle the new squeeze in ALICE, correct for off-momentum beta-beating and set up the collimation system.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31840" y="4384278"/>
            <a:ext cx="5505450" cy="2204619"/>
            <a:chOff x="3131840" y="4384278"/>
            <a:chExt cx="5505450" cy="2204619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436247"/>
              <a:ext cx="5505450" cy="2152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867864" y="4384278"/>
              <a:ext cx="2664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Collimation working group</a:t>
              </a:r>
              <a:endParaRPr lang="en-GB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09360" y="2365540"/>
            <a:ext cx="4223080" cy="1701608"/>
            <a:chOff x="4309360" y="2365540"/>
            <a:chExt cx="4223080" cy="1701608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360" y="2365540"/>
              <a:ext cx="4223080" cy="17016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96942" y="2662094"/>
              <a:ext cx="209525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Waiting for approval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9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Encounters around an IP with 200/225 ns spacing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24128" y="15567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Encounter points at </a:t>
            </a:r>
            <a:r>
              <a:rPr lang="en-GB" dirty="0"/>
              <a:t>0</a:t>
            </a:r>
            <a:r>
              <a:rPr lang="en-GB" dirty="0" smtClean="0"/>
              <a:t>., 100., 112.5, 200., 212.5, 312.5, 325., 412.5, … ns from IP.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94816"/>
            <a:ext cx="19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Collisions at IP only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30194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96" y="3471267"/>
            <a:ext cx="2667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2:00 – 4:00 collision beam process: orbit, tune and coupling corrections and trying to find collisions in the experiments</a:t>
            </a:r>
          </a:p>
          <a:p>
            <a:pPr lvl="1"/>
            <a:r>
              <a:rPr lang="en-US" dirty="0" smtClean="0"/>
              <a:t>Summary (</a:t>
            </a:r>
            <a:r>
              <a:rPr lang="en-GB" dirty="0"/>
              <a:t>Jorg, Ghislain, </a:t>
            </a:r>
            <a:r>
              <a:rPr lang="en-GB" dirty="0" smtClean="0"/>
              <a:t>Rossano):</a:t>
            </a:r>
          </a:p>
          <a:p>
            <a:pPr lvl="1"/>
            <a:r>
              <a:rPr lang="en-US" dirty="0" smtClean="0"/>
              <a:t>Collision beam process is OK – but still have </a:t>
            </a:r>
            <a:r>
              <a:rPr lang="en-US" dirty="0"/>
              <a:t>to </a:t>
            </a:r>
            <a:r>
              <a:rPr lang="en-US" dirty="0" smtClean="0"/>
              <a:t>check </a:t>
            </a:r>
            <a:r>
              <a:rPr lang="en-US" dirty="0"/>
              <a:t>the V orbit functions again tomorrow (offline) </a:t>
            </a:r>
            <a:r>
              <a:rPr lang="en-US" dirty="0" smtClean="0"/>
              <a:t>for </a:t>
            </a:r>
            <a:r>
              <a:rPr lang="en-US" dirty="0"/>
              <a:t>consistency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Did not find collisions in any IP</a:t>
            </a:r>
          </a:p>
          <a:p>
            <a:pPr lvl="1"/>
            <a:endParaRPr lang="en-US" dirty="0"/>
          </a:p>
          <a:p>
            <a:r>
              <a:rPr lang="en-US" dirty="0" smtClean="0"/>
              <a:t>For comparison of orbit measurement with high and low beam intensity: The BPM high </a:t>
            </a:r>
            <a:r>
              <a:rPr lang="en-US" dirty="0"/>
              <a:t>and low sensitivity crossing calibration data has been </a:t>
            </a:r>
            <a:r>
              <a:rPr lang="en-US" dirty="0" smtClean="0"/>
              <a:t>recorded – will be analyzed today.</a:t>
            </a:r>
          </a:p>
          <a:p>
            <a:endParaRPr lang="en-US" dirty="0" smtClean="0"/>
          </a:p>
          <a:p>
            <a:r>
              <a:rPr lang="en-US" dirty="0" smtClean="0"/>
              <a:t>4:12 </a:t>
            </a:r>
            <a:r>
              <a:rPr lang="en-US" dirty="0" smtClean="0">
                <a:solidFill>
                  <a:schemeClr val="accent2"/>
                </a:solidFill>
              </a:rPr>
              <a:t>start </a:t>
            </a:r>
            <a:r>
              <a:rPr lang="en-US" dirty="0">
                <a:solidFill>
                  <a:schemeClr val="accent2"/>
                </a:solidFill>
              </a:rPr>
              <a:t>off momentum </a:t>
            </a:r>
            <a:r>
              <a:rPr lang="en-US" dirty="0" smtClean="0">
                <a:solidFill>
                  <a:schemeClr val="accent2"/>
                </a:solidFill>
              </a:rPr>
              <a:t>optics at </a:t>
            </a:r>
            <a:r>
              <a:rPr lang="en-US" dirty="0">
                <a:solidFill>
                  <a:schemeClr val="accent2"/>
                </a:solidFill>
              </a:rPr>
              <a:t>beta*=</a:t>
            </a:r>
            <a:r>
              <a:rPr lang="en-US" dirty="0" smtClean="0">
                <a:solidFill>
                  <a:schemeClr val="accent2"/>
                </a:solidFill>
              </a:rPr>
              <a:t>0.8m</a:t>
            </a:r>
            <a:r>
              <a:rPr lang="en-US" dirty="0" smtClean="0"/>
              <a:t>; </a:t>
            </a:r>
            <a:r>
              <a:rPr lang="en-US" dirty="0"/>
              <a:t>Apply and check beta-beating correction </a:t>
            </a:r>
            <a:r>
              <a:rPr lang="en-US" dirty="0" smtClean="0"/>
              <a:t>knob; </a:t>
            </a:r>
            <a:r>
              <a:rPr lang="en-US" dirty="0"/>
              <a:t>Check aperture.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73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holzer\AppData\Local\Temp\201301141031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9376"/>
            <a:ext cx="5256584" cy="38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olzer\AppData\Local\Temp\20130114103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9323"/>
            <a:ext cx="5173563" cy="36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12474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Comparison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local corrections</a:t>
            </a:r>
            <a:r>
              <a:rPr lang="en-US" sz="2000" dirty="0" smtClean="0">
                <a:latin typeface="+mn-lt"/>
              </a:rPr>
              <a:t> and virgin machine</a:t>
            </a:r>
            <a:endParaRPr lang="en-GB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58112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Comparison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local corrections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local+global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corrections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71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C00000">
              <a:alpha val="21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Squeeze commissioning </a:t>
            </a:r>
            <a:r>
              <a:rPr lang="en-US" dirty="0" smtClean="0"/>
              <a:t>– 1/3</a:t>
            </a:r>
          </a:p>
          <a:p>
            <a:r>
              <a:rPr lang="en-US" i="1" dirty="0" smtClean="0"/>
              <a:t>Andy Langer, Yngve Levinsen, Meghan </a:t>
            </a:r>
            <a:r>
              <a:rPr lang="en-US" i="1" dirty="0" err="1" smtClean="0"/>
              <a:t>McAteer</a:t>
            </a:r>
            <a:r>
              <a:rPr lang="en-US" i="1" dirty="0" smtClean="0"/>
              <a:t>, Ewen McLean, Tobias </a:t>
            </a:r>
            <a:r>
              <a:rPr lang="en-US" i="1" dirty="0" err="1" smtClean="0"/>
              <a:t>Persson</a:t>
            </a:r>
            <a:r>
              <a:rPr lang="en-US" i="1" dirty="0" smtClean="0"/>
              <a:t>, Piotr Skowronski, Rogelio Tomas, Reine Versteegen, Jorg Wenninger, …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980728"/>
            <a:ext cx="70567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squeeze goes down to </a:t>
            </a:r>
            <a:r>
              <a:rPr lang="el-GR" dirty="0" smtClean="0">
                <a:latin typeface="Calibri"/>
              </a:rPr>
              <a:t>β</a:t>
            </a:r>
            <a:r>
              <a:rPr lang="en-US" dirty="0" smtClean="0">
                <a:latin typeface="Calibri"/>
              </a:rPr>
              <a:t>*(IP1, IP2, IP5, IP8) = (0.8, 0.8, 0.8, 2.0) and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will be done off-momentum (new for LHC)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Optics measurements and correction were done in three steps with proton beams: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- </a:t>
            </a:r>
            <a:r>
              <a:rPr lang="en-US" b="1" dirty="0" smtClean="0">
                <a:latin typeface="Calibri"/>
              </a:rPr>
              <a:t>on momentum </a:t>
            </a:r>
            <a:r>
              <a:rPr lang="en-US" dirty="0" smtClean="0">
                <a:latin typeface="Calibri"/>
              </a:rPr>
              <a:t>squeeze in steps with flat machine, measurements at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flat top, 7 m,  3 m, 1 m, and 0.8 m</a:t>
            </a:r>
            <a:r>
              <a:rPr lang="en-US" dirty="0" smtClean="0">
                <a:latin typeface="Calibri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- </a:t>
            </a:r>
            <a:r>
              <a:rPr lang="en-US" b="1" dirty="0" smtClean="0">
                <a:latin typeface="Calibri"/>
              </a:rPr>
              <a:t>on momentum </a:t>
            </a:r>
            <a:r>
              <a:rPr lang="en-US" dirty="0" smtClean="0">
                <a:latin typeface="Calibri"/>
              </a:rPr>
              <a:t>squeeze in steps applying local IR corrections, same 5 stops to measure beta-beating, additional measurement at 0.8 m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with global correction </a:t>
            </a:r>
            <a:r>
              <a:rPr lang="en-US" dirty="0" smtClean="0">
                <a:latin typeface="Calibri"/>
              </a:rPr>
              <a:t>applied,</a:t>
            </a:r>
          </a:p>
          <a:p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- </a:t>
            </a:r>
            <a:r>
              <a:rPr lang="en-US" b="1" dirty="0"/>
              <a:t>on momentum </a:t>
            </a:r>
            <a:r>
              <a:rPr lang="en-US" dirty="0"/>
              <a:t>squeeze in steps </a:t>
            </a:r>
            <a:r>
              <a:rPr lang="en-US" dirty="0" smtClean="0"/>
              <a:t>with experiments bumps ON and beat-beating correction (measurements at 0.8 m), followed by 2 </a:t>
            </a:r>
            <a:r>
              <a:rPr lang="en-US" b="1" dirty="0" smtClean="0">
                <a:latin typeface="Calibri"/>
              </a:rPr>
              <a:t>off momentum </a:t>
            </a:r>
            <a:r>
              <a:rPr lang="en-US" dirty="0" smtClean="0">
                <a:latin typeface="Calibri"/>
              </a:rPr>
              <a:t>measurements at 0.8 m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with intrinsic beta-beating knob ON, with ± 0.00023 </a:t>
            </a:r>
            <a:r>
              <a:rPr lang="en-US" dirty="0" err="1" smtClean="0">
                <a:solidFill>
                  <a:srgbClr val="C00000"/>
                </a:solidFill>
                <a:latin typeface="Calibri"/>
              </a:rPr>
              <a:t>dp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/p</a:t>
            </a:r>
            <a:r>
              <a:rPr lang="en-US" dirty="0" smtClean="0">
                <a:latin typeface="Calibri"/>
              </a:rPr>
              <a:t>.</a:t>
            </a:r>
          </a:p>
          <a:p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 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08" y="5016634"/>
            <a:ext cx="4444572" cy="1796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C00000">
              <a:alpha val="21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Squeeze commissioning </a:t>
            </a:r>
            <a:r>
              <a:rPr lang="en-US" dirty="0" smtClean="0"/>
              <a:t>– 2/3</a:t>
            </a:r>
          </a:p>
          <a:p>
            <a:r>
              <a:rPr lang="en-US" i="1" dirty="0"/>
              <a:t>Andy Langer, </a:t>
            </a:r>
            <a:r>
              <a:rPr lang="en-US" i="1" dirty="0" err="1"/>
              <a:t>Yngve</a:t>
            </a:r>
            <a:r>
              <a:rPr lang="en-US" i="1" dirty="0"/>
              <a:t> </a:t>
            </a:r>
            <a:r>
              <a:rPr lang="en-US" i="1" dirty="0" err="1"/>
              <a:t>Levinsen</a:t>
            </a:r>
            <a:r>
              <a:rPr lang="en-US" i="1" dirty="0"/>
              <a:t>, Meghan </a:t>
            </a:r>
            <a:r>
              <a:rPr lang="en-US" i="1" dirty="0" err="1"/>
              <a:t>McAteer</a:t>
            </a:r>
            <a:r>
              <a:rPr lang="en-US" i="1" dirty="0"/>
              <a:t>, Ewen McLean, Tobias </a:t>
            </a:r>
            <a:r>
              <a:rPr lang="en-US" i="1" dirty="0" err="1"/>
              <a:t>Persson</a:t>
            </a:r>
            <a:r>
              <a:rPr lang="en-US" i="1" dirty="0"/>
              <a:t>, Piotr Skowronski,  </a:t>
            </a:r>
            <a:r>
              <a:rPr lang="en-US" i="1" dirty="0" err="1"/>
              <a:t>Mattteo</a:t>
            </a:r>
            <a:r>
              <a:rPr lang="en-US" i="1" dirty="0"/>
              <a:t> Solfaroli, Rogelio Tomas, Reine Versteegen, Jorg Wenninger, …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5576" y="1124744"/>
            <a:ext cx="463244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On momentum correction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than 60% beta-beating without correction (in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gray</a:t>
            </a:r>
            <a:r>
              <a:rPr lang="en-US" dirty="0" smtClean="0"/>
              <a:t>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Down to 20% with local correction (in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Down to 5% with global correction (in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AutoShape 2" descr="https://ab-dep-op-elogbook.web.cern.ch/ab-dep-op-elogbook/elogbook/secure/attach.php?attachId=1326513&amp;type=png&amp;fname=201301150539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7" descr="https://ab-dep-op-elogbook.web.cern.ch/ab-dep-op-elogbook/elogbook/secure/attach.php?attachId=1326293&amp;type=png&amp;fname=2013011410242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10097" r="3020" b="3600"/>
          <a:stretch/>
        </p:blipFill>
        <p:spPr bwMode="auto">
          <a:xfrm>
            <a:off x="312693" y="2852936"/>
            <a:ext cx="4291053" cy="382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13" y="2149205"/>
            <a:ext cx="3645408" cy="2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03" y="4360418"/>
            <a:ext cx="3472053" cy="244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64390" y="1124744"/>
            <a:ext cx="387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Off momentum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ntrinsic beta-beating correction knob </a:t>
            </a:r>
            <a:r>
              <a:rPr lang="en-US" dirty="0" smtClean="0"/>
              <a:t>(as calculated for B1):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2492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47158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C00000">
              <a:alpha val="21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Squeeze commissioning </a:t>
            </a:r>
            <a:r>
              <a:rPr lang="en-US" dirty="0" smtClean="0"/>
              <a:t>– 3/3</a:t>
            </a:r>
          </a:p>
          <a:p>
            <a:r>
              <a:rPr lang="en-US" i="1" dirty="0"/>
              <a:t>Andy Langer, </a:t>
            </a:r>
            <a:r>
              <a:rPr lang="en-US" i="1" dirty="0" err="1"/>
              <a:t>Yngve</a:t>
            </a:r>
            <a:r>
              <a:rPr lang="en-US" i="1" dirty="0"/>
              <a:t> </a:t>
            </a:r>
            <a:r>
              <a:rPr lang="en-US" i="1" dirty="0" err="1"/>
              <a:t>Levinsen</a:t>
            </a:r>
            <a:r>
              <a:rPr lang="en-US" i="1" dirty="0"/>
              <a:t>, Meghan </a:t>
            </a:r>
            <a:r>
              <a:rPr lang="en-US" i="1" dirty="0" err="1"/>
              <a:t>McAteer</a:t>
            </a:r>
            <a:r>
              <a:rPr lang="en-US" i="1" dirty="0"/>
              <a:t>, Ewen McLean, Tobias </a:t>
            </a:r>
            <a:r>
              <a:rPr lang="en-US" i="1" dirty="0" err="1"/>
              <a:t>Persson</a:t>
            </a:r>
            <a:r>
              <a:rPr lang="en-US" i="1" dirty="0"/>
              <a:t>, Piotr Skowronski,  </a:t>
            </a:r>
            <a:r>
              <a:rPr lang="en-US" i="1" dirty="0" err="1"/>
              <a:t>Mattteo</a:t>
            </a:r>
            <a:r>
              <a:rPr lang="en-US" i="1" dirty="0"/>
              <a:t> Solfaroli, Rogelio Tomas, Reine Versteegen, Jorg Wenninger, …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1124744"/>
            <a:ext cx="8979831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Off momentum measurements </a:t>
            </a:r>
            <a:r>
              <a:rPr lang="en-US" dirty="0" smtClean="0"/>
              <a:t>(with bumps), including intrinsic beta-beating correction knob: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Chromaticity was set two ~2 units,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Off-momentum knob acts on MQTs magnets,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Tune changed suddenly when 20% of the knob was applied for B1, negative </a:t>
            </a:r>
            <a:r>
              <a:rPr lang="en-US" dirty="0" err="1" smtClean="0"/>
              <a:t>dp</a:t>
            </a:r>
            <a:r>
              <a:rPr lang="en-US" dirty="0" smtClean="0"/>
              <a:t>/p, but did not come back </a:t>
            </a:r>
            <a:r>
              <a:rPr lang="en-US" dirty="0" err="1" smtClean="0"/>
              <a:t>appling</a:t>
            </a:r>
            <a:r>
              <a:rPr lang="en-US" dirty="0" smtClean="0"/>
              <a:t> -30% -&gt; Hysteresis? Did not happen for pos. </a:t>
            </a:r>
            <a:r>
              <a:rPr lang="en-US" dirty="0" err="1" smtClean="0"/>
              <a:t>dp</a:t>
            </a:r>
            <a:r>
              <a:rPr lang="en-US" dirty="0" smtClean="0"/>
              <a:t>/p nor for B2.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-&gt; Beta-beating stays below 10% off-momentum (so correction works).</a:t>
            </a:r>
          </a:p>
        </p:txBody>
      </p:sp>
      <p:sp>
        <p:nvSpPr>
          <p:cNvPr id="6" name="AutoShape 2" descr="https://ab-dep-op-elogbook.web.cern.ch/ab-dep-op-elogbook/elogbook/secure/attach.php?attachId=1326556&amp;type=png&amp;fname=201301150825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3414" y="26369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Beam1, </a:t>
            </a:r>
            <a:r>
              <a:rPr lang="en-US" dirty="0" err="1" smtClean="0"/>
              <a:t>dp</a:t>
            </a:r>
            <a:r>
              <a:rPr lang="en-US" dirty="0" smtClean="0"/>
              <a:t>/p &lt; 0</a:t>
            </a:r>
            <a:endParaRPr lang="en-GB" dirty="0"/>
          </a:p>
        </p:txBody>
      </p:sp>
      <p:sp>
        <p:nvSpPr>
          <p:cNvPr id="9" name="AutoShape 6" descr="https://ab-dep-op-elogbook.web.cern.ch/ab-dep-op-elogbook/elogbook/secure/attach.php?attachId=1326527&amp;type=png&amp;fname=2013011506253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84099" y="2762938"/>
            <a:ext cx="4489915" cy="1475005"/>
            <a:chOff x="84099" y="2157747"/>
            <a:chExt cx="4489915" cy="147500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6" t="2430" b="48785"/>
            <a:stretch/>
          </p:blipFill>
          <p:spPr bwMode="auto">
            <a:xfrm>
              <a:off x="84099" y="2157747"/>
              <a:ext cx="4489915" cy="1475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923928" y="2492731"/>
              <a:ext cx="0" cy="576229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23728" y="2492731"/>
              <a:ext cx="1723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FF"/>
                  </a:solidFill>
                </a:rPr>
                <a:t>Start applying the knob on B1 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3862" y="2800987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dp</a:t>
              </a:r>
              <a:r>
                <a:rPr lang="en-US" dirty="0" smtClean="0"/>
                <a:t>/p &lt; 0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496" y="4600337"/>
            <a:ext cx="5061655" cy="1519420"/>
            <a:chOff x="35496" y="3995146"/>
            <a:chExt cx="5061655" cy="151942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0" t="52414" b="23793"/>
            <a:stretch/>
          </p:blipFill>
          <p:spPr bwMode="auto">
            <a:xfrm>
              <a:off x="35496" y="3995146"/>
              <a:ext cx="4587122" cy="1519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475655" y="4437112"/>
              <a:ext cx="1893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Start applying the knob on B2 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403648" y="4437112"/>
              <a:ext cx="0" cy="56977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68959" y="465889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dp</a:t>
              </a:r>
              <a:r>
                <a:rPr lang="en-US" dirty="0" smtClean="0"/>
                <a:t>/p &lt; 0</a:t>
              </a:r>
              <a:endParaRPr lang="en-GB" dirty="0"/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10097" r="2914" b="2544"/>
          <a:stretch/>
        </p:blipFill>
        <p:spPr bwMode="auto">
          <a:xfrm>
            <a:off x="4788024" y="3006244"/>
            <a:ext cx="4303772" cy="322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LHC morning meeting 20/1/2013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J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JMJ plain</Template>
  <TotalTime>5180</TotalTime>
  <Words>3122</Words>
  <Application>Microsoft Office PowerPoint</Application>
  <PresentationFormat>On-screen Show (4:3)</PresentationFormat>
  <Paragraphs>695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JMJ plain</vt:lpstr>
      <vt:lpstr>Equation</vt:lpstr>
      <vt:lpstr>MathType 6.0 Equation</vt:lpstr>
      <vt:lpstr>Progress with Commissioning the first LHC p-Pb run</vt:lpstr>
      <vt:lpstr>Goals:  Ideal course of the p-Pb run – from LPC </vt:lpstr>
      <vt:lpstr>Commissioning plan, done by last Monday</vt:lpstr>
      <vt:lpstr>Monday Night</vt:lpstr>
      <vt:lpstr>Tuesday Morning</vt:lpstr>
      <vt:lpstr>PowerPoint Presentation</vt:lpstr>
      <vt:lpstr>PowerPoint Presentation</vt:lpstr>
      <vt:lpstr>PowerPoint Presentation</vt:lpstr>
      <vt:lpstr>PowerPoint Presentation</vt:lpstr>
      <vt:lpstr>Commissioning plan, done by last Wednesday (LMC)</vt:lpstr>
      <vt:lpstr>Thu 17/1</vt:lpstr>
      <vt:lpstr>Thu 17/1</vt:lpstr>
      <vt:lpstr>Thu 17/1/2013</vt:lpstr>
      <vt:lpstr>Thu 17/1</vt:lpstr>
      <vt:lpstr>Aperture measurement IP2 RB, MG, PH, LL, DM, SR, MS, RV) </vt:lpstr>
      <vt:lpstr>Friday 00:00-10:00 ramp, squeeze, first collisions</vt:lpstr>
      <vt:lpstr>Commissioning and run plan, done by Friday</vt:lpstr>
      <vt:lpstr>Commissioning plan, done by Saturday</vt:lpstr>
      <vt:lpstr>Fills for loss maps etc</vt:lpstr>
      <vt:lpstr>First STABLE BEAMS: 13Bunches – Pb emittance evolution</vt:lpstr>
      <vt:lpstr>First STABLE BEAMS: 13Bunches – p emittance evolution</vt:lpstr>
      <vt:lpstr>First STABLE BEAMS: 13Bunches Pb &amp; p intensities</vt:lpstr>
      <vt:lpstr>Emittances of first Pb train in LHC</vt:lpstr>
      <vt:lpstr>First Pb train in LHC</vt:lpstr>
      <vt:lpstr>Pb emittances along trains</vt:lpstr>
      <vt:lpstr>The Moment of Truth, finally, yesterday evening</vt:lpstr>
      <vt:lpstr>Intermediate filling scheme, STABLE BEAMS</vt:lpstr>
      <vt:lpstr>ALICE levelled for minimum bias data-taking</vt:lpstr>
      <vt:lpstr>Full filling scheme, ramped just now</vt:lpstr>
      <vt:lpstr>Commissioning and run plan, done by now</vt:lpstr>
      <vt:lpstr>Commissioning and run plan, remaining</vt:lpstr>
      <vt:lpstr>CMS event from first Stable Beams</vt:lpstr>
      <vt:lpstr>Conclusions</vt:lpstr>
      <vt:lpstr>Acknowledgements</vt:lpstr>
      <vt:lpstr>BACKUP SLIDes</vt:lpstr>
      <vt:lpstr>ALICE reconstructed event</vt:lpstr>
      <vt:lpstr>Fast restart of Pb injectors</vt:lpstr>
      <vt:lpstr>The Moment of Truth</vt:lpstr>
      <vt:lpstr>Baseline performance extrapolated from Pilot Fill</vt:lpstr>
      <vt:lpstr>Off-momentum optics, beta-beating, etc</vt:lpstr>
      <vt:lpstr>Encounters around an IP with 200/225 ns spacing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thoughts  on 2012 p-Pb run</dc:title>
  <dc:creator>John M. Jowett</dc:creator>
  <cp:lastModifiedBy>John Jowett</cp:lastModifiedBy>
  <cp:revision>189</cp:revision>
  <dcterms:created xsi:type="dcterms:W3CDTF">2012-06-25T08:47:04Z</dcterms:created>
  <dcterms:modified xsi:type="dcterms:W3CDTF">2013-01-21T07:19:27Z</dcterms:modified>
</cp:coreProperties>
</file>