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4" r:id="rId1"/>
  </p:sldMasterIdLst>
  <p:notesMasterIdLst>
    <p:notesMasterId r:id="rId5"/>
  </p:notesMasterIdLst>
  <p:handoutMasterIdLst>
    <p:handoutMasterId r:id="rId6"/>
  </p:handoutMasterIdLst>
  <p:sldIdLst>
    <p:sldId id="567" r:id="rId2"/>
    <p:sldId id="570" r:id="rId3"/>
    <p:sldId id="568" r:id="rId4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3399"/>
    <a:srgbClr val="006600"/>
    <a:srgbClr val="0000FF"/>
    <a:srgbClr val="FF9999"/>
    <a:srgbClr val="FFCC66"/>
    <a:srgbClr val="B82300"/>
    <a:srgbClr val="FE8002"/>
    <a:srgbClr val="FD5C03"/>
    <a:srgbClr val="8C8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4" autoAdjust="0"/>
    <p:restoredTop sz="87949" autoAdjust="0"/>
  </p:normalViewPr>
  <p:slideViewPr>
    <p:cSldViewPr snapToObjects="1">
      <p:cViewPr>
        <p:scale>
          <a:sx n="60" d="100"/>
          <a:sy n="60" d="100"/>
        </p:scale>
        <p:origin x="-869" y="-274"/>
      </p:cViewPr>
      <p:guideLst>
        <p:guide orient="horz" pos="4319"/>
        <p:guide pos="5738"/>
      </p:guideLst>
    </p:cSldViewPr>
  </p:slideViewPr>
  <p:outlineViewPr>
    <p:cViewPr>
      <p:scale>
        <a:sx n="33" d="100"/>
        <a:sy n="33" d="100"/>
      </p:scale>
      <p:origin x="0" y="1241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6CFEE5-E694-4D75-B600-43F31FF6BBFA}" type="datetimeFigureOut">
              <a:rPr lang="en-US"/>
              <a:pPr>
                <a:defRPr/>
              </a:pPr>
              <a:t>1/17/2013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BD28E1-838A-4D4B-811C-2658FD1F6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643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fld id="{47B2CF9C-0117-4802-A492-4949F13F6F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635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Cryogenics available at 6:00	 </a:t>
            </a:r>
            <a:endParaRPr lang="en-GB" dirty="0" smtClean="0"/>
          </a:p>
          <a:p>
            <a:r>
              <a:rPr lang="en-US" dirty="0" err="1" smtClean="0"/>
              <a:t>Precycle</a:t>
            </a:r>
            <a:r>
              <a:rPr lang="en-US" dirty="0" smtClean="0"/>
              <a:t> completed by 7:00 </a:t>
            </a:r>
            <a:endParaRPr lang="en-GB" dirty="0" smtClean="0"/>
          </a:p>
          <a:p>
            <a:r>
              <a:rPr lang="en-US" dirty="0" smtClean="0"/>
              <a:t>Flat-top and start of loss maps at 8:00	</a:t>
            </a:r>
            <a:endParaRPr lang="en-GB" dirty="0" smtClean="0"/>
          </a:p>
          <a:p>
            <a:r>
              <a:rPr lang="en-US" dirty="0" smtClean="0"/>
              <a:t>Loss maps and collimator alignment completed by 12:00</a:t>
            </a:r>
            <a:endParaRPr lang="en-GB" dirty="0" smtClean="0"/>
          </a:p>
          <a:p>
            <a:r>
              <a:rPr lang="en-US" dirty="0" smtClean="0"/>
              <a:t>Squeeze in one go finished by 13:00</a:t>
            </a:r>
            <a:endParaRPr lang="en-GB" dirty="0" smtClean="0"/>
          </a:p>
          <a:p>
            <a:r>
              <a:rPr lang="en-US" dirty="0" smtClean="0"/>
              <a:t>Aperture checks in IR2 from 13:00 to17:00</a:t>
            </a:r>
            <a:endParaRPr lang="en-GB" dirty="0" smtClean="0"/>
          </a:p>
          <a:p>
            <a:r>
              <a:rPr lang="en-US" dirty="0" err="1" smtClean="0"/>
              <a:t>pPb</a:t>
            </a:r>
            <a:r>
              <a:rPr lang="en-US" dirty="0" smtClean="0"/>
              <a:t> injection, ramp, cogging, starting at 18:00 – 19:00. TCT alignment and loss maps (</a:t>
            </a:r>
            <a:r>
              <a:rPr lang="en-US" dirty="0" err="1" smtClean="0"/>
              <a:t>betatronic</a:t>
            </a:r>
            <a:r>
              <a:rPr lang="en-US" dirty="0" smtClean="0"/>
              <a:t>) at the end of the squeeze and in collision (TOTEM and ALFA presence required at the end for ALFA and TOTEM vertical roman pot alignment.</a:t>
            </a:r>
            <a:endParaRPr lang="en-GB" dirty="0" smtClean="0"/>
          </a:p>
          <a:p>
            <a:r>
              <a:rPr lang="en-US" dirty="0" smtClean="0"/>
              <a:t>If problem to find collisions with proton and ions dump and refill with 3 “nominal” (8x10^10) proton bunches to find collisions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2CF9C-0117-4802-A492-4949F13F6F21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5434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1/17/2013</a:t>
            </a:fld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 Level 1 20 </a:t>
            </a:r>
            <a:r>
              <a:rPr lang="de-CH" dirty="0" err="1" smtClean="0"/>
              <a:t>Pt</a:t>
            </a:r>
            <a:r>
              <a:rPr lang="de-CH" dirty="0" smtClean="0"/>
              <a:t>. </a:t>
            </a:r>
          </a:p>
          <a:p>
            <a:pPr lvl="1"/>
            <a:r>
              <a:rPr lang="de-CH" dirty="0" smtClean="0"/>
              <a:t>Text Level 2 18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2"/>
            <a:r>
              <a:rPr lang="de-CH" dirty="0" smtClean="0"/>
              <a:t>Text Level 3 16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3"/>
            <a:r>
              <a:rPr lang="de-CH" dirty="0" smtClean="0"/>
              <a:t>Text Level 4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4"/>
            <a:r>
              <a:rPr lang="de-CH" dirty="0" smtClean="0"/>
              <a:t>Text Level 5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  <a:endParaRPr lang="en-US" dirty="0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 smtClean="0"/>
              <a:t>2013-01-17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/>
              <a:t>8:30</a:t>
            </a:r>
            <a:r>
              <a:rPr lang="en-US" sz="1300" baseline="0" dirty="0" smtClean="0"/>
              <a:t> meeting</a:t>
            </a:r>
            <a:endParaRPr lang="en-US" sz="1300" dirty="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/>
              <a:t>EBH</a:t>
            </a:r>
            <a:endParaRPr lang="en-US" sz="1300" dirty="0"/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4" r:id="rId2"/>
    <p:sldLayoutId id="2147483815" r:id="rId3"/>
    <p:sldLayoutId id="2147483816" r:id="rId4"/>
    <p:sldLayoutId id="2147483818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4:14 </a:t>
            </a:r>
            <a:r>
              <a:rPr lang="en-US" dirty="0">
                <a:solidFill>
                  <a:schemeClr val="accent2"/>
                </a:solidFill>
              </a:rPr>
              <a:t>lost </a:t>
            </a:r>
            <a:r>
              <a:rPr lang="en-US" dirty="0" err="1">
                <a:solidFill>
                  <a:schemeClr val="accent2"/>
                </a:solidFill>
              </a:rPr>
              <a:t>cryo</a:t>
            </a:r>
            <a:r>
              <a:rPr lang="en-US" dirty="0">
                <a:solidFill>
                  <a:schemeClr val="accent2"/>
                </a:solidFill>
              </a:rPr>
              <a:t> conditions </a:t>
            </a:r>
            <a:r>
              <a:rPr lang="en-US" dirty="0"/>
              <a:t>in Sector 34/45 due to </a:t>
            </a:r>
            <a:r>
              <a:rPr lang="en-US" dirty="0">
                <a:solidFill>
                  <a:schemeClr val="accent2"/>
                </a:solidFill>
              </a:rPr>
              <a:t>communication problem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6:30 </a:t>
            </a:r>
            <a:r>
              <a:rPr lang="en-US" dirty="0">
                <a:solidFill>
                  <a:schemeClr val="accent2"/>
                </a:solidFill>
              </a:rPr>
              <a:t>F</a:t>
            </a:r>
            <a:r>
              <a:rPr lang="en-US" dirty="0" smtClean="0">
                <a:solidFill>
                  <a:schemeClr val="accent2"/>
                </a:solidFill>
              </a:rPr>
              <a:t>aulty IT network switch </a:t>
            </a:r>
            <a:r>
              <a:rPr lang="en-US" dirty="0" smtClean="0"/>
              <a:t>identified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access needed</a:t>
            </a:r>
          </a:p>
          <a:p>
            <a:pPr lvl="1"/>
            <a:r>
              <a:rPr lang="en-US" dirty="0"/>
              <a:t>BIW siren problem being investigated </a:t>
            </a:r>
            <a:r>
              <a:rPr lang="en-US" dirty="0" smtClean="0"/>
              <a:t>in parallel</a:t>
            </a:r>
          </a:p>
          <a:p>
            <a:pPr lvl="1"/>
            <a:r>
              <a:rPr lang="en-US" dirty="0" smtClean="0"/>
              <a:t>9:30 access for </a:t>
            </a:r>
            <a:r>
              <a:rPr lang="en-US" dirty="0" err="1" smtClean="0"/>
              <a:t>cryo</a:t>
            </a:r>
            <a:r>
              <a:rPr lang="en-US" dirty="0" smtClean="0"/>
              <a:t> network switch replacement</a:t>
            </a:r>
          </a:p>
          <a:p>
            <a:pPr lvl="1"/>
            <a:r>
              <a:rPr lang="en-US" dirty="0" smtClean="0"/>
              <a:t>11:30 a </a:t>
            </a:r>
            <a:r>
              <a:rPr lang="en-US" dirty="0" smtClean="0">
                <a:solidFill>
                  <a:schemeClr val="accent2"/>
                </a:solidFill>
              </a:rPr>
              <a:t>second network switch needs replacement </a:t>
            </a:r>
            <a:r>
              <a:rPr lang="en-US" dirty="0" smtClean="0">
                <a:sym typeface="Wingdings" pitchFamily="2" charset="2"/>
              </a:rPr>
              <a:t> access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12:30 </a:t>
            </a:r>
            <a:r>
              <a:rPr lang="en-US" dirty="0" err="1">
                <a:solidFill>
                  <a:schemeClr val="accent2"/>
                </a:solidFill>
              </a:rPr>
              <a:t>Cryo</a:t>
            </a:r>
            <a:r>
              <a:rPr lang="en-US" dirty="0">
                <a:solidFill>
                  <a:schemeClr val="accent2"/>
                </a:solidFill>
              </a:rPr>
              <a:t> communication problem in point 4 fixed </a:t>
            </a:r>
            <a:endParaRPr lang="en-US" dirty="0" smtClean="0"/>
          </a:p>
          <a:p>
            <a:r>
              <a:rPr lang="en-US" dirty="0" smtClean="0"/>
              <a:t>13:17 </a:t>
            </a:r>
            <a:r>
              <a:rPr lang="en-US" dirty="0">
                <a:solidFill>
                  <a:schemeClr val="accent2"/>
                </a:solidFill>
              </a:rPr>
              <a:t>Trip of the cold compressor in point </a:t>
            </a:r>
            <a:r>
              <a:rPr lang="en-US" dirty="0" smtClean="0">
                <a:solidFill>
                  <a:schemeClr val="accent2"/>
                </a:solidFill>
              </a:rPr>
              <a:t>4 </a:t>
            </a:r>
            <a:r>
              <a:rPr lang="en-US" dirty="0" smtClean="0"/>
              <a:t>(related to previous exchange of network switches)</a:t>
            </a:r>
          </a:p>
          <a:p>
            <a:r>
              <a:rPr lang="en-US" dirty="0" smtClean="0"/>
              <a:t>16:38 </a:t>
            </a:r>
            <a:r>
              <a:rPr lang="en-US" dirty="0">
                <a:solidFill>
                  <a:schemeClr val="accent2"/>
                </a:solidFill>
              </a:rPr>
              <a:t>problem with BIW 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 smtClean="0"/>
              <a:t>Beam </a:t>
            </a:r>
            <a:r>
              <a:rPr lang="en-US" dirty="0"/>
              <a:t>Imminent </a:t>
            </a:r>
            <a:r>
              <a:rPr lang="en-US" dirty="0" smtClean="0"/>
              <a:t>Warning) sirens </a:t>
            </a:r>
            <a:r>
              <a:rPr lang="en-US" dirty="0" smtClean="0">
                <a:solidFill>
                  <a:schemeClr val="accent2"/>
                </a:solidFill>
              </a:rPr>
              <a:t>has </a:t>
            </a:r>
            <a:r>
              <a:rPr lang="en-US" dirty="0">
                <a:solidFill>
                  <a:schemeClr val="accent2"/>
                </a:solidFill>
              </a:rPr>
              <a:t>been solved</a:t>
            </a:r>
            <a:r>
              <a:rPr lang="en-US" dirty="0"/>
              <a:t>. </a:t>
            </a:r>
            <a:r>
              <a:rPr lang="en-US" dirty="0" smtClean="0"/>
              <a:t>There </a:t>
            </a:r>
            <a:r>
              <a:rPr lang="en-US" dirty="0"/>
              <a:t>was a broken fuse on a 48V power supply for the access interface card in Point </a:t>
            </a:r>
            <a:r>
              <a:rPr lang="en-US" dirty="0" smtClean="0"/>
              <a:t>5.</a:t>
            </a:r>
          </a:p>
          <a:p>
            <a:r>
              <a:rPr lang="en-US" dirty="0" smtClean="0"/>
              <a:t>Afternoon / Evening: Ongoing problems reconnecting the </a:t>
            </a:r>
            <a:r>
              <a:rPr lang="en-US" dirty="0" err="1" smtClean="0"/>
              <a:t>cryo</a:t>
            </a:r>
            <a:r>
              <a:rPr lang="en-US" dirty="0" smtClean="0"/>
              <a:t> in point 4</a:t>
            </a:r>
          </a:p>
          <a:p>
            <a:r>
              <a:rPr lang="en-US" dirty="0" smtClean="0">
                <a:solidFill>
                  <a:srgbClr val="CC0099"/>
                </a:solidFill>
              </a:rPr>
              <a:t>6:00 </a:t>
            </a:r>
            <a:r>
              <a:rPr lang="en-US" dirty="0" err="1" smtClean="0">
                <a:solidFill>
                  <a:srgbClr val="CC0099"/>
                </a:solidFill>
              </a:rPr>
              <a:t>cryo</a:t>
            </a:r>
            <a:r>
              <a:rPr lang="en-US" dirty="0" smtClean="0">
                <a:solidFill>
                  <a:srgbClr val="CC0099"/>
                </a:solidFill>
              </a:rPr>
              <a:t> back – start pre-cycle. Fault duration 25h45’</a:t>
            </a:r>
            <a:endParaRPr lang="en-US" dirty="0">
              <a:solidFill>
                <a:srgbClr val="CC0099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b="1" dirty="0">
              <a:solidFill>
                <a:schemeClr val="accent2"/>
              </a:solidFill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16.1.2013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43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2"/>
                </a:solidFill>
              </a:rPr>
              <a:t>p</a:t>
            </a:r>
            <a:r>
              <a:rPr lang="en-US" dirty="0" err="1" smtClean="0">
                <a:solidFill>
                  <a:schemeClr val="accent2"/>
                </a:solidFill>
              </a:rPr>
              <a:t>,p</a:t>
            </a:r>
            <a:r>
              <a:rPr lang="en-US" dirty="0" smtClean="0">
                <a:solidFill>
                  <a:schemeClr val="accent2"/>
                </a:solidFill>
              </a:rPr>
              <a:t> beams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Loss </a:t>
            </a:r>
            <a:r>
              <a:rPr lang="en-US" dirty="0"/>
              <a:t>maps at flat-top and LSS7 collimator alignment checks – go </a:t>
            </a:r>
            <a:r>
              <a:rPr lang="en-US" dirty="0" smtClean="0"/>
              <a:t>through </a:t>
            </a:r>
            <a:r>
              <a:rPr lang="en-US" dirty="0"/>
              <a:t>the squeeze </a:t>
            </a:r>
            <a:r>
              <a:rPr lang="en-US" dirty="0" smtClean="0"/>
              <a:t>in single step, on momentum (4-5 </a:t>
            </a:r>
            <a:r>
              <a:rPr lang="en-US" dirty="0"/>
              <a:t>hours)</a:t>
            </a:r>
          </a:p>
          <a:p>
            <a:pPr lvl="1"/>
            <a:r>
              <a:rPr lang="en-US" dirty="0"/>
              <a:t>IR2 aperture measurement (4 hours)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Switch to </a:t>
            </a:r>
            <a:r>
              <a:rPr lang="en-US" dirty="0" err="1" smtClean="0">
                <a:solidFill>
                  <a:schemeClr val="accent2"/>
                </a:solidFill>
              </a:rPr>
              <a:t>p,Pb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Ramp</a:t>
            </a:r>
            <a:r>
              <a:rPr lang="en-US" dirty="0"/>
              <a:t>, cogging, frequency </a:t>
            </a:r>
            <a:r>
              <a:rPr lang="en-US" dirty="0" smtClean="0"/>
              <a:t>lock </a:t>
            </a:r>
            <a:r>
              <a:rPr lang="en-US" dirty="0"/>
              <a:t>(13 bunches) + TCT alignment and loss maps </a:t>
            </a:r>
            <a:r>
              <a:rPr lang="en-US" dirty="0" smtClean="0"/>
              <a:t>end of squeeze and collision. Try to find collisions. Roman </a:t>
            </a:r>
            <a:r>
              <a:rPr lang="en-US" dirty="0"/>
              <a:t>pot alignment (TOTEM and ALFA vertical</a:t>
            </a:r>
            <a:r>
              <a:rPr lang="en-US" dirty="0" smtClean="0"/>
              <a:t>) </a:t>
            </a:r>
            <a:r>
              <a:rPr lang="en-US" dirty="0"/>
              <a:t>(&gt;1 shift). </a:t>
            </a:r>
          </a:p>
          <a:p>
            <a:pPr lvl="1"/>
            <a:r>
              <a:rPr lang="en-US" dirty="0"/>
              <a:t>If problems to find collision inject </a:t>
            </a:r>
            <a:r>
              <a:rPr lang="en-US" dirty="0" err="1" smtClean="0"/>
              <a:t>p,p</a:t>
            </a:r>
            <a:r>
              <a:rPr lang="en-US" dirty="0" smtClean="0"/>
              <a:t> nominal </a:t>
            </a:r>
            <a:r>
              <a:rPr lang="en-US" dirty="0"/>
              <a:t>bunches and find collisions (4-6 </a:t>
            </a:r>
            <a:r>
              <a:rPr lang="en-US" dirty="0" smtClean="0"/>
              <a:t>hours). Set-up </a:t>
            </a:r>
            <a:r>
              <a:rPr lang="en-US" dirty="0" smtClean="0"/>
              <a:t>TCT and RP </a:t>
            </a:r>
            <a:r>
              <a:rPr lang="en-US" dirty="0" smtClean="0"/>
              <a:t>with </a:t>
            </a:r>
            <a:r>
              <a:rPr lang="en-US" smtClean="0"/>
              <a:t>p,Pb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be scheduled:</a:t>
            </a:r>
          </a:p>
          <a:p>
            <a:r>
              <a:rPr lang="en-US" dirty="0"/>
              <a:t>L</a:t>
            </a:r>
            <a:r>
              <a:rPr lang="en-US" dirty="0" smtClean="0"/>
              <a:t>oss maps and asynchronous dump tests at top energy and at injection (2 shifts)</a:t>
            </a:r>
            <a:endParaRPr lang="en-US" dirty="0"/>
          </a:p>
          <a:p>
            <a:r>
              <a:rPr lang="en-US" dirty="0" smtClean="0"/>
              <a:t>Possibly: Injection </a:t>
            </a:r>
            <a:r>
              <a:rPr lang="en-US" dirty="0"/>
              <a:t>of trains of 24 bunches (protons and ions) (2 hours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Possibly: beta-beating through off momentum squeeze (4 hours)</a:t>
            </a:r>
            <a:endParaRPr lang="en-US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250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maps for Collimation validation</a:t>
            </a:r>
            <a:endParaRPr lang="en-GB" dirty="0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7112097"/>
              </p:ext>
            </p:extLst>
          </p:nvPr>
        </p:nvGraphicFramePr>
        <p:xfrm>
          <a:off x="228600" y="1755120"/>
          <a:ext cx="8686416" cy="239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736"/>
                <a:gridCol w="1447736"/>
                <a:gridCol w="1447736"/>
                <a:gridCol w="1447736"/>
                <a:gridCol w="1447736"/>
                <a:gridCol w="1447736"/>
              </a:tblGrid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Injection (Inj.</a:t>
                      </a:r>
                      <a:r>
                        <a:rPr lang="en-US" sz="1400" baseline="0" dirty="0" smtClean="0"/>
                        <a:t> Prot. IN)</a:t>
                      </a:r>
                      <a:endParaRPr lang="en-GB" sz="1400" dirty="0" smtClean="0"/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Injection (Inj.</a:t>
                      </a:r>
                      <a:r>
                        <a:rPr lang="en-US" sz="1400" baseline="0" dirty="0" smtClean="0"/>
                        <a:t> Prot. OUT)</a:t>
                      </a:r>
                      <a:endParaRPr lang="en-GB" sz="1400" dirty="0"/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Flat-top</a:t>
                      </a:r>
                      <a:endParaRPr lang="en-GB" sz="1400" dirty="0"/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Squeezed, separated</a:t>
                      </a:r>
                      <a:endParaRPr lang="en-GB" sz="1400" dirty="0"/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Squeezed Collision</a:t>
                      </a:r>
                      <a:endParaRPr lang="en-GB" sz="1400" dirty="0"/>
                    </a:p>
                  </a:txBody>
                  <a:tcPr marL="94783" marR="9478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Betatronic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-H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Betatronic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-V</a:t>
                      </a:r>
                      <a:endParaRPr lang="en-GB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</a:tr>
              <a:tr h="3924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Neg. off-mom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--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(+500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Hz)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Pos. off-mom</a:t>
                      </a:r>
                      <a:endParaRPr lang="en-GB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--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--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(-500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Hz)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Asynch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dump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--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--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64731" y="510540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 err="1">
                <a:solidFill>
                  <a:srgbClr val="000000"/>
                </a:solidFill>
                <a:latin typeface="Lucida Sans Unicode"/>
              </a:rPr>
              <a:t>t</a:t>
            </a:r>
            <a:r>
              <a:rPr lang="en-US" dirty="0" err="1" smtClean="0">
                <a:solidFill>
                  <a:srgbClr val="000000"/>
                </a:solidFill>
                <a:latin typeface="Lucida Sans Unicode"/>
              </a:rPr>
              <a:t>bd</a:t>
            </a:r>
            <a:r>
              <a:rPr lang="en-US" dirty="0" smtClean="0">
                <a:solidFill>
                  <a:srgbClr val="000000"/>
                </a:solidFill>
                <a:latin typeface="Lucida Sans Unicode"/>
              </a:rPr>
              <a:t>=to be done</a:t>
            </a:r>
            <a:endParaRPr lang="en-GB" dirty="0">
              <a:solidFill>
                <a:srgbClr val="000000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79629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355</Words>
  <Application>Microsoft Office PowerPoint</Application>
  <PresentationFormat>On-screen Show (4:3)</PresentationFormat>
  <Paragraphs>70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Wednesday 16.1.2013</vt:lpstr>
      <vt:lpstr>Planning</vt:lpstr>
      <vt:lpstr>Loss maps for Collimation validation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2011-10-06T20:11:26Z</dcterms:created>
  <dcterms:modified xsi:type="dcterms:W3CDTF">2013-01-17T10:27:13Z</dcterms:modified>
</cp:coreProperties>
</file>