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4" r:id="rId1"/>
  </p:sldMasterIdLst>
  <p:notesMasterIdLst>
    <p:notesMasterId r:id="rId10"/>
  </p:notesMasterIdLst>
  <p:handoutMasterIdLst>
    <p:handoutMasterId r:id="rId11"/>
  </p:handoutMasterIdLst>
  <p:sldIdLst>
    <p:sldId id="567" r:id="rId2"/>
    <p:sldId id="568" r:id="rId3"/>
    <p:sldId id="569" r:id="rId4"/>
    <p:sldId id="571" r:id="rId5"/>
    <p:sldId id="570" r:id="rId6"/>
    <p:sldId id="574" r:id="rId7"/>
    <p:sldId id="572" r:id="rId8"/>
    <p:sldId id="573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0099"/>
    <a:srgbClr val="006600"/>
    <a:srgbClr val="0000FF"/>
    <a:srgbClr val="FF9999"/>
    <a:srgbClr val="FFCC66"/>
    <a:srgbClr val="B82300"/>
    <a:srgbClr val="FE8002"/>
    <a:srgbClr val="FD5C03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7" autoAdjust="0"/>
    <p:restoredTop sz="99234" autoAdjust="0"/>
  </p:normalViewPr>
  <p:slideViewPr>
    <p:cSldViewPr snapToObjects="1">
      <p:cViewPr>
        <p:scale>
          <a:sx n="60" d="100"/>
          <a:sy n="60" d="100"/>
        </p:scale>
        <p:origin x="-187" y="-427"/>
      </p:cViewPr>
      <p:guideLst>
        <p:guide orient="horz" pos="4319"/>
        <p:guide pos="5738"/>
      </p:guideLst>
    </p:cSldViewPr>
  </p:slideViewPr>
  <p:outlineViewPr>
    <p:cViewPr>
      <p:scale>
        <a:sx n="33" d="100"/>
        <a:sy n="33" d="100"/>
      </p:scale>
      <p:origin x="0" y="1241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1/14/2013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64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635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LHC 8:30 meeting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03DA86B3-7CAA-4832-AFD6-354CBE3B41A6}" type="datetime1">
              <a:rPr lang="en-US" smtClean="0">
                <a:solidFill>
                  <a:srgbClr val="00007D"/>
                </a:solidFill>
              </a:rPr>
              <a:pPr/>
              <a:t>1/14/2013</a:t>
            </a:fld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 Level 1 20 </a:t>
            </a:r>
            <a:r>
              <a:rPr lang="de-CH" dirty="0" err="1" smtClean="0"/>
              <a:t>Pt</a:t>
            </a:r>
            <a:r>
              <a:rPr lang="de-CH" dirty="0" smtClean="0"/>
              <a:t>. </a:t>
            </a:r>
          </a:p>
          <a:p>
            <a:pPr lvl="1"/>
            <a:r>
              <a:rPr lang="de-CH" dirty="0" smtClean="0"/>
              <a:t>Text Level 2 18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2"/>
            <a:r>
              <a:rPr lang="de-CH" dirty="0" smtClean="0"/>
              <a:t>Text Level 3 16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3"/>
            <a:r>
              <a:rPr lang="de-CH" dirty="0" smtClean="0"/>
              <a:t>Text Level 4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</a:p>
          <a:p>
            <a:pPr lvl="4"/>
            <a:r>
              <a:rPr lang="de-CH" dirty="0" smtClean="0"/>
              <a:t>Text Level 5 14 </a:t>
            </a:r>
            <a:r>
              <a:rPr lang="de-CH" dirty="0" err="1" smtClean="0"/>
              <a:t>Pt</a:t>
            </a:r>
            <a:r>
              <a:rPr lang="de-CH" dirty="0" smtClean="0"/>
              <a:t>.</a:t>
            </a:r>
            <a:endParaRPr lang="en-US" dirty="0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2013-01-15</a:t>
            </a:r>
            <a:endParaRPr lang="en-US" sz="1300" dirty="0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8:30</a:t>
            </a:r>
            <a:r>
              <a:rPr lang="en-US" sz="1300" baseline="0" dirty="0" smtClean="0"/>
              <a:t> </a:t>
            </a:r>
            <a:r>
              <a:rPr lang="en-US" sz="1300" baseline="0" dirty="0" smtClean="0"/>
              <a:t>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EBH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18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9:20 </a:t>
            </a:r>
            <a:r>
              <a:rPr lang="en-US" dirty="0" smtClean="0">
                <a:solidFill>
                  <a:schemeClr val="accent2"/>
                </a:solidFill>
              </a:rPr>
              <a:t>beta beat corrections </a:t>
            </a:r>
            <a:r>
              <a:rPr lang="en-US" dirty="0" smtClean="0"/>
              <a:t>during squeeze for flat machine </a:t>
            </a:r>
            <a:r>
              <a:rPr lang="en-US" dirty="0" smtClean="0">
                <a:solidFill>
                  <a:schemeClr val="accent2"/>
                </a:solidFill>
              </a:rPr>
              <a:t>finished</a:t>
            </a:r>
          </a:p>
          <a:p>
            <a:endParaRPr lang="en-US" dirty="0" smtClean="0"/>
          </a:p>
          <a:p>
            <a:r>
              <a:rPr lang="en-US" dirty="0" smtClean="0"/>
              <a:t>Afterwards fixing issues at injection: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BPM rephrasing for B2 </a:t>
            </a:r>
            <a:r>
              <a:rPr lang="en-US" dirty="0" smtClean="0"/>
              <a:t>solved the problem with injection oscillation data not arriving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Reboot of OFB controller </a:t>
            </a:r>
            <a:r>
              <a:rPr lang="en-US" dirty="0" smtClean="0"/>
              <a:t>solved (at least for the time being) the problem with the slow orbit feed-back</a:t>
            </a:r>
          </a:p>
          <a:p>
            <a:r>
              <a:rPr lang="en-US" dirty="0" smtClean="0"/>
              <a:t>13:10 start injection with </a:t>
            </a:r>
            <a:r>
              <a:rPr lang="en-US" dirty="0" smtClean="0">
                <a:solidFill>
                  <a:schemeClr val="accent2"/>
                </a:solidFill>
              </a:rPr>
              <a:t>trains of protons </a:t>
            </a:r>
            <a:r>
              <a:rPr lang="en-US" dirty="0" smtClean="0"/>
              <a:t>(200ns, 1E10 ppb)</a:t>
            </a:r>
          </a:p>
          <a:p>
            <a:pPr lvl="1"/>
            <a:r>
              <a:rPr lang="en-US" dirty="0" smtClean="0"/>
              <a:t>Problem reading transfer line positions in YASP </a:t>
            </a:r>
            <a:r>
              <a:rPr lang="en-US" dirty="0" smtClean="0">
                <a:sym typeface="Wingdings" pitchFamily="2" charset="2"/>
              </a:rPr>
              <a:t> workaround</a:t>
            </a:r>
          </a:p>
          <a:p>
            <a:r>
              <a:rPr lang="en-US" dirty="0" smtClean="0">
                <a:sym typeface="Wingdings" pitchFamily="2" charset="2"/>
              </a:rPr>
              <a:t>16:30 </a:t>
            </a:r>
            <a:r>
              <a:rPr lang="en-US" dirty="0" smtClean="0">
                <a:solidFill>
                  <a:schemeClr val="accent2"/>
                </a:solidFill>
                <a:sym typeface="Wingdings" pitchFamily="2" charset="2"/>
              </a:rPr>
              <a:t>finished the injection steering for both beams</a:t>
            </a:r>
          </a:p>
          <a:p>
            <a:r>
              <a:rPr lang="en-US" dirty="0" smtClean="0">
                <a:sym typeface="Wingdings" pitchFamily="2" charset="2"/>
              </a:rPr>
              <a:t>16:40 – 18:20 access for ALICE, and BGI in parallel</a:t>
            </a:r>
          </a:p>
          <a:p>
            <a:r>
              <a:rPr lang="en-US" dirty="0" smtClean="0">
                <a:sym typeface="Wingdings" pitchFamily="2" charset="2"/>
              </a:rPr>
              <a:t>Preparing for injection of </a:t>
            </a:r>
            <a:r>
              <a:rPr lang="en-US" dirty="0" err="1" smtClean="0">
                <a:sym typeface="Wingdings" pitchFamily="2" charset="2"/>
              </a:rPr>
              <a:t>Pb</a:t>
            </a:r>
            <a:r>
              <a:rPr lang="en-US" dirty="0" smtClean="0">
                <a:sym typeface="Wingdings" pitchFamily="2" charset="2"/>
              </a:rPr>
              <a:t> trains, could not be done because:</a:t>
            </a:r>
          </a:p>
          <a:p>
            <a:r>
              <a:rPr lang="en-US" dirty="0" smtClean="0">
                <a:sym typeface="Wingdings" pitchFamily="2" charset="2"/>
              </a:rPr>
              <a:t>20:00 – 22:20 no beam from SPS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14.1.2013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4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Friday night: </a:t>
            </a:r>
            <a:r>
              <a:rPr lang="en-US" dirty="0"/>
              <a:t>measurements of the virgin machine from flattop to </a:t>
            </a:r>
            <a:r>
              <a:rPr lang="en-US" dirty="0" smtClean="0"/>
              <a:t>0.8m (</a:t>
            </a:r>
            <a:r>
              <a:rPr lang="en-US" dirty="0"/>
              <a:t>B2) / </a:t>
            </a:r>
            <a:r>
              <a:rPr lang="en-US" dirty="0" smtClean="0"/>
              <a:t>1m (B1)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Local </a:t>
            </a:r>
            <a:r>
              <a:rPr lang="en-US" dirty="0">
                <a:solidFill>
                  <a:schemeClr val="accent2"/>
                </a:solidFill>
              </a:rPr>
              <a:t>corrections </a:t>
            </a:r>
            <a:r>
              <a:rPr lang="en-US" dirty="0"/>
              <a:t>were calculated for </a:t>
            </a:r>
            <a:r>
              <a:rPr lang="en-US" dirty="0">
                <a:solidFill>
                  <a:schemeClr val="accent2"/>
                </a:solidFill>
              </a:rPr>
              <a:t>IP[258]</a:t>
            </a:r>
            <a:r>
              <a:rPr lang="en-US" dirty="0"/>
              <a:t>. IP1 data was unusable and the p-p correction from March2012 was assumed to still be valid (this is now supported by the beta-beating </a:t>
            </a:r>
            <a:r>
              <a:rPr lang="en-US" dirty="0" smtClean="0"/>
              <a:t>measurements </a:t>
            </a:r>
            <a:r>
              <a:rPr lang="en-US" dirty="0"/>
              <a:t>and segment-by-segment results from this shift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knob for the local </a:t>
            </a:r>
            <a:r>
              <a:rPr lang="en-US" dirty="0" smtClean="0"/>
              <a:t>corrections </a:t>
            </a:r>
            <a:r>
              <a:rPr lang="en-US" dirty="0"/>
              <a:t>is trimmed in from flattop</a:t>
            </a:r>
            <a:br>
              <a:rPr lang="en-US" dirty="0"/>
            </a:br>
            <a:r>
              <a:rPr lang="en-US" dirty="0" smtClean="0"/>
              <a:t>"betabeat_IONS_pPb_local_4TeV“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Local </a:t>
            </a:r>
            <a:r>
              <a:rPr lang="en-US" b="1" dirty="0">
                <a:solidFill>
                  <a:schemeClr val="accent2"/>
                </a:solidFill>
              </a:rPr>
              <a:t>corrections </a:t>
            </a:r>
            <a:r>
              <a:rPr lang="en-US" dirty="0" smtClean="0"/>
              <a:t>reduced the </a:t>
            </a:r>
            <a:r>
              <a:rPr lang="en-US" b="1" dirty="0" smtClean="0">
                <a:solidFill>
                  <a:schemeClr val="accent2"/>
                </a:solidFill>
              </a:rPr>
              <a:t>beta-beating </a:t>
            </a:r>
            <a:r>
              <a:rPr lang="en-US" b="1" dirty="0">
                <a:solidFill>
                  <a:schemeClr val="accent2"/>
                </a:solidFill>
              </a:rPr>
              <a:t>from ~60% to ~20</a:t>
            </a:r>
            <a:r>
              <a:rPr lang="en-US" b="1" dirty="0" smtClean="0">
                <a:solidFill>
                  <a:schemeClr val="accent2"/>
                </a:solidFill>
              </a:rPr>
              <a:t>%.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Global beta-beating </a:t>
            </a:r>
            <a:r>
              <a:rPr lang="en-US" dirty="0">
                <a:solidFill>
                  <a:schemeClr val="accent2"/>
                </a:solidFill>
              </a:rPr>
              <a:t>corrections </a:t>
            </a:r>
            <a:r>
              <a:rPr lang="en-US" dirty="0"/>
              <a:t>were then </a:t>
            </a:r>
            <a:r>
              <a:rPr lang="en-US" dirty="0">
                <a:solidFill>
                  <a:schemeClr val="accent2"/>
                </a:solidFill>
              </a:rPr>
              <a:t>calculated at 0.8m</a:t>
            </a:r>
            <a:r>
              <a:rPr lang="en-US" dirty="0"/>
              <a:t>, which further </a:t>
            </a:r>
            <a:r>
              <a:rPr lang="en-US" b="1" dirty="0">
                <a:solidFill>
                  <a:srgbClr val="FF0000"/>
                </a:solidFill>
              </a:rPr>
              <a:t>reduced the B12(H&amp;V) </a:t>
            </a:r>
            <a:r>
              <a:rPr lang="en-US" b="1" dirty="0" smtClean="0">
                <a:solidFill>
                  <a:srgbClr val="FF0000"/>
                </a:solidFill>
              </a:rPr>
              <a:t>beta-beatings </a:t>
            </a:r>
            <a:r>
              <a:rPr lang="en-US" b="1" dirty="0">
                <a:solidFill>
                  <a:srgbClr val="FF0000"/>
                </a:solidFill>
              </a:rPr>
              <a:t>to ~5</a:t>
            </a:r>
            <a:r>
              <a:rPr lang="en-US" b="1" dirty="0" smtClean="0">
                <a:solidFill>
                  <a:srgbClr val="FF0000"/>
                </a:solidFill>
              </a:rPr>
              <a:t>%.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Global </a:t>
            </a:r>
            <a:r>
              <a:rPr lang="en-US" dirty="0" err="1"/>
              <a:t>betabeating</a:t>
            </a:r>
            <a:r>
              <a:rPr lang="en-US" dirty="0"/>
              <a:t> </a:t>
            </a:r>
            <a:r>
              <a:rPr lang="en-US" dirty="0" smtClean="0"/>
              <a:t>knobs </a:t>
            </a:r>
            <a:r>
              <a:rPr lang="en-US" dirty="0"/>
              <a:t>are trimmed in from 1m as with the p-p </a:t>
            </a:r>
            <a:r>
              <a:rPr lang="en-US" dirty="0" smtClean="0"/>
              <a:t>knobs.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"betabeat_IONS_pPb_Global_4TeV_b2_correct"</a:t>
            </a:r>
            <a:br>
              <a:rPr lang="en-US" dirty="0"/>
            </a:br>
            <a:r>
              <a:rPr lang="en-US" dirty="0"/>
              <a:t>"betabeat_IONS_pPb_Global_4TeV_b2_correct</a:t>
            </a:r>
            <a:r>
              <a:rPr lang="en-US" dirty="0" smtClean="0"/>
              <a:t>"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beta-beat corrections (Rogelio and team)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16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eholzer\AppData\Local\Temp\2013011410314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79376"/>
            <a:ext cx="5256584" cy="387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holzer\AppData\Local\Temp\20130114103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149323"/>
            <a:ext cx="5173563" cy="369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0112" y="1124744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Comparison 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local corrections</a:t>
            </a:r>
            <a:r>
              <a:rPr lang="en-US" sz="2000" dirty="0" smtClean="0">
                <a:latin typeface="+mn-lt"/>
              </a:rPr>
              <a:t> and virgin machine</a:t>
            </a:r>
            <a:endParaRPr lang="en-GB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4581128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n-lt"/>
              </a:rPr>
              <a:t>Comparison 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local corrections</a:t>
            </a:r>
            <a:r>
              <a:rPr lang="en-US" sz="2000" dirty="0" smtClean="0">
                <a:latin typeface="+mn-lt"/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local+global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corrections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1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9232" y="142351"/>
            <a:ext cx="8805256" cy="6280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32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22:20 injecting 3 proton pilots for optics during the squeeze with experimental bumps; on momentum; trying to find collisions</a:t>
            </a:r>
          </a:p>
          <a:p>
            <a:r>
              <a:rPr lang="en-US" dirty="0" smtClean="0"/>
              <a:t>0:00 – 2:00 orbit, tune and coupling corrections for the squeeze</a:t>
            </a:r>
          </a:p>
          <a:p>
            <a:pPr lvl="1"/>
            <a:r>
              <a:rPr lang="en-US" dirty="0"/>
              <a:t>Squeeze </a:t>
            </a:r>
            <a:r>
              <a:rPr lang="en-US" dirty="0" smtClean="0"/>
              <a:t>summary (</a:t>
            </a:r>
            <a:r>
              <a:rPr lang="en-GB" dirty="0"/>
              <a:t>Jorg, Ghislain, </a:t>
            </a:r>
            <a:r>
              <a:rPr lang="en-GB" dirty="0" smtClean="0"/>
              <a:t>Rossano)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The </a:t>
            </a:r>
            <a:r>
              <a:rPr lang="en-US" dirty="0">
                <a:solidFill>
                  <a:schemeClr val="accent2"/>
                </a:solidFill>
              </a:rPr>
              <a:t>orbit bumps went in fine</a:t>
            </a:r>
            <a:r>
              <a:rPr lang="en-US" dirty="0"/>
              <a:t>. </a:t>
            </a:r>
            <a:r>
              <a:rPr lang="en-US" dirty="0">
                <a:solidFill>
                  <a:schemeClr val="accent2"/>
                </a:solidFill>
              </a:rPr>
              <a:t>RT corrections for non-closures very modest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- C</a:t>
            </a:r>
            <a:r>
              <a:rPr lang="en-US" dirty="0" smtClean="0"/>
              <a:t>orrected </a:t>
            </a:r>
            <a:r>
              <a:rPr lang="en-US" dirty="0"/>
              <a:t>the tunes and coupling quite a lot below 2.5 m. The situations looks good. </a:t>
            </a:r>
            <a:r>
              <a:rPr lang="en-US" dirty="0">
                <a:solidFill>
                  <a:schemeClr val="accent2"/>
                </a:solidFill>
              </a:rPr>
              <a:t>The tune signals with 3 probes were very </a:t>
            </a:r>
            <a:r>
              <a:rPr lang="en-US" dirty="0" smtClean="0">
                <a:solidFill>
                  <a:schemeClr val="accent2"/>
                </a:solidFill>
              </a:rPr>
              <a:t>good! </a:t>
            </a:r>
            <a:r>
              <a:rPr lang="en-US" dirty="0"/>
              <a:t>Some work needed on </a:t>
            </a:r>
            <a:r>
              <a:rPr lang="en-US" dirty="0" smtClean="0"/>
              <a:t>feed-forward </a:t>
            </a:r>
            <a:r>
              <a:rPr lang="en-US" dirty="0"/>
              <a:t>of tune between matched points, some excursions in particular between the first points.</a:t>
            </a:r>
            <a:br>
              <a:rPr lang="en-US" dirty="0"/>
            </a:br>
            <a:r>
              <a:rPr lang="en-US" dirty="0"/>
              <a:t>- We </a:t>
            </a:r>
            <a:r>
              <a:rPr lang="en-US" dirty="0">
                <a:solidFill>
                  <a:schemeClr val="accent2"/>
                </a:solidFill>
              </a:rPr>
              <a:t>had to open manually the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TCTs </a:t>
            </a:r>
            <a:r>
              <a:rPr lang="en-US" dirty="0">
                <a:solidFill>
                  <a:schemeClr val="accent2"/>
                </a:solidFill>
              </a:rPr>
              <a:t>in IR2 and IR8 as we were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touching</a:t>
            </a:r>
            <a:r>
              <a:rPr lang="en-US" dirty="0" smtClean="0"/>
              <a:t> </a:t>
            </a:r>
            <a:r>
              <a:rPr lang="en-US" dirty="0"/>
              <a:t>- we </a:t>
            </a:r>
            <a:r>
              <a:rPr lang="en-US" dirty="0">
                <a:solidFill>
                  <a:schemeClr val="accent2"/>
                </a:solidFill>
              </a:rPr>
              <a:t>SHOULD NOT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REPEAT </a:t>
            </a:r>
            <a:r>
              <a:rPr lang="en-US" dirty="0">
                <a:solidFill>
                  <a:schemeClr val="accent2"/>
                </a:solidFill>
              </a:rPr>
              <a:t>THIS EXERCISE UNTIL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WE </a:t>
            </a:r>
            <a:r>
              <a:rPr lang="en-US" dirty="0">
                <a:solidFill>
                  <a:schemeClr val="accent2"/>
                </a:solidFill>
              </a:rPr>
              <a:t>HAVE BETTER TCT </a:t>
            </a:r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SETTINGS </a:t>
            </a:r>
            <a:r>
              <a:rPr lang="en-US" dirty="0">
                <a:solidFill>
                  <a:schemeClr val="accent2"/>
                </a:solidFill>
              </a:rPr>
              <a:t>in IR2 and IR8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Chromaticity at 0.8m: ~9-10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Night</a:t>
            </a:r>
            <a:endParaRPr lang="en-GB" dirty="0"/>
          </a:p>
        </p:txBody>
      </p:sp>
      <p:pic>
        <p:nvPicPr>
          <p:cNvPr id="5122" name="Picture 2" descr="C:\Users\eholzer\AppData\Local\Temp\201301150201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196379"/>
            <a:ext cx="3223374" cy="261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110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2:00 – 4:00 collision beam process: orbit, tune and coupling corrections and trying to find collisions in the experiments</a:t>
            </a:r>
          </a:p>
          <a:p>
            <a:pPr lvl="1"/>
            <a:r>
              <a:rPr lang="en-US" dirty="0" smtClean="0"/>
              <a:t>Summary (</a:t>
            </a:r>
            <a:r>
              <a:rPr lang="en-GB" dirty="0"/>
              <a:t>Jorg, Ghislain, </a:t>
            </a:r>
            <a:r>
              <a:rPr lang="en-GB" dirty="0" smtClean="0"/>
              <a:t>Rossano):</a:t>
            </a:r>
          </a:p>
          <a:p>
            <a:pPr lvl="1"/>
            <a:r>
              <a:rPr lang="en-US" dirty="0" smtClean="0"/>
              <a:t>Collision beam process is OK – but still have </a:t>
            </a:r>
            <a:r>
              <a:rPr lang="en-US" dirty="0"/>
              <a:t>to </a:t>
            </a:r>
            <a:r>
              <a:rPr lang="en-US" dirty="0" smtClean="0"/>
              <a:t>check </a:t>
            </a:r>
            <a:r>
              <a:rPr lang="en-US" dirty="0"/>
              <a:t>the V orbit functions again tomorrow (offline) </a:t>
            </a:r>
            <a:r>
              <a:rPr lang="en-US" dirty="0" smtClean="0"/>
              <a:t>for </a:t>
            </a:r>
            <a:r>
              <a:rPr lang="en-US" dirty="0"/>
              <a:t>consistency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Did not find collisions in any IP</a:t>
            </a:r>
          </a:p>
          <a:p>
            <a:pPr lvl="1"/>
            <a:endParaRPr lang="en-US" dirty="0"/>
          </a:p>
          <a:p>
            <a:r>
              <a:rPr lang="en-US" dirty="0" smtClean="0"/>
              <a:t>For comparison of orbit measurement with high and low beam intensity: The BPM high </a:t>
            </a:r>
            <a:r>
              <a:rPr lang="en-US" dirty="0"/>
              <a:t>and low sensitivity crossing calibration data has been </a:t>
            </a:r>
            <a:r>
              <a:rPr lang="en-US" dirty="0" smtClean="0"/>
              <a:t>recorded – will be analyzed today.</a:t>
            </a:r>
          </a:p>
          <a:p>
            <a:endParaRPr lang="en-US" dirty="0" smtClean="0"/>
          </a:p>
          <a:p>
            <a:r>
              <a:rPr lang="en-US" dirty="0" smtClean="0"/>
              <a:t>4:12 </a:t>
            </a:r>
            <a:r>
              <a:rPr lang="en-US" dirty="0" smtClean="0">
                <a:solidFill>
                  <a:schemeClr val="accent2"/>
                </a:solidFill>
              </a:rPr>
              <a:t>start </a:t>
            </a:r>
            <a:r>
              <a:rPr lang="en-US" dirty="0">
                <a:solidFill>
                  <a:schemeClr val="accent2"/>
                </a:solidFill>
              </a:rPr>
              <a:t>off momentum </a:t>
            </a:r>
            <a:r>
              <a:rPr lang="en-US" dirty="0" smtClean="0">
                <a:solidFill>
                  <a:schemeClr val="accent2"/>
                </a:solidFill>
              </a:rPr>
              <a:t>optics at </a:t>
            </a:r>
            <a:r>
              <a:rPr lang="en-US" dirty="0">
                <a:solidFill>
                  <a:schemeClr val="accent2"/>
                </a:solidFill>
              </a:rPr>
              <a:t>beta*=</a:t>
            </a:r>
            <a:r>
              <a:rPr lang="en-US" dirty="0" smtClean="0">
                <a:solidFill>
                  <a:schemeClr val="accent2"/>
                </a:solidFill>
              </a:rPr>
              <a:t>0.8m</a:t>
            </a:r>
            <a:r>
              <a:rPr lang="en-US" dirty="0" smtClean="0"/>
              <a:t>; </a:t>
            </a:r>
            <a:r>
              <a:rPr lang="en-US" dirty="0"/>
              <a:t>Apply and check beta-beating correction </a:t>
            </a:r>
            <a:r>
              <a:rPr lang="en-US" dirty="0" smtClean="0"/>
              <a:t>knob; </a:t>
            </a:r>
            <a:r>
              <a:rPr lang="en-US" dirty="0"/>
              <a:t>Check aperture.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10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848" y="79375"/>
            <a:ext cx="8664130" cy="634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4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0912" y="116632"/>
            <a:ext cx="8805584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89184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Monday 14.1.2013</vt:lpstr>
      <vt:lpstr>Summary beta-beat corrections (Rogelio and team)</vt:lpstr>
      <vt:lpstr>PowerPoint Presentation</vt:lpstr>
      <vt:lpstr>PowerPoint Presentation</vt:lpstr>
      <vt:lpstr>Monday Night</vt:lpstr>
      <vt:lpstr>Tuesday Morning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2011-10-06T20:11:26Z</dcterms:created>
  <dcterms:modified xsi:type="dcterms:W3CDTF">2013-01-15T07:31:53Z</dcterms:modified>
</cp:coreProperties>
</file>