
<file path=[Content_Types].xml><?xml version="1.0" encoding="utf-8"?>
<Types xmlns="http://schemas.openxmlformats.org/package/2006/content-types">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Override PartName="/ppt/theme/theme3.xml" ContentType="application/vnd.openxmlformats-officedocument.theme+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Default Extension="png" ContentType="image/png"/>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ppt/slideMasters/slideMaster2.xml" ContentType="application/vnd.openxmlformats-officedocument.presentationml.slideMaster+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1" r:id="rId1"/>
    <p:sldMasterId id="2147483660" r:id="rId2"/>
  </p:sldMasterIdLst>
  <p:notesMasterIdLst>
    <p:notesMasterId r:id="rId23"/>
  </p:notesMasterIdLst>
  <p:sldIdLst>
    <p:sldId id="1066" r:id="rId3"/>
    <p:sldId id="1067" r:id="rId4"/>
    <p:sldId id="1065" r:id="rId5"/>
    <p:sldId id="1056" r:id="rId6"/>
    <p:sldId id="1051" r:id="rId7"/>
    <p:sldId id="1050" r:id="rId8"/>
    <p:sldId id="995" r:id="rId9"/>
    <p:sldId id="1037" r:id="rId10"/>
    <p:sldId id="1040" r:id="rId11"/>
    <p:sldId id="1041" r:id="rId12"/>
    <p:sldId id="1042" r:id="rId13"/>
    <p:sldId id="1044" r:id="rId14"/>
    <p:sldId id="1045" r:id="rId15"/>
    <p:sldId id="1046" r:id="rId16"/>
    <p:sldId id="1047" r:id="rId17"/>
    <p:sldId id="1048" r:id="rId18"/>
    <p:sldId id="1049" r:id="rId19"/>
    <p:sldId id="1062" r:id="rId20"/>
    <p:sldId id="1063" r:id="rId21"/>
    <p:sldId id="1064" r:id="rId22"/>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000"/>
    <a:srgbClr val="FF9900"/>
    <a:srgbClr val="960663"/>
    <a:srgbClr val="FF3300"/>
    <a:srgbClr val="FFFF66"/>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012" autoAdjust="0"/>
    <p:restoredTop sz="94706" autoAdjust="0"/>
  </p:normalViewPr>
  <p:slideViewPr>
    <p:cSldViewPr>
      <p:cViewPr>
        <p:scale>
          <a:sx n="100" d="100"/>
          <a:sy n="100" d="100"/>
        </p:scale>
        <p:origin x="-1056"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1888"/>
    </p:cViewPr>
  </p:sorterViewPr>
  <p:notesViewPr>
    <p:cSldViewPr>
      <p:cViewPr varScale="1">
        <p:scale>
          <a:sx n="80" d="100"/>
          <a:sy n="80" d="100"/>
        </p:scale>
        <p:origin x="-2022" y="-96"/>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theme" Target="theme/theme1.xml"/><Relationship Id="rId14" Type="http://schemas.openxmlformats.org/officeDocument/2006/relationships/slide" Target="slides/slide12.xml"/><Relationship Id="rId23" Type="http://schemas.openxmlformats.org/officeDocument/2006/relationships/notesMaster" Target="notesMasters/notesMaster1.xml"/><Relationship Id="rId4" Type="http://schemas.openxmlformats.org/officeDocument/2006/relationships/slide" Target="slides/slide2.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9.xml"/><Relationship Id="rId6" Type="http://schemas.openxmlformats.org/officeDocument/2006/relationships/slide" Target="slides/slide4.xml"/><Relationship Id="rId16" Type="http://schemas.openxmlformats.org/officeDocument/2006/relationships/slide" Target="slides/slide14.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845" y="4716585"/>
            <a:ext cx="5439987" cy="4467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4148B3C-3B36-3B4F-B680-2C4D24675433}" type="slidenum">
              <a:rPr lang="en-US"/>
              <a:pPr/>
              <a:t>4</a:t>
            </a:fld>
            <a:endParaRPr lang="en-US"/>
          </a:p>
        </p:txBody>
      </p:sp>
      <p:sp>
        <p:nvSpPr>
          <p:cNvPr id="8193" name="Text Box 1"/>
          <p:cNvSpPr txBox="1">
            <a:spLocks noGrp="1" noRot="1" noChangeAspect="1" noChangeArrowheads="1"/>
          </p:cNvSpPr>
          <p:nvPr>
            <p:ph type="sldImg"/>
          </p:nvPr>
        </p:nvSpPr>
        <p:spPr bwMode="auto">
          <a:xfrm>
            <a:off x="917575" y="754063"/>
            <a:ext cx="4962525" cy="3722687"/>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680323" y="4714967"/>
            <a:ext cx="5438418" cy="4379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228600" y="36957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smtClean="0"/>
            </a:lvl1pPr>
          </a:lstStyle>
          <a:p>
            <a:fld id="{8E3F9A67-E7B9-BF45-9407-35BCDEA14BB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solidFill>
                  <a:srgbClr val="00007D"/>
                </a:solidFill>
              </a:rPr>
              <a:pPr/>
              <a:t>‹#›</a:t>
            </a:fld>
            <a:endParaRPr lang="en-US">
              <a:solidFill>
                <a:srgbClr val="00007D"/>
              </a:solidFill>
            </a:endParaRPr>
          </a:p>
        </p:txBody>
      </p:sp>
      <p:sp>
        <p:nvSpPr>
          <p:cNvPr id="7" name="Footer Placeholder 3"/>
          <p:cNvSpPr>
            <a:spLocks noGrp="1"/>
          </p:cNvSpPr>
          <p:nvPr userDrawn="1">
            <p:ph type="ftr" sz="quarter" idx="10"/>
          </p:nvPr>
        </p:nvSpPr>
        <p:spPr>
          <a:xfrm>
            <a:off x="3124200" y="6632575"/>
            <a:ext cx="2895600" cy="252413"/>
          </a:xfrm>
        </p:spPr>
        <p:txBody>
          <a:bodyPr/>
          <a:lstStyle/>
          <a:p>
            <a:r>
              <a:rPr lang="en-US" smtClean="0">
                <a:solidFill>
                  <a:srgbClr val="00007D"/>
                </a:solidFill>
              </a:rPr>
              <a:t>LHC 8:30 meeting</a:t>
            </a:r>
            <a:endParaRPr lang="en-US" dirty="0">
              <a:solidFill>
                <a:srgbClr val="00007D"/>
              </a:solidFill>
            </a:endParaRPr>
          </a:p>
        </p:txBody>
      </p:sp>
      <p:sp>
        <p:nvSpPr>
          <p:cNvPr id="8" name="Date Placeholder 4"/>
          <p:cNvSpPr>
            <a:spLocks noGrp="1"/>
          </p:cNvSpPr>
          <p:nvPr userDrawn="1">
            <p:ph type="dt" sz="half" idx="12"/>
          </p:nvPr>
        </p:nvSpPr>
        <p:spPr>
          <a:xfrm>
            <a:off x="34925" y="6616700"/>
            <a:ext cx="2133600" cy="268288"/>
          </a:xfrm>
        </p:spPr>
        <p:txBody>
          <a:bodyPr/>
          <a:lstStyle/>
          <a:p>
            <a:fld id="{03DA86B3-7CAA-4832-AFD6-354CBE3B41A6}" type="datetime1">
              <a:rPr lang="en-US" smtClean="0">
                <a:solidFill>
                  <a:srgbClr val="00007D"/>
                </a:solidFill>
              </a:rPr>
              <a:pPr/>
              <a:t>1/14/13</a:t>
            </a:fld>
            <a:endParaRPr lang="en-US" dirty="0">
              <a:solidFill>
                <a:srgbClr val="00007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smtClean="0"/>
            </a:lvl1pPr>
          </a:lstStyle>
          <a:p>
            <a:fld id="{8E3F9A67-E7B9-BF45-9407-35BCDEA14BB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5" Type="http://schemas.openxmlformats.org/officeDocument/2006/relationships/slideLayout" Target="../slideLayouts/slideLayout5.xml"/><Relationship Id="rId7"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7"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7"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4F03B3A-2E00-4126-B497-7F355257D099}" type="datetime1">
              <a:rPr lang="en-US" smtClean="0"/>
              <a:pPr>
                <a:defRPr/>
              </a:pPr>
              <a:t>1/14/13</a:t>
            </a:fld>
            <a:endParaRPr lang="en-US"/>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status</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3" r:id="rId5"/>
  </p:sldLayoutIdLst>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pPr algn="ctr"/>
            <a:r>
              <a:rPr lang="en-US" smtClean="0">
                <a:solidFill>
                  <a:srgbClr val="00007D"/>
                </a:solidFill>
              </a:rPr>
              <a:t>LHC 8:30 meeting</a:t>
            </a:r>
            <a:endParaRPr lang="en-US" dirty="0">
              <a:solidFill>
                <a:srgbClr val="00007D"/>
              </a:solidFill>
            </a:endParaRPr>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solidFill>
                  <a:srgbClr val="00007D"/>
                </a:solidFill>
              </a:rPr>
              <a:pPr/>
              <a:t>‹#›</a:t>
            </a:fld>
            <a:endParaRPr lang="en-US">
              <a:solidFill>
                <a:srgbClr val="00007D"/>
              </a:solidFill>
            </a:endParaRPr>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fld id="{95F9E222-69AD-4C86-9C76-3A8367C452D1}" type="datetime1">
              <a:rPr lang="en-US" smtClean="0">
                <a:solidFill>
                  <a:srgbClr val="00007D"/>
                </a:solidFill>
              </a:rPr>
              <a:pPr/>
              <a:t>1/14/13</a:t>
            </a:fld>
            <a:endParaRPr lang="en-US" dirty="0">
              <a:solidFill>
                <a:srgbClr val="00007D"/>
              </a:solidFill>
            </a:endParaRPr>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pPr>
            <a:endParaRPr lang="en-US" sz="2000">
              <a:solidFill>
                <a:srgbClr val="00007D"/>
              </a:solidFill>
            </a:endParaRPr>
          </a:p>
        </p:txBody>
      </p:sp>
      <p:pic>
        <p:nvPicPr>
          <p:cNvPr id="24594" name="Picture 18"/>
          <p:cNvPicPr>
            <a:picLocks noChangeAspect="1" noChangeArrowheads="1"/>
          </p:cNvPicPr>
          <p:nvPr/>
        </p:nvPicPr>
        <p:blipFill>
          <a:blip r:embed="rId4"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61" r:id="rId1"/>
    <p:sldLayoutId id="2147483664" r:id="rId2"/>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3"/>
          <p:cNvSpPr txBox="1">
            <a:spLocks/>
          </p:cNvSpPr>
          <p:nvPr/>
        </p:nvSpPr>
        <p:spPr bwMode="auto">
          <a:xfrm>
            <a:off x="457200" y="0"/>
            <a:ext cx="8153400" cy="762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3200" kern="0" noProof="0" dirty="0" smtClean="0">
                <a:solidFill>
                  <a:srgbClr val="FF0000"/>
                </a:solidFill>
                <a:latin typeface="+mn-lt"/>
              </a:rPr>
              <a:t>LHC Week 2</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2000" kern="0" dirty="0" smtClean="0">
                <a:solidFill>
                  <a:srgbClr val="3366FF"/>
                </a:solidFill>
                <a:latin typeface="+mn-lt"/>
              </a:rPr>
              <a:t>Bernhard Holzer, Jan </a:t>
            </a:r>
            <a:r>
              <a:rPr lang="en-GB" sz="2000" kern="0" dirty="0" err="1" smtClean="0">
                <a:solidFill>
                  <a:srgbClr val="3366FF"/>
                </a:solidFill>
                <a:latin typeface="+mn-lt"/>
              </a:rPr>
              <a:t>Uythoven</a:t>
            </a:r>
            <a:endParaRPr lang="en-GB" sz="2000" kern="0" dirty="0" smtClean="0">
              <a:solidFill>
                <a:srgbClr val="3366FF"/>
              </a:solidFill>
              <a:latin typeface="+mn-lt"/>
            </a:endParaRPr>
          </a:p>
        </p:txBody>
      </p:sp>
      <p:sp>
        <p:nvSpPr>
          <p:cNvPr id="4" name="Rectangle 3"/>
          <p:cNvSpPr/>
          <p:nvPr/>
        </p:nvSpPr>
        <p:spPr>
          <a:xfrm>
            <a:off x="2057400" y="1524000"/>
            <a:ext cx="4722366" cy="1569660"/>
          </a:xfrm>
          <a:prstGeom prst="rect">
            <a:avLst/>
          </a:prstGeom>
        </p:spPr>
        <p:txBody>
          <a:bodyPr wrap="none">
            <a:spAutoFit/>
          </a:bodyPr>
          <a:lstStyle/>
          <a:p>
            <a:pPr lvl="0"/>
            <a:r>
              <a:rPr lang="en-GB" sz="2400" b="1" i="1" kern="0" dirty="0" smtClean="0">
                <a:solidFill>
                  <a:srgbClr val="0000FF"/>
                </a:solidFill>
                <a:latin typeface="Times New Roman"/>
                <a:cs typeface="Times New Roman"/>
              </a:rPr>
              <a:t>Restart LHC after technical stop,</a:t>
            </a:r>
          </a:p>
          <a:p>
            <a:pPr lvl="0"/>
            <a:endParaRPr lang="en-GB" sz="2400" b="1" i="1" kern="0" dirty="0" smtClean="0">
              <a:solidFill>
                <a:srgbClr val="0000FF"/>
              </a:solidFill>
              <a:latin typeface="Times New Roman"/>
              <a:cs typeface="Times New Roman"/>
            </a:endParaRPr>
          </a:p>
          <a:p>
            <a:pPr lvl="0"/>
            <a:r>
              <a:rPr lang="en-GB" sz="2400" b="1" i="1" kern="0" dirty="0" smtClean="0">
                <a:solidFill>
                  <a:srgbClr val="0000FF"/>
                </a:solidFill>
                <a:latin typeface="Times New Roman"/>
                <a:cs typeface="Times New Roman"/>
              </a:rPr>
              <a:t>prepare for </a:t>
            </a:r>
            <a:r>
              <a:rPr lang="en-GB" sz="2400" b="1" i="1" kern="0" dirty="0" err="1" smtClean="0">
                <a:solidFill>
                  <a:srgbClr val="0000FF"/>
                </a:solidFill>
                <a:latin typeface="Times New Roman"/>
                <a:cs typeface="Times New Roman"/>
              </a:rPr>
              <a:t>p-Pb</a:t>
            </a:r>
            <a:r>
              <a:rPr lang="en-GB" sz="2400" b="1" i="1" kern="0" dirty="0" smtClean="0">
                <a:solidFill>
                  <a:srgbClr val="0000FF"/>
                </a:solidFill>
                <a:latin typeface="Times New Roman"/>
                <a:cs typeface="Times New Roman"/>
              </a:rPr>
              <a:t> runs</a:t>
            </a:r>
          </a:p>
          <a:p>
            <a:pPr lvl="0"/>
            <a:r>
              <a:rPr lang="en-GB" sz="2400" b="1" i="1" kern="0" dirty="0" err="1" smtClean="0">
                <a:latin typeface="Times New Roman"/>
                <a:cs typeface="Times New Roman"/>
              </a:rPr>
              <a:t>commissionong</a:t>
            </a:r>
            <a:r>
              <a:rPr lang="en-GB" sz="2400" b="1" i="1" kern="0" dirty="0" smtClean="0">
                <a:latin typeface="Times New Roman"/>
                <a:cs typeface="Times New Roman"/>
              </a:rPr>
              <a:t> &amp; machine studies</a:t>
            </a:r>
            <a:endParaRPr lang="en-GB" sz="2400" b="1" i="1" kern="0" dirty="0" smtClean="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ubtitle 3"/>
          <p:cNvSpPr txBox="1">
            <a:spLocks/>
          </p:cNvSpPr>
          <p:nvPr/>
        </p:nvSpPr>
        <p:spPr bwMode="auto">
          <a:xfrm>
            <a:off x="609600" y="0"/>
            <a:ext cx="8153400" cy="609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dirty="0" smtClean="0">
                <a:solidFill>
                  <a:srgbClr val="FF0000"/>
                </a:solidFill>
                <a:latin typeface="+mn-lt"/>
              </a:rPr>
              <a:t>Friday Afternoon</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7" name="Rectangle 6"/>
          <p:cNvSpPr/>
          <p:nvPr/>
        </p:nvSpPr>
        <p:spPr>
          <a:xfrm>
            <a:off x="304800" y="1066800"/>
            <a:ext cx="8315940" cy="5601533"/>
          </a:xfrm>
          <a:prstGeom prst="rect">
            <a:avLst/>
          </a:prstGeom>
        </p:spPr>
        <p:txBody>
          <a:bodyPr wrap="none">
            <a:spAutoFit/>
          </a:bodyPr>
          <a:lstStyle/>
          <a:p>
            <a:r>
              <a:rPr lang="en-GB" sz="2000" b="1" i="1" kern="0" dirty="0" smtClean="0">
                <a:solidFill>
                  <a:srgbClr val="0000FF"/>
                </a:solidFill>
                <a:latin typeface="Times New Roman"/>
                <a:cs typeface="Times New Roman"/>
              </a:rPr>
              <a:t>17:20h  preparing for squeeze </a:t>
            </a:r>
          </a:p>
          <a:p>
            <a:r>
              <a:rPr lang="en-GB" sz="2000" b="1" i="1" kern="0" dirty="0" smtClean="0">
                <a:solidFill>
                  <a:srgbClr val="0000FF"/>
                </a:solidFill>
                <a:latin typeface="Times New Roman"/>
                <a:cs typeface="Times New Roman"/>
              </a:rPr>
              <a:t>	</a:t>
            </a:r>
            <a:r>
              <a:rPr lang="en-GB" sz="2000" b="1" i="1" kern="0" dirty="0" smtClean="0">
                <a:solidFill>
                  <a:srgbClr val="000000"/>
                </a:solidFill>
                <a:latin typeface="Times New Roman"/>
                <a:cs typeface="Times New Roman"/>
              </a:rPr>
              <a:t>little problem:  matching quadrupole </a:t>
            </a:r>
            <a:r>
              <a:rPr lang="en-US" sz="1600" dirty="0" smtClean="0"/>
              <a:t>RQTL11.R2B1 beyond current limit.</a:t>
            </a:r>
          </a:p>
          <a:p>
            <a:r>
              <a:rPr lang="en-US" sz="1600" dirty="0" smtClean="0"/>
              <a:t>	(by ≈ 1A ... limit increased from 350-&gt; 351A) </a:t>
            </a:r>
            <a:r>
              <a:rPr lang="en-GB" sz="1600" b="1" i="1" kern="0" dirty="0" smtClean="0">
                <a:solidFill>
                  <a:srgbClr val="000000"/>
                </a:solidFill>
                <a:latin typeface="Times New Roman"/>
                <a:cs typeface="Times New Roman"/>
              </a:rPr>
              <a:t>  </a:t>
            </a:r>
          </a:p>
          <a:p>
            <a:endParaRPr lang="en-GB" sz="1600" b="1" i="1" kern="0" dirty="0" smtClean="0">
              <a:solidFill>
                <a:srgbClr val="000000"/>
              </a:solidFill>
              <a:latin typeface="Times New Roman"/>
              <a:cs typeface="Times New Roman"/>
            </a:endParaRPr>
          </a:p>
          <a:p>
            <a:pPr lvl="0"/>
            <a:r>
              <a:rPr lang="en-GB" sz="2000" b="1" i="1" kern="0" dirty="0" smtClean="0">
                <a:solidFill>
                  <a:srgbClr val="0000FF"/>
                </a:solidFill>
                <a:latin typeface="Times New Roman"/>
                <a:cs typeface="Times New Roman"/>
              </a:rPr>
              <a:t>17:40h  change particle type back to </a:t>
            </a:r>
            <a:r>
              <a:rPr lang="en-GB" sz="2000" b="1" i="1" kern="0" dirty="0" err="1" smtClean="0">
                <a:solidFill>
                  <a:srgbClr val="0000FF"/>
                </a:solidFill>
                <a:latin typeface="Times New Roman"/>
                <a:cs typeface="Times New Roman"/>
              </a:rPr>
              <a:t>p-p</a:t>
            </a:r>
            <a:r>
              <a:rPr lang="en-GB" sz="2000" b="1" i="1" kern="0" dirty="0" smtClean="0">
                <a:solidFill>
                  <a:srgbClr val="0000FF"/>
                </a:solidFill>
                <a:latin typeface="Times New Roman"/>
                <a:cs typeface="Times New Roman"/>
              </a:rPr>
              <a:t> operation</a:t>
            </a:r>
          </a:p>
          <a:p>
            <a:pPr lvl="0"/>
            <a:r>
              <a:rPr lang="en-GB" sz="2000" b="1" i="1" kern="0" dirty="0" smtClean="0">
                <a:solidFill>
                  <a:srgbClr val="0000FF"/>
                </a:solidFill>
                <a:latin typeface="Times New Roman"/>
                <a:cs typeface="Times New Roman"/>
              </a:rPr>
              <a:t>	</a:t>
            </a:r>
            <a:r>
              <a:rPr lang="en-GB" sz="2000" b="1" i="1" kern="0" dirty="0" smtClean="0">
                <a:solidFill>
                  <a:srgbClr val="000000"/>
                </a:solidFill>
                <a:latin typeface="Times New Roman"/>
                <a:cs typeface="Times New Roman"/>
              </a:rPr>
              <a:t>preparing the machine for proton injection / ramp / squeeze </a:t>
            </a:r>
          </a:p>
          <a:p>
            <a:pPr lvl="0"/>
            <a:r>
              <a:rPr lang="en-GB" sz="2000" b="1" i="1" kern="0" dirty="0" smtClean="0">
                <a:solidFill>
                  <a:srgbClr val="000000"/>
                </a:solidFill>
                <a:latin typeface="Times New Roman"/>
                <a:cs typeface="Times New Roman"/>
              </a:rPr>
              <a:t>	&amp; optic checks</a:t>
            </a:r>
          </a:p>
          <a:p>
            <a:pPr lvl="0"/>
            <a:endParaRPr lang="en-GB" sz="2000" b="1" i="1" kern="0" dirty="0" smtClean="0">
              <a:solidFill>
                <a:srgbClr val="000000"/>
              </a:solidFill>
              <a:latin typeface="Times New Roman"/>
              <a:cs typeface="Times New Roman"/>
            </a:endParaRPr>
          </a:p>
          <a:p>
            <a:pPr lvl="0"/>
            <a:r>
              <a:rPr lang="en-GB" sz="2000" b="1" i="1" kern="0" dirty="0" smtClean="0">
                <a:solidFill>
                  <a:srgbClr val="0000FF"/>
                </a:solidFill>
                <a:latin typeface="Times New Roman"/>
                <a:cs typeface="Times New Roman"/>
              </a:rPr>
              <a:t>19:50h </a:t>
            </a:r>
            <a:r>
              <a:rPr lang="en-US" sz="1600" dirty="0" smtClean="0"/>
              <a:t>When trying to move the TDI to +-8mm,TDI.4L2 right </a:t>
            </a:r>
            <a:r>
              <a:rPr lang="en-US" sz="1600" dirty="0" smtClean="0">
                <a:solidFill>
                  <a:srgbClr val="FF0000"/>
                </a:solidFill>
              </a:rPr>
              <a:t>jaw got stuck at -8.2mm</a:t>
            </a:r>
          </a:p>
          <a:p>
            <a:pPr lvl="0"/>
            <a:endParaRPr lang="en-US" sz="1600" dirty="0" smtClean="0">
              <a:solidFill>
                <a:srgbClr val="FF0000"/>
              </a:solidFill>
            </a:endParaRPr>
          </a:p>
          <a:p>
            <a:r>
              <a:rPr lang="en-GB" sz="2000" b="1" i="1" kern="0" dirty="0" smtClean="0">
                <a:solidFill>
                  <a:srgbClr val="0000FF"/>
                </a:solidFill>
                <a:latin typeface="Times New Roman"/>
                <a:cs typeface="Times New Roman"/>
              </a:rPr>
              <a:t>21:00h </a:t>
            </a:r>
            <a:r>
              <a:rPr lang="en-GB" sz="2000" b="1" i="1" kern="0" dirty="0" smtClean="0">
                <a:latin typeface="Times New Roman"/>
                <a:cs typeface="Times New Roman"/>
              </a:rPr>
              <a:t>injection three bunches</a:t>
            </a:r>
          </a:p>
          <a:p>
            <a:r>
              <a:rPr lang="en-GB" sz="2000" b="1" i="1" kern="0" dirty="0" smtClean="0">
                <a:solidFill>
                  <a:srgbClr val="0000FF"/>
                </a:solidFill>
                <a:latin typeface="Times New Roman"/>
                <a:cs typeface="Times New Roman"/>
              </a:rPr>
              <a:t>21:20h </a:t>
            </a:r>
            <a:r>
              <a:rPr lang="en-GB" sz="2000" b="1" i="1" kern="0" dirty="0" smtClean="0">
                <a:solidFill>
                  <a:srgbClr val="000000"/>
                </a:solidFill>
                <a:latin typeface="Times New Roman"/>
                <a:cs typeface="Times New Roman"/>
              </a:rPr>
              <a:t>ramp, flat top </a:t>
            </a:r>
            <a:endParaRPr lang="en-US" sz="1600" dirty="0" smtClean="0">
              <a:solidFill>
                <a:srgbClr val="FF0000"/>
              </a:solidFill>
            </a:endParaRPr>
          </a:p>
          <a:p>
            <a:pPr lvl="0"/>
            <a:endParaRPr lang="en-GB" sz="1600" b="1" i="1" kern="0" dirty="0" smtClean="0">
              <a:solidFill>
                <a:srgbClr val="FF0000"/>
              </a:solidFill>
              <a:latin typeface="Times New Roman"/>
              <a:cs typeface="Times New Roman"/>
            </a:endParaRPr>
          </a:p>
          <a:p>
            <a:endParaRPr lang="en-GB" sz="16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US" dirty="0"/>
          </a:p>
        </p:txBody>
      </p:sp>
      <p:pic>
        <p:nvPicPr>
          <p:cNvPr id="6" name="Picture 5"/>
          <p:cNvPicPr>
            <a:picLocks noChangeAspect="1"/>
          </p:cNvPicPr>
          <p:nvPr/>
        </p:nvPicPr>
        <p:blipFill>
          <a:blip r:embed="rId2"/>
          <a:srcRect l="60347" t="14747" b="34409"/>
          <a:stretch>
            <a:fillRect/>
          </a:stretch>
        </p:blipFill>
        <p:spPr>
          <a:xfrm>
            <a:off x="6477000" y="4038600"/>
            <a:ext cx="2421923" cy="209866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2676613"/>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ubtitle 3"/>
          <p:cNvSpPr txBox="1">
            <a:spLocks/>
          </p:cNvSpPr>
          <p:nvPr/>
        </p:nvSpPr>
        <p:spPr bwMode="auto">
          <a:xfrm>
            <a:off x="609600" y="0"/>
            <a:ext cx="8153400" cy="609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dirty="0" smtClean="0">
                <a:solidFill>
                  <a:srgbClr val="FF0000"/>
                </a:solidFill>
                <a:latin typeface="+mn-lt"/>
              </a:rPr>
              <a:t>Friday Night</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7" name="Rectangle 6"/>
          <p:cNvSpPr/>
          <p:nvPr/>
        </p:nvSpPr>
        <p:spPr>
          <a:xfrm>
            <a:off x="304800" y="1066800"/>
            <a:ext cx="6819470" cy="7017306"/>
          </a:xfrm>
          <a:prstGeom prst="rect">
            <a:avLst/>
          </a:prstGeom>
        </p:spPr>
        <p:txBody>
          <a:bodyPr wrap="none">
            <a:spAutoFit/>
          </a:bodyPr>
          <a:lstStyle/>
          <a:p>
            <a:r>
              <a:rPr lang="en-GB" sz="2000" b="1" i="1" kern="0" dirty="0" smtClean="0">
                <a:solidFill>
                  <a:srgbClr val="0000FF"/>
                </a:solidFill>
                <a:latin typeface="Times New Roman"/>
                <a:cs typeface="Times New Roman"/>
              </a:rPr>
              <a:t>22:00h  loss maps in flat top</a:t>
            </a:r>
          </a:p>
          <a:p>
            <a:r>
              <a:rPr lang="en-GB" sz="2000" b="1" i="1" kern="0" dirty="0" smtClean="0">
                <a:solidFill>
                  <a:srgbClr val="0000FF"/>
                </a:solidFill>
                <a:latin typeface="Times New Roman"/>
                <a:cs typeface="Times New Roman"/>
              </a:rPr>
              <a:t>	</a:t>
            </a:r>
            <a:r>
              <a:rPr lang="en-GB" sz="2000" b="1" i="1" kern="0" dirty="0" smtClean="0">
                <a:solidFill>
                  <a:srgbClr val="000000"/>
                </a:solidFill>
                <a:latin typeface="Times New Roman"/>
                <a:cs typeface="Times New Roman"/>
              </a:rPr>
              <a:t>to check for reproducibility</a:t>
            </a:r>
          </a:p>
          <a:p>
            <a:endParaRPr lang="en-GB" sz="2000" b="1" i="1" kern="0" dirty="0" smtClean="0">
              <a:solidFill>
                <a:srgbClr val="000000"/>
              </a:solidFill>
              <a:latin typeface="Times New Roman"/>
              <a:cs typeface="Times New Roman"/>
            </a:endParaRPr>
          </a:p>
          <a:p>
            <a:endParaRPr lang="en-GB" sz="2000" b="1" i="1" kern="0" dirty="0" smtClean="0">
              <a:solidFill>
                <a:srgbClr val="0000FF"/>
              </a:solidFill>
              <a:latin typeface="Times New Roman"/>
              <a:cs typeface="Times New Roman"/>
            </a:endParaRPr>
          </a:p>
          <a:p>
            <a:r>
              <a:rPr lang="en-GB" sz="2000" b="1" i="1" kern="0" dirty="0" smtClean="0">
                <a:solidFill>
                  <a:srgbClr val="0000FF"/>
                </a:solidFill>
                <a:latin typeface="Times New Roman"/>
                <a:cs typeface="Times New Roman"/>
              </a:rPr>
              <a:t>23:05h  preparing for squeeze &amp; optics checks</a:t>
            </a:r>
          </a:p>
          <a:p>
            <a:r>
              <a:rPr lang="en-GB" sz="2000" b="1" i="1" kern="0" dirty="0" smtClean="0">
                <a:solidFill>
                  <a:srgbClr val="0000FF"/>
                </a:solidFill>
                <a:latin typeface="Times New Roman"/>
                <a:cs typeface="Times New Roman"/>
              </a:rPr>
              <a:t>	</a:t>
            </a:r>
            <a:r>
              <a:rPr lang="en-GB" sz="2000" b="1" i="1" kern="0" dirty="0" smtClean="0">
                <a:solidFill>
                  <a:srgbClr val="000000"/>
                </a:solidFill>
                <a:latin typeface="Times New Roman"/>
                <a:cs typeface="Times New Roman"/>
              </a:rPr>
              <a:t>orbits flattened (</a:t>
            </a:r>
            <a:r>
              <a:rPr lang="en-GB" sz="2000" b="1" i="1" kern="0" dirty="0" err="1" smtClean="0">
                <a:solidFill>
                  <a:srgbClr val="000000"/>
                </a:solidFill>
                <a:latin typeface="Times New Roman"/>
                <a:cs typeface="Times New Roman"/>
              </a:rPr>
              <a:t>x-ing</a:t>
            </a:r>
            <a:r>
              <a:rPr lang="en-GB" sz="2000" b="1" i="1" kern="0" dirty="0" smtClean="0">
                <a:solidFill>
                  <a:srgbClr val="000000"/>
                </a:solidFill>
                <a:latin typeface="Times New Roman"/>
                <a:cs typeface="Times New Roman"/>
              </a:rPr>
              <a:t> angle &amp; separation bumps off)</a:t>
            </a:r>
          </a:p>
          <a:p>
            <a:r>
              <a:rPr lang="en-GB" sz="2000" b="1" i="1" kern="0" dirty="0" smtClean="0">
                <a:solidFill>
                  <a:srgbClr val="000000"/>
                </a:solidFill>
                <a:latin typeface="Times New Roman"/>
                <a:cs typeface="Times New Roman"/>
              </a:rPr>
              <a:t>	</a:t>
            </a:r>
            <a:r>
              <a:rPr lang="en-GB" sz="2000" b="1" i="1" kern="0" dirty="0" err="1" smtClean="0">
                <a:solidFill>
                  <a:srgbClr val="000000"/>
                </a:solidFill>
                <a:latin typeface="Times New Roman"/>
                <a:cs typeface="Times New Roman"/>
              </a:rPr>
              <a:t>TCTs</a:t>
            </a:r>
            <a:r>
              <a:rPr lang="en-GB" sz="2000" b="1" i="1" kern="0" dirty="0" smtClean="0">
                <a:solidFill>
                  <a:srgbClr val="000000"/>
                </a:solidFill>
                <a:latin typeface="Times New Roman"/>
                <a:cs typeface="Times New Roman"/>
              </a:rPr>
              <a:t> open</a:t>
            </a:r>
          </a:p>
          <a:p>
            <a:endParaRPr lang="en-GB" sz="2000" b="1" i="1" kern="0" dirty="0" smtClean="0">
              <a:solidFill>
                <a:srgbClr val="000000"/>
              </a:solidFill>
              <a:latin typeface="Times New Roman"/>
              <a:cs typeface="Times New Roman"/>
            </a:endParaRPr>
          </a:p>
          <a:p>
            <a:r>
              <a:rPr lang="en-GB" sz="2000" b="1" i="1" kern="0" dirty="0" smtClean="0">
                <a:solidFill>
                  <a:srgbClr val="0000FF"/>
                </a:solidFill>
                <a:latin typeface="Times New Roman"/>
                <a:cs typeface="Times New Roman"/>
              </a:rPr>
              <a:t>00:15h  </a:t>
            </a:r>
            <a:r>
              <a:rPr lang="en-GB" sz="2000" b="1" i="1" kern="0" dirty="0" smtClean="0">
                <a:latin typeface="Times New Roman"/>
                <a:cs typeface="Times New Roman"/>
              </a:rPr>
              <a:t>start </a:t>
            </a:r>
            <a:r>
              <a:rPr lang="en-GB" sz="2000" b="1" i="1" kern="0" dirty="0" err="1" smtClean="0">
                <a:latin typeface="Times New Roman"/>
                <a:cs typeface="Times New Roman"/>
              </a:rPr>
              <a:t>Δβ/β</a:t>
            </a:r>
            <a:r>
              <a:rPr lang="en-GB" sz="2000" b="1" i="1" kern="0" dirty="0" smtClean="0">
                <a:latin typeface="Times New Roman"/>
                <a:cs typeface="Times New Roman"/>
              </a:rPr>
              <a:t> measurement at flat top </a:t>
            </a:r>
          </a:p>
          <a:p>
            <a:endParaRPr lang="en-GB" sz="2000" b="1" i="1" kern="0" dirty="0" smtClean="0">
              <a:latin typeface="Times New Roman"/>
              <a:cs typeface="Times New Roman"/>
            </a:endParaRPr>
          </a:p>
          <a:p>
            <a:r>
              <a:rPr lang="en-GB" sz="2000" b="1" i="1" kern="0" dirty="0" smtClean="0">
                <a:solidFill>
                  <a:srgbClr val="0000FF"/>
                </a:solidFill>
                <a:latin typeface="Times New Roman"/>
                <a:cs typeface="Times New Roman"/>
              </a:rPr>
              <a:t>00:50h  squeezing in steps </a:t>
            </a:r>
          </a:p>
          <a:p>
            <a:r>
              <a:rPr lang="en-GB" sz="2000" b="1" i="1" kern="0" dirty="0" smtClean="0">
                <a:solidFill>
                  <a:srgbClr val="0000FF"/>
                </a:solidFill>
                <a:latin typeface="Times New Roman"/>
                <a:cs typeface="Times New Roman"/>
              </a:rPr>
              <a:t>         	</a:t>
            </a:r>
            <a:r>
              <a:rPr lang="en-GB" sz="2000" b="1" i="1" kern="0" dirty="0" smtClean="0">
                <a:solidFill>
                  <a:srgbClr val="000000"/>
                </a:solidFill>
                <a:latin typeface="Times New Roman"/>
                <a:cs typeface="Times New Roman"/>
              </a:rPr>
              <a:t>tune / </a:t>
            </a:r>
            <a:r>
              <a:rPr lang="en-GB" sz="2000" b="1" i="1" kern="0" dirty="0" err="1" smtClean="0">
                <a:solidFill>
                  <a:srgbClr val="000000"/>
                </a:solidFill>
                <a:latin typeface="Times New Roman"/>
                <a:cs typeface="Times New Roman"/>
              </a:rPr>
              <a:t>chroma</a:t>
            </a:r>
            <a:r>
              <a:rPr lang="en-GB" sz="2000" b="1" i="1" kern="0" dirty="0" smtClean="0">
                <a:solidFill>
                  <a:srgbClr val="000000"/>
                </a:solidFill>
                <a:latin typeface="Times New Roman"/>
                <a:cs typeface="Times New Roman"/>
              </a:rPr>
              <a:t> / coupling / orbit correction</a:t>
            </a:r>
          </a:p>
          <a:p>
            <a:endParaRPr lang="en-GB" sz="2000" b="1" i="1" kern="0" dirty="0" smtClean="0">
              <a:solidFill>
                <a:srgbClr val="000000"/>
              </a:solidFill>
              <a:latin typeface="Times New Roman"/>
              <a:cs typeface="Times New Roman"/>
            </a:endParaRPr>
          </a:p>
          <a:p>
            <a:r>
              <a:rPr lang="en-GB" sz="2000" b="1" i="1" kern="0" dirty="0" smtClean="0">
                <a:solidFill>
                  <a:srgbClr val="000000"/>
                </a:solidFill>
                <a:latin typeface="Times New Roman"/>
                <a:cs typeface="Times New Roman"/>
              </a:rPr>
              <a:t>	</a:t>
            </a:r>
            <a:r>
              <a:rPr lang="en-GB" sz="2000" b="1" i="1" kern="0" dirty="0" smtClean="0">
                <a:solidFill>
                  <a:srgbClr val="008000"/>
                </a:solidFill>
                <a:latin typeface="Times New Roman"/>
                <a:cs typeface="Times New Roman"/>
              </a:rPr>
              <a:t>stops at </a:t>
            </a:r>
            <a:r>
              <a:rPr lang="en-GB" sz="2000" b="1" i="1" kern="0" dirty="0" err="1" smtClean="0">
                <a:solidFill>
                  <a:srgbClr val="008000"/>
                </a:solidFill>
                <a:latin typeface="Times New Roman"/>
                <a:cs typeface="Times New Roman"/>
              </a:rPr>
              <a:t>β</a:t>
            </a:r>
            <a:r>
              <a:rPr lang="en-GB" sz="2000" b="1" i="1" kern="0" dirty="0" smtClean="0">
                <a:solidFill>
                  <a:srgbClr val="008000"/>
                </a:solidFill>
                <a:latin typeface="Times New Roman"/>
                <a:cs typeface="Times New Roman"/>
              </a:rPr>
              <a:t>* = 7m,   3m,   1m  </a:t>
            </a:r>
          </a:p>
          <a:p>
            <a:r>
              <a:rPr lang="en-GB" sz="2000" b="1" i="1" kern="0" dirty="0" smtClean="0">
                <a:solidFill>
                  <a:srgbClr val="008000"/>
                </a:solidFill>
                <a:latin typeface="Times New Roman"/>
                <a:cs typeface="Times New Roman"/>
              </a:rPr>
              <a:t>	</a:t>
            </a:r>
            <a:r>
              <a:rPr lang="en-GB" sz="2000" b="1" i="1" kern="0" dirty="0" smtClean="0">
                <a:latin typeface="Times New Roman"/>
                <a:cs typeface="Times New Roman"/>
              </a:rPr>
              <a:t>for optics measurement</a:t>
            </a:r>
          </a:p>
          <a:p>
            <a:endParaRPr lang="en-GB" sz="2000" b="1" i="1" kern="0" dirty="0" smtClean="0">
              <a:solidFill>
                <a:srgbClr val="000000"/>
              </a:solidFill>
              <a:latin typeface="Times New Roman"/>
              <a:cs typeface="Times New Roman"/>
            </a:endParaRPr>
          </a:p>
          <a:p>
            <a:endParaRPr lang="en-GB" sz="1600" b="1" i="1" kern="0" dirty="0" smtClean="0">
              <a:solidFill>
                <a:srgbClr val="000000"/>
              </a:solidFill>
              <a:latin typeface="Times New Roman"/>
              <a:cs typeface="Times New Roman"/>
            </a:endParaRPr>
          </a:p>
          <a:p>
            <a:endParaRPr lang="en-GB" sz="16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US" dirty="0"/>
          </a:p>
        </p:txBody>
      </p:sp>
      <p:pic>
        <p:nvPicPr>
          <p:cNvPr id="5" name="Picture 4"/>
          <p:cNvPicPr>
            <a:picLocks noChangeAspect="1"/>
          </p:cNvPicPr>
          <p:nvPr/>
        </p:nvPicPr>
        <p:blipFill>
          <a:blip r:embed="rId2"/>
          <a:srcRect t="43943"/>
          <a:stretch>
            <a:fillRect/>
          </a:stretch>
        </p:blipFill>
        <p:spPr>
          <a:xfrm>
            <a:off x="5257800" y="762000"/>
            <a:ext cx="3523800" cy="1624039"/>
          </a:xfrm>
          <a:prstGeom prst="rect">
            <a:avLst/>
          </a:prstGeom>
        </p:spPr>
      </p:pic>
      <p:pic>
        <p:nvPicPr>
          <p:cNvPr id="8" name="Picture 7"/>
          <p:cNvPicPr>
            <a:picLocks noChangeAspect="1"/>
          </p:cNvPicPr>
          <p:nvPr/>
        </p:nvPicPr>
        <p:blipFill>
          <a:blip r:embed="rId3"/>
          <a:stretch>
            <a:fillRect/>
          </a:stretch>
        </p:blipFill>
        <p:spPr>
          <a:xfrm>
            <a:off x="5943600" y="3429000"/>
            <a:ext cx="3200400" cy="2667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2676613"/>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ubtitle 3"/>
          <p:cNvSpPr txBox="1">
            <a:spLocks/>
          </p:cNvSpPr>
          <p:nvPr/>
        </p:nvSpPr>
        <p:spPr bwMode="auto">
          <a:xfrm>
            <a:off x="609600" y="0"/>
            <a:ext cx="8153400" cy="609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dirty="0" smtClean="0">
                <a:solidFill>
                  <a:srgbClr val="FF0000"/>
                </a:solidFill>
                <a:latin typeface="+mn-lt"/>
              </a:rPr>
              <a:t>Friday Night</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7" name="Rectangle 6"/>
          <p:cNvSpPr/>
          <p:nvPr/>
        </p:nvSpPr>
        <p:spPr>
          <a:xfrm>
            <a:off x="304800" y="1066800"/>
            <a:ext cx="5394291" cy="6740307"/>
          </a:xfrm>
          <a:prstGeom prst="rect">
            <a:avLst/>
          </a:prstGeom>
        </p:spPr>
        <p:txBody>
          <a:bodyPr wrap="none">
            <a:spAutoFit/>
          </a:bodyPr>
          <a:lstStyle/>
          <a:p>
            <a:r>
              <a:rPr lang="en-GB" sz="2000" b="1" i="1" kern="0" dirty="0" smtClean="0">
                <a:solidFill>
                  <a:srgbClr val="0000FF"/>
                </a:solidFill>
                <a:latin typeface="Times New Roman"/>
                <a:cs typeface="Times New Roman"/>
              </a:rPr>
              <a:t> 04:40h  reached </a:t>
            </a:r>
            <a:r>
              <a:rPr lang="en-GB" sz="2000" b="1" i="1" kern="0" dirty="0" err="1" smtClean="0">
                <a:solidFill>
                  <a:srgbClr val="0000FF"/>
                </a:solidFill>
                <a:latin typeface="Times New Roman"/>
                <a:cs typeface="Times New Roman"/>
              </a:rPr>
              <a:t>β</a:t>
            </a:r>
            <a:r>
              <a:rPr lang="en-GB" sz="2000" b="1" i="1" kern="0" dirty="0" smtClean="0">
                <a:solidFill>
                  <a:srgbClr val="0000FF"/>
                </a:solidFill>
                <a:latin typeface="Times New Roman"/>
                <a:cs typeface="Times New Roman"/>
              </a:rPr>
              <a:t>*=0.8m </a:t>
            </a:r>
          </a:p>
          <a:p>
            <a:endParaRPr lang="en-GB" sz="2000" b="1" i="1" kern="0" dirty="0" smtClean="0">
              <a:solidFill>
                <a:srgbClr val="0000FF"/>
              </a:solidFill>
              <a:latin typeface="Times New Roman"/>
              <a:cs typeface="Times New Roman"/>
            </a:endParaRPr>
          </a:p>
          <a:p>
            <a:r>
              <a:rPr lang="en-GB" sz="2000" b="1" i="1" kern="0" dirty="0" smtClean="0">
                <a:solidFill>
                  <a:srgbClr val="0000FF"/>
                </a:solidFill>
                <a:latin typeface="Times New Roman"/>
                <a:cs typeface="Times New Roman"/>
              </a:rPr>
              <a:t>04:50h </a:t>
            </a:r>
            <a:r>
              <a:rPr lang="en-GB" sz="2000" b="1" i="1" kern="0" dirty="0" smtClean="0">
                <a:solidFill>
                  <a:srgbClr val="FF0000"/>
                </a:solidFill>
                <a:latin typeface="Times New Roman"/>
                <a:cs typeface="Times New Roman"/>
              </a:rPr>
              <a:t>beam loss in b1</a:t>
            </a:r>
            <a:r>
              <a:rPr lang="en-GB" sz="2000" b="1" i="1" kern="0" dirty="0" smtClean="0">
                <a:solidFill>
                  <a:srgbClr val="0000FF"/>
                </a:solidFill>
                <a:latin typeface="Times New Roman"/>
                <a:cs typeface="Times New Roman"/>
              </a:rPr>
              <a:t> </a:t>
            </a:r>
            <a:r>
              <a:rPr lang="en-GB" sz="2000" b="1" i="1" kern="0" dirty="0" smtClean="0">
                <a:solidFill>
                  <a:srgbClr val="000000"/>
                </a:solidFill>
                <a:latin typeface="Times New Roman"/>
                <a:cs typeface="Times New Roman"/>
              </a:rPr>
              <a:t>during tune optimisation</a:t>
            </a:r>
          </a:p>
          <a:p>
            <a:r>
              <a:rPr lang="en-GB" sz="2000" b="1" i="1" kern="0" dirty="0" smtClean="0">
                <a:solidFill>
                  <a:srgbClr val="000000"/>
                </a:solidFill>
                <a:latin typeface="Times New Roman"/>
                <a:cs typeface="Times New Roman"/>
              </a:rPr>
              <a:t>	optics measurement for beam 2</a:t>
            </a:r>
          </a:p>
          <a:p>
            <a:endParaRPr lang="en-GB" sz="2000" b="1" i="1" kern="0" dirty="0" smtClean="0">
              <a:solidFill>
                <a:srgbClr val="000000"/>
              </a:solidFill>
              <a:latin typeface="Times New Roman"/>
              <a:cs typeface="Times New Roman"/>
            </a:endParaRPr>
          </a:p>
          <a:p>
            <a:r>
              <a:rPr lang="en-GB" sz="2000" b="1" i="1" kern="0" dirty="0" smtClean="0">
                <a:solidFill>
                  <a:srgbClr val="0000FF"/>
                </a:solidFill>
                <a:latin typeface="Times New Roman"/>
                <a:cs typeface="Times New Roman"/>
              </a:rPr>
              <a:t>05:40h </a:t>
            </a:r>
            <a:r>
              <a:rPr lang="en-GB" sz="2000" b="1" i="1" kern="0" dirty="0" smtClean="0">
                <a:solidFill>
                  <a:schemeClr val="accent4"/>
                </a:solidFill>
                <a:latin typeface="Times New Roman"/>
                <a:cs typeface="Times New Roman"/>
              </a:rPr>
              <a:t>beam dump (OP)  </a:t>
            </a:r>
            <a:endParaRPr lang="en-GB" sz="1600" b="1" i="1" kern="0" dirty="0" smtClean="0">
              <a:solidFill>
                <a:schemeClr val="accent4"/>
              </a:solidFill>
              <a:latin typeface="Times New Roman"/>
              <a:cs typeface="Times New Roman"/>
            </a:endParaRPr>
          </a:p>
          <a:p>
            <a:endParaRPr lang="en-GB" sz="2000" b="1" i="1" kern="0" dirty="0" smtClean="0">
              <a:solidFill>
                <a:srgbClr val="0000FF"/>
              </a:solidFill>
              <a:latin typeface="Times New Roman"/>
              <a:cs typeface="Times New Roman"/>
            </a:endParaRPr>
          </a:p>
          <a:p>
            <a:r>
              <a:rPr lang="en-GB" sz="2000" b="1" i="1" kern="0" dirty="0" smtClean="0">
                <a:solidFill>
                  <a:srgbClr val="0000FF"/>
                </a:solidFill>
                <a:latin typeface="Times New Roman"/>
                <a:cs typeface="Times New Roman"/>
              </a:rPr>
              <a:t> ramp down, prepare for new injection</a:t>
            </a:r>
          </a:p>
          <a:p>
            <a:r>
              <a:rPr lang="en-GB" sz="2000" b="1" i="1" kern="0" dirty="0" smtClean="0">
                <a:solidFill>
                  <a:srgbClr val="0000FF"/>
                </a:solidFill>
                <a:latin typeface="Times New Roman"/>
                <a:cs typeface="Times New Roman"/>
              </a:rPr>
              <a:t>	</a:t>
            </a:r>
            <a:r>
              <a:rPr lang="en-GB" kern="0" dirty="0" smtClean="0">
                <a:solidFill>
                  <a:srgbClr val="000000"/>
                </a:solidFill>
                <a:latin typeface="Times New Roman"/>
                <a:cs typeface="Times New Roman"/>
              </a:rPr>
              <a:t>trip of </a:t>
            </a:r>
            <a:r>
              <a:rPr lang="en-US" dirty="0" smtClean="0">
                <a:solidFill>
                  <a:srgbClr val="000000"/>
                </a:solidFill>
                <a:latin typeface="Times New Roman"/>
                <a:cs typeface="Times New Roman"/>
              </a:rPr>
              <a:t>RCD.A56B2 ... reset &amp; recycle</a:t>
            </a:r>
          </a:p>
          <a:p>
            <a:endParaRPr lang="en-US" kern="0" dirty="0" smtClean="0">
              <a:solidFill>
                <a:srgbClr val="000000"/>
              </a:solidFill>
              <a:latin typeface="Times New Roman"/>
              <a:cs typeface="Times New Roman"/>
            </a:endParaRPr>
          </a:p>
          <a:p>
            <a:endParaRPr lang="en-US" sz="2000" b="1" i="1" kern="0" dirty="0" smtClean="0">
              <a:solidFill>
                <a:srgbClr val="000000"/>
              </a:solidFill>
              <a:latin typeface="Times New Roman"/>
              <a:cs typeface="Times New Roman"/>
            </a:endParaRPr>
          </a:p>
          <a:p>
            <a:endParaRPr lang="en-US" sz="2000" b="1" i="1" kern="0" dirty="0" smtClean="0">
              <a:solidFill>
                <a:srgbClr val="000000"/>
              </a:solidFill>
              <a:latin typeface="Times New Roman"/>
              <a:cs typeface="Times New Roman"/>
            </a:endParaRPr>
          </a:p>
          <a:p>
            <a:r>
              <a:rPr lang="en-US" sz="2000" b="1" i="1" kern="0" dirty="0" smtClean="0">
                <a:solidFill>
                  <a:srgbClr val="000000"/>
                </a:solidFill>
                <a:latin typeface="Times New Roman"/>
                <a:cs typeface="Times New Roman"/>
              </a:rPr>
              <a:t>Next step: TDI alignment studies</a:t>
            </a:r>
            <a:endParaRPr lang="en-GB" sz="2000" b="1" i="1" kern="0" dirty="0" smtClean="0">
              <a:solidFill>
                <a:srgbClr val="000000"/>
              </a:solidFill>
              <a:latin typeface="Times New Roman"/>
              <a:cs typeface="Times New Roman"/>
            </a:endParaRPr>
          </a:p>
          <a:p>
            <a:r>
              <a:rPr lang="en-GB" sz="2000" b="1" i="1" kern="0" dirty="0" smtClean="0">
                <a:solidFill>
                  <a:srgbClr val="0000FF"/>
                </a:solidFill>
                <a:latin typeface="Times New Roman"/>
                <a:cs typeface="Times New Roman"/>
              </a:rPr>
              <a:t>	</a:t>
            </a:r>
          </a:p>
          <a:p>
            <a:r>
              <a:rPr lang="en-GB" sz="2000" b="1" i="1" kern="0" dirty="0" smtClean="0">
                <a:solidFill>
                  <a:srgbClr val="0000FF"/>
                </a:solidFill>
                <a:latin typeface="Times New Roman"/>
                <a:cs typeface="Times New Roman"/>
              </a:rPr>
              <a:t>	</a:t>
            </a:r>
            <a:r>
              <a:rPr lang="en-GB" sz="2000" b="1" i="1" kern="0" dirty="0" smtClean="0">
                <a:solidFill>
                  <a:srgbClr val="000000"/>
                </a:solidFill>
                <a:latin typeface="Times New Roman"/>
                <a:cs typeface="Times New Roman"/>
              </a:rPr>
              <a:t> </a:t>
            </a:r>
          </a:p>
          <a:p>
            <a:endParaRPr lang="en-GB" sz="2000" b="1" i="1" kern="0" dirty="0" smtClean="0">
              <a:solidFill>
                <a:srgbClr val="000000"/>
              </a:solidFill>
              <a:latin typeface="Times New Roman"/>
              <a:cs typeface="Times New Roman"/>
            </a:endParaRPr>
          </a:p>
          <a:p>
            <a:endParaRPr lang="en-GB" sz="16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2676613"/>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Saturday 12</a:t>
            </a:r>
            <a:r>
              <a:rPr lang="en-US" baseline="30000" dirty="0" smtClean="0">
                <a:solidFill>
                  <a:srgbClr val="FF0000"/>
                </a:solidFill>
              </a:rPr>
              <a:t>th</a:t>
            </a:r>
            <a:r>
              <a:rPr lang="en-US" dirty="0" smtClean="0">
                <a:solidFill>
                  <a:srgbClr val="FF0000"/>
                </a:solidFill>
              </a:rPr>
              <a:t> January</a:t>
            </a:r>
            <a:endParaRPr lang="en-GB" dirty="0">
              <a:solidFill>
                <a:srgbClr val="FF0000"/>
              </a:solidFill>
            </a:endParaRPr>
          </a:p>
        </p:txBody>
      </p:sp>
      <p:sp>
        <p:nvSpPr>
          <p:cNvPr id="3" name="Content Placeholder 2"/>
          <p:cNvSpPr>
            <a:spLocks noGrp="1"/>
          </p:cNvSpPr>
          <p:nvPr>
            <p:ph idx="1"/>
          </p:nvPr>
        </p:nvSpPr>
        <p:spPr>
          <a:xfrm>
            <a:off x="304800" y="1295400"/>
            <a:ext cx="8229600" cy="5111750"/>
          </a:xfrm>
        </p:spPr>
        <p:txBody>
          <a:bodyPr/>
          <a:lstStyle/>
          <a:p>
            <a:r>
              <a:rPr lang="en-US" sz="2000" dirty="0" smtClean="0"/>
              <a:t>13</a:t>
            </a:r>
            <a:r>
              <a:rPr lang="en-US" sz="2000" dirty="0"/>
              <a:t>:30 </a:t>
            </a:r>
            <a:r>
              <a:rPr lang="en-US" sz="2000" b="1" i="1" dirty="0">
                <a:solidFill>
                  <a:srgbClr val="008000"/>
                </a:solidFill>
              </a:rPr>
              <a:t>TDI alignment finished </a:t>
            </a:r>
            <a:r>
              <a:rPr lang="en-US" sz="2000" b="1" i="1" dirty="0" smtClean="0">
                <a:solidFill>
                  <a:srgbClr val="008000"/>
                </a:solidFill>
              </a:rPr>
              <a:t>successfully</a:t>
            </a:r>
            <a:endParaRPr lang="en-US" sz="2000" b="1" i="1" dirty="0" smtClean="0">
              <a:solidFill>
                <a:srgbClr val="008000"/>
              </a:solidFill>
            </a:endParaRPr>
          </a:p>
          <a:p>
            <a:endParaRPr lang="en-US" sz="2000" dirty="0" smtClean="0"/>
          </a:p>
          <a:p>
            <a:endParaRPr lang="en-US" sz="2000" dirty="0" smtClean="0"/>
          </a:p>
          <a:p>
            <a:r>
              <a:rPr lang="en-US" sz="2000" dirty="0"/>
              <a:t>13:30 </a:t>
            </a:r>
            <a:r>
              <a:rPr lang="en-US" sz="2000" b="1" i="1" dirty="0">
                <a:solidFill>
                  <a:srgbClr val="008000"/>
                </a:solidFill>
              </a:rPr>
              <a:t>Start of BPMS interlock check </a:t>
            </a:r>
            <a:r>
              <a:rPr lang="en-US" sz="2000" dirty="0"/>
              <a:t>after installation of new attenuators during </a:t>
            </a:r>
            <a:r>
              <a:rPr lang="en-US" sz="2000" dirty="0" smtClean="0"/>
              <a:t>TS</a:t>
            </a:r>
          </a:p>
          <a:p>
            <a:r>
              <a:rPr lang="en-US" sz="2000" dirty="0"/>
              <a:t>16:30 Interlock checks finished successfully</a:t>
            </a:r>
          </a:p>
          <a:p>
            <a:r>
              <a:rPr lang="en-US" sz="2000" dirty="0"/>
              <a:t>16:30 Check of BPMS intensity limit with  a single bunch: 1.5e9</a:t>
            </a:r>
          </a:p>
          <a:p>
            <a:r>
              <a:rPr lang="en-US" sz="2000" dirty="0"/>
              <a:t>17:30 Start check of BPMS with bunch trains at </a:t>
            </a:r>
            <a:r>
              <a:rPr lang="en-US" sz="2000" dirty="0" smtClean="0"/>
              <a:t>injection</a:t>
            </a:r>
          </a:p>
          <a:p>
            <a:endParaRPr lang="en-US" sz="2000" dirty="0" smtClean="0"/>
          </a:p>
          <a:p>
            <a:pPr>
              <a:buNone/>
            </a:pPr>
            <a:r>
              <a:rPr lang="en-US" sz="2000" dirty="0" smtClean="0"/>
              <a:t/>
            </a:r>
            <a:br>
              <a:rPr lang="en-US" sz="2000" dirty="0" smtClean="0"/>
            </a:br>
            <a:r>
              <a:rPr lang="en-US" sz="2000" dirty="0" smtClean="0"/>
              <a:t> </a:t>
            </a:r>
            <a:endParaRPr lang="en-US" sz="2000" dirty="0"/>
          </a:p>
          <a:p>
            <a:endParaRPr lang="en-US" sz="2000" dirty="0"/>
          </a:p>
          <a:p>
            <a:endParaRPr lang="en-US" sz="2000" dirty="0" smtClean="0"/>
          </a:p>
          <a:p>
            <a:endParaRPr lang="en-GB" dirty="0"/>
          </a:p>
        </p:txBody>
      </p:sp>
      <p:sp>
        <p:nvSpPr>
          <p:cNvPr id="4" name="Footer Placeholder 3"/>
          <p:cNvSpPr>
            <a:spLocks noGrp="1"/>
          </p:cNvSpPr>
          <p:nvPr>
            <p:ph type="ftr" sz="quarter" idx="10"/>
          </p:nvPr>
        </p:nvSpPr>
        <p:spPr>
          <a:xfrm>
            <a:off x="3124200" y="6632575"/>
            <a:ext cx="2895600" cy="252413"/>
          </a:xfrm>
        </p:spPr>
        <p:txBody>
          <a:bodyPr/>
          <a:lstStyle/>
          <a:p>
            <a:r>
              <a:rPr lang="en-US" dirty="0" smtClean="0"/>
              <a:t>LHC 9:00 meeting</a:t>
            </a:r>
            <a:endParaRPr lang="en-US" dirty="0"/>
          </a:p>
        </p:txBody>
      </p:sp>
      <p:sp>
        <p:nvSpPr>
          <p:cNvPr id="5" name="Date Placeholder 4"/>
          <p:cNvSpPr>
            <a:spLocks noGrp="1"/>
          </p:cNvSpPr>
          <p:nvPr>
            <p:ph type="dt" sz="half" idx="12"/>
          </p:nvPr>
        </p:nvSpPr>
        <p:spPr>
          <a:xfrm>
            <a:off x="34925" y="6616700"/>
            <a:ext cx="2133600" cy="268288"/>
          </a:xfrm>
        </p:spPr>
        <p:txBody>
          <a:bodyPr/>
          <a:lstStyle/>
          <a:p>
            <a:r>
              <a:rPr lang="en-US" dirty="0" smtClean="0"/>
              <a:t>13/01/2013</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8292816"/>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523875"/>
          </a:xfrm>
        </p:spPr>
        <p:txBody>
          <a:bodyPr/>
          <a:lstStyle/>
          <a:p>
            <a:r>
              <a:rPr lang="en-US" sz="2400" dirty="0" smtClean="0"/>
              <a:t>TDI alignment                  Chiara &amp; Wolfgang</a:t>
            </a:r>
            <a:endParaRPr lang="en-GB" sz="2400" dirty="0"/>
          </a:p>
        </p:txBody>
      </p:sp>
      <p:sp>
        <p:nvSpPr>
          <p:cNvPr id="3" name="Content Placeholder 2"/>
          <p:cNvSpPr>
            <a:spLocks noGrp="1"/>
          </p:cNvSpPr>
          <p:nvPr>
            <p:ph idx="1"/>
          </p:nvPr>
        </p:nvSpPr>
        <p:spPr>
          <a:xfrm>
            <a:off x="228600" y="1593850"/>
            <a:ext cx="8229600" cy="5111750"/>
          </a:xfrm>
        </p:spPr>
        <p:txBody>
          <a:bodyPr/>
          <a:lstStyle/>
          <a:p>
            <a:r>
              <a:rPr lang="en-GB" sz="2000" dirty="0"/>
              <a:t>Part of the mechanics of the left(upper) jaw of TDIs in IP2 and IP8 </a:t>
            </a:r>
            <a:r>
              <a:rPr lang="en-GB" sz="2000" dirty="0" smtClean="0"/>
              <a:t>were replaced </a:t>
            </a:r>
            <a:r>
              <a:rPr lang="en-GB" sz="2000" dirty="0"/>
              <a:t>during Xmas stop and LVDTs re-calibrated </a:t>
            </a:r>
            <a:endParaRPr lang="en-GB" sz="2000" dirty="0" smtClean="0"/>
          </a:p>
          <a:p>
            <a:pPr lvl="1"/>
            <a:r>
              <a:rPr lang="en-GB" sz="1800" dirty="0" smtClean="0"/>
              <a:t>References </a:t>
            </a:r>
            <a:r>
              <a:rPr lang="en-GB" sz="1800" dirty="0"/>
              <a:t>no more valid and new setup needed</a:t>
            </a:r>
            <a:r>
              <a:rPr lang="en-GB" sz="1800" dirty="0" smtClean="0"/>
              <a:t>.</a:t>
            </a:r>
          </a:p>
          <a:p>
            <a:pPr>
              <a:buNone/>
            </a:pPr>
            <a:endParaRPr lang="en-GB" sz="2000" dirty="0" smtClean="0"/>
          </a:p>
          <a:p>
            <a:r>
              <a:rPr lang="en-GB" sz="2000" dirty="0" smtClean="0"/>
              <a:t>Results</a:t>
            </a:r>
          </a:p>
          <a:p>
            <a:pPr lvl="1"/>
            <a:r>
              <a:rPr lang="en-GB" sz="1800" dirty="0" smtClean="0"/>
              <a:t>TDI.IP2</a:t>
            </a:r>
            <a:r>
              <a:rPr lang="en-GB" sz="1800" dirty="0"/>
              <a:t>: </a:t>
            </a:r>
            <a:br>
              <a:rPr lang="en-GB" sz="1800" dirty="0"/>
            </a:br>
            <a:r>
              <a:rPr lang="en-GB" sz="1800" dirty="0"/>
              <a:t>Left </a:t>
            </a:r>
            <a:r>
              <a:rPr lang="en-GB" sz="1800" dirty="0" smtClean="0"/>
              <a:t>(=upper) jaw</a:t>
            </a:r>
            <a:r>
              <a:rPr lang="en-GB" sz="1800" dirty="0"/>
              <a:t>: -3.03 mm </a:t>
            </a:r>
            <a:r>
              <a:rPr lang="en-GB" sz="1800" dirty="0" smtClean="0"/>
              <a:t> &amp; 0 </a:t>
            </a:r>
            <a:r>
              <a:rPr lang="en-GB" sz="1800" dirty="0" err="1"/>
              <a:t>urad</a:t>
            </a:r>
            <a:r>
              <a:rPr lang="en-GB" sz="1800" dirty="0"/>
              <a:t> </a:t>
            </a:r>
            <a:br>
              <a:rPr lang="en-GB" sz="1800" dirty="0"/>
            </a:br>
            <a:r>
              <a:rPr lang="en-GB" sz="1800" dirty="0"/>
              <a:t>Right </a:t>
            </a:r>
            <a:r>
              <a:rPr lang="en-GB" sz="1800" dirty="0" smtClean="0"/>
              <a:t>(=lower) jaw</a:t>
            </a:r>
            <a:r>
              <a:rPr lang="en-GB" sz="1800" dirty="0"/>
              <a:t>: -4.39 </a:t>
            </a:r>
            <a:r>
              <a:rPr lang="en-GB" sz="1800" dirty="0" smtClean="0"/>
              <a:t>mm &amp; </a:t>
            </a:r>
            <a:r>
              <a:rPr lang="en-GB" sz="1800" dirty="0"/>
              <a:t>-840 </a:t>
            </a:r>
            <a:r>
              <a:rPr lang="en-GB" sz="1800" dirty="0" err="1"/>
              <a:t>urad</a:t>
            </a:r>
            <a:r>
              <a:rPr lang="en-GB" sz="1800" dirty="0"/>
              <a:t> </a:t>
            </a:r>
            <a:endParaRPr lang="en-GB" sz="1800" dirty="0" smtClean="0"/>
          </a:p>
          <a:p>
            <a:pPr lvl="1"/>
            <a:r>
              <a:rPr lang="en-GB" sz="1800" dirty="0" smtClean="0"/>
              <a:t>TDI.IP8</a:t>
            </a:r>
            <a:r>
              <a:rPr lang="en-GB" sz="1800" dirty="0"/>
              <a:t>: </a:t>
            </a:r>
            <a:r>
              <a:rPr lang="en-GB" sz="1800" dirty="0" smtClean="0"/>
              <a:t>Left </a:t>
            </a:r>
            <a:r>
              <a:rPr lang="en-GB" sz="1800" dirty="0"/>
              <a:t>jaw: 3.19 mm </a:t>
            </a:r>
            <a:r>
              <a:rPr lang="en-GB" sz="1800" dirty="0" smtClean="0"/>
              <a:t>&amp; -</a:t>
            </a:r>
            <a:r>
              <a:rPr lang="en-GB" sz="1800" dirty="0"/>
              <a:t>157 </a:t>
            </a:r>
            <a:r>
              <a:rPr lang="en-GB" sz="1800" dirty="0" err="1"/>
              <a:t>urad</a:t>
            </a:r>
            <a:r>
              <a:rPr lang="en-GB" sz="1800" dirty="0"/>
              <a:t> </a:t>
            </a:r>
            <a:br>
              <a:rPr lang="en-GB" sz="1800" dirty="0"/>
            </a:br>
            <a:r>
              <a:rPr lang="en-GB" sz="1800" dirty="0"/>
              <a:t>Right jaw: 1.59 </a:t>
            </a:r>
            <a:r>
              <a:rPr lang="en-GB" sz="1800" dirty="0" smtClean="0"/>
              <a:t>mm &amp; </a:t>
            </a:r>
            <a:r>
              <a:rPr lang="en-GB" sz="1800" dirty="0"/>
              <a:t>-175 </a:t>
            </a:r>
            <a:r>
              <a:rPr lang="en-GB" sz="1800" dirty="0" err="1"/>
              <a:t>urad</a:t>
            </a:r>
            <a:r>
              <a:rPr lang="en-GB" sz="1800" dirty="0" smtClean="0"/>
              <a:t> </a:t>
            </a:r>
          </a:p>
          <a:p>
            <a:pPr lvl="1"/>
            <a:endParaRPr lang="en-GB" sz="1800" dirty="0" smtClean="0"/>
          </a:p>
          <a:p>
            <a:pPr>
              <a:buNone/>
            </a:pPr>
            <a:r>
              <a:rPr lang="en-GB" sz="1800" b="1" i="1" dirty="0" smtClean="0">
                <a:solidFill>
                  <a:srgbClr val="008000"/>
                </a:solidFill>
              </a:rPr>
              <a:t>settings ok and stored</a:t>
            </a:r>
            <a:br>
              <a:rPr lang="en-GB" sz="1800" b="1" i="1" dirty="0" smtClean="0">
                <a:solidFill>
                  <a:srgbClr val="008000"/>
                </a:solidFill>
              </a:rPr>
            </a:br>
            <a:r>
              <a:rPr lang="en-GB" sz="1800" dirty="0"/>
              <a:t/>
            </a:r>
            <a:br>
              <a:rPr lang="en-GB" sz="1800" dirty="0"/>
            </a:br>
            <a:endParaRPr lang="en-GB" sz="1800" dirty="0"/>
          </a:p>
        </p:txBody>
      </p:sp>
      <p:sp>
        <p:nvSpPr>
          <p:cNvPr id="4" name="Footer Placeholder 3"/>
          <p:cNvSpPr>
            <a:spLocks noGrp="1"/>
          </p:cNvSpPr>
          <p:nvPr>
            <p:ph type="ftr" sz="quarter" idx="10"/>
          </p:nvPr>
        </p:nvSpPr>
        <p:spPr/>
        <p:txBody>
          <a:bodyPr/>
          <a:lstStyle/>
          <a:p>
            <a:r>
              <a:rPr lang="en-US" smtClean="0"/>
              <a:t>LHC 9:00 meeting</a:t>
            </a:r>
            <a:endParaRPr lang="en-US" dirty="0"/>
          </a:p>
        </p:txBody>
      </p:sp>
      <p:sp>
        <p:nvSpPr>
          <p:cNvPr id="5" name="Date Placeholder 4"/>
          <p:cNvSpPr>
            <a:spLocks noGrp="1"/>
          </p:cNvSpPr>
          <p:nvPr>
            <p:ph type="dt" sz="half" idx="12"/>
          </p:nvPr>
        </p:nvSpPr>
        <p:spPr/>
        <p:txBody>
          <a:bodyPr/>
          <a:lstStyle/>
          <a:p>
            <a:r>
              <a:rPr lang="en-US" smtClean="0"/>
              <a:t>13/01/2013</a:t>
            </a:r>
            <a:endParaRPr lang="en-US" dirty="0"/>
          </a:p>
        </p:txBody>
      </p:sp>
      <p:sp>
        <p:nvSpPr>
          <p:cNvPr id="6" name="Rectangle 5"/>
          <p:cNvSpPr/>
          <p:nvPr/>
        </p:nvSpPr>
        <p:spPr>
          <a:xfrm>
            <a:off x="762000" y="0"/>
            <a:ext cx="4199721" cy="584776"/>
          </a:xfrm>
          <a:prstGeom prst="rect">
            <a:avLst/>
          </a:prstGeom>
        </p:spPr>
        <p:txBody>
          <a:bodyPr wrap="none">
            <a:spAutoFit/>
          </a:bodyPr>
          <a:lstStyle/>
          <a:p>
            <a:r>
              <a:rPr lang="en-US" sz="3200" kern="0" dirty="0" smtClean="0">
                <a:solidFill>
                  <a:srgbClr val="FF0000"/>
                </a:solidFill>
                <a:latin typeface="Arial"/>
                <a:ea typeface="+mj-ea"/>
                <a:cs typeface="+mj-cs"/>
              </a:rPr>
              <a:t>Saturday 12</a:t>
            </a:r>
            <a:r>
              <a:rPr lang="en-US" sz="3200" kern="0" baseline="30000" dirty="0" smtClean="0">
                <a:solidFill>
                  <a:srgbClr val="FF0000"/>
                </a:solidFill>
                <a:latin typeface="Arial"/>
                <a:ea typeface="+mj-ea"/>
                <a:cs typeface="+mj-cs"/>
              </a:rPr>
              <a:t>th</a:t>
            </a:r>
            <a:r>
              <a:rPr lang="en-US" sz="3200" kern="0" dirty="0" smtClean="0">
                <a:solidFill>
                  <a:srgbClr val="FF0000"/>
                </a:solidFill>
                <a:latin typeface="Arial"/>
                <a:ea typeface="+mj-ea"/>
                <a:cs typeface="+mj-cs"/>
              </a:rPr>
              <a:t> January</a:t>
            </a:r>
            <a:endParaRPr lang="en-US" dirty="0">
              <a:solidFill>
                <a:srgbClr val="FF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9908471"/>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523875"/>
          </a:xfrm>
        </p:spPr>
        <p:txBody>
          <a:bodyPr/>
          <a:lstStyle/>
          <a:p>
            <a:r>
              <a:rPr lang="en-US" sz="2400" dirty="0" smtClean="0"/>
              <a:t>BPMS checks                               Eva</a:t>
            </a:r>
            <a:endParaRPr lang="en-GB" sz="2400" dirty="0"/>
          </a:p>
        </p:txBody>
      </p:sp>
      <p:sp>
        <p:nvSpPr>
          <p:cNvPr id="3" name="Content Placeholder 2"/>
          <p:cNvSpPr>
            <a:spLocks noGrp="1"/>
          </p:cNvSpPr>
          <p:nvPr>
            <p:ph idx="1"/>
          </p:nvPr>
        </p:nvSpPr>
        <p:spPr>
          <a:xfrm>
            <a:off x="381000" y="1295400"/>
            <a:ext cx="8229600" cy="5111750"/>
          </a:xfrm>
        </p:spPr>
        <p:txBody>
          <a:bodyPr/>
          <a:lstStyle/>
          <a:p>
            <a:r>
              <a:rPr lang="en-US" sz="2000" dirty="0" smtClean="0"/>
              <a:t>BPMSs interlock the beam position +/- 3 mm relative to reference to be sure that the beam passes through the beam dump channel. </a:t>
            </a:r>
          </a:p>
          <a:p>
            <a:r>
              <a:rPr lang="en-US" sz="2000" dirty="0" smtClean="0"/>
              <a:t>Filters changed during TS so cross-over between high and low sensitivity mode </a:t>
            </a:r>
            <a:r>
              <a:rPr lang="en-US" sz="2000" dirty="0" smtClean="0">
                <a:solidFill>
                  <a:srgbClr val="008000"/>
                </a:solidFill>
              </a:rPr>
              <a:t>is not at 2e10 p+</a:t>
            </a:r>
            <a:r>
              <a:rPr lang="en-US" sz="2000" dirty="0" smtClean="0"/>
              <a:t>, which is where we expect to be working for the coming </a:t>
            </a:r>
            <a:r>
              <a:rPr lang="en-US" sz="2000" dirty="0" err="1" smtClean="0"/>
              <a:t>pPb</a:t>
            </a:r>
            <a:r>
              <a:rPr lang="en-US" sz="2000" dirty="0" smtClean="0"/>
              <a:t> run </a:t>
            </a:r>
            <a:r>
              <a:rPr lang="en-US" sz="2000" dirty="0" smtClean="0">
                <a:solidFill>
                  <a:srgbClr val="008000"/>
                </a:solidFill>
              </a:rPr>
              <a:t>but at 5e10 </a:t>
            </a:r>
            <a:r>
              <a:rPr lang="en-US" sz="2000" dirty="0" err="1" smtClean="0">
                <a:solidFill>
                  <a:srgbClr val="008000"/>
                </a:solidFill>
              </a:rPr>
              <a:t>p</a:t>
            </a:r>
            <a:r>
              <a:rPr lang="en-US" sz="2000" dirty="0" smtClean="0">
                <a:solidFill>
                  <a:srgbClr val="008000"/>
                </a:solidFill>
              </a:rPr>
              <a:t>+</a:t>
            </a:r>
          </a:p>
          <a:p>
            <a:endParaRPr lang="en-US" sz="2000" dirty="0" smtClean="0"/>
          </a:p>
          <a:p>
            <a:r>
              <a:rPr lang="en-US" sz="2000" dirty="0" smtClean="0"/>
              <a:t>Interlocking was checked</a:t>
            </a:r>
          </a:p>
          <a:p>
            <a:pPr lvl="1"/>
            <a:r>
              <a:rPr lang="en-US" sz="1800" dirty="0" smtClean="0"/>
              <a:t>All channels interlock correctly, with an error of up to 0.5 mm</a:t>
            </a:r>
          </a:p>
          <a:p>
            <a:pPr lvl="1"/>
            <a:r>
              <a:rPr lang="en-US" sz="1800" dirty="0" smtClean="0"/>
              <a:t>This error was smaller in the past, 0.1 mm, but is still acceptable</a:t>
            </a:r>
          </a:p>
          <a:p>
            <a:pPr lvl="1"/>
            <a:endParaRPr lang="en-US" sz="1800" dirty="0" smtClean="0"/>
          </a:p>
          <a:p>
            <a:r>
              <a:rPr lang="en-US" sz="2000" dirty="0" smtClean="0"/>
              <a:t>Checked with single bunch minimum intensity</a:t>
            </a:r>
          </a:p>
          <a:p>
            <a:pPr lvl="1"/>
            <a:r>
              <a:rPr lang="en-US" sz="1800" dirty="0"/>
              <a:t>At 1.45e9 </a:t>
            </a:r>
            <a:r>
              <a:rPr lang="en-US" sz="1800" dirty="0" smtClean="0"/>
              <a:t>interlock </a:t>
            </a:r>
            <a:r>
              <a:rPr lang="en-US" sz="1800" dirty="0"/>
              <a:t>channels </a:t>
            </a:r>
            <a:r>
              <a:rPr lang="en-US" sz="1800" dirty="0" smtClean="0"/>
              <a:t>triggered</a:t>
            </a:r>
          </a:p>
          <a:p>
            <a:pPr lvl="1"/>
            <a:endParaRPr lang="en-US" sz="1800" dirty="0" smtClean="0"/>
          </a:p>
          <a:p>
            <a:r>
              <a:rPr lang="en-US" sz="2000" dirty="0" smtClean="0"/>
              <a:t>Still pending:   check multiple bunches of 1 – 2 e10 </a:t>
            </a:r>
            <a:r>
              <a:rPr lang="en-US" sz="2000" dirty="0" err="1" smtClean="0"/>
              <a:t>p</a:t>
            </a:r>
            <a:endParaRPr lang="en-US" sz="2000" dirty="0" smtClean="0"/>
          </a:p>
        </p:txBody>
      </p:sp>
      <p:sp>
        <p:nvSpPr>
          <p:cNvPr id="4" name="Footer Placeholder 3"/>
          <p:cNvSpPr>
            <a:spLocks noGrp="1"/>
          </p:cNvSpPr>
          <p:nvPr>
            <p:ph type="ftr" sz="quarter" idx="10"/>
          </p:nvPr>
        </p:nvSpPr>
        <p:spPr/>
        <p:txBody>
          <a:bodyPr/>
          <a:lstStyle/>
          <a:p>
            <a:r>
              <a:rPr lang="en-US" smtClean="0"/>
              <a:t>LHC 9:00 meeting</a:t>
            </a:r>
            <a:endParaRPr lang="en-US" dirty="0"/>
          </a:p>
        </p:txBody>
      </p:sp>
      <p:sp>
        <p:nvSpPr>
          <p:cNvPr id="5" name="Date Placeholder 4"/>
          <p:cNvSpPr>
            <a:spLocks noGrp="1"/>
          </p:cNvSpPr>
          <p:nvPr>
            <p:ph type="dt" sz="half" idx="12"/>
          </p:nvPr>
        </p:nvSpPr>
        <p:spPr/>
        <p:txBody>
          <a:bodyPr/>
          <a:lstStyle/>
          <a:p>
            <a:r>
              <a:rPr lang="en-US" smtClean="0"/>
              <a:t>13/01/2013</a:t>
            </a:r>
            <a:endParaRPr lang="en-US" dirty="0"/>
          </a:p>
        </p:txBody>
      </p:sp>
      <p:sp>
        <p:nvSpPr>
          <p:cNvPr id="6" name="Rectangle 5"/>
          <p:cNvSpPr/>
          <p:nvPr/>
        </p:nvSpPr>
        <p:spPr>
          <a:xfrm>
            <a:off x="762000" y="0"/>
            <a:ext cx="4199721" cy="584776"/>
          </a:xfrm>
          <a:prstGeom prst="rect">
            <a:avLst/>
          </a:prstGeom>
        </p:spPr>
        <p:txBody>
          <a:bodyPr wrap="none">
            <a:spAutoFit/>
          </a:bodyPr>
          <a:lstStyle/>
          <a:p>
            <a:r>
              <a:rPr lang="en-US" sz="3200" kern="0" dirty="0" smtClean="0">
                <a:solidFill>
                  <a:srgbClr val="FF0000"/>
                </a:solidFill>
                <a:latin typeface="Arial"/>
                <a:ea typeface="+mj-ea"/>
                <a:cs typeface="+mj-cs"/>
              </a:rPr>
              <a:t>Saturday 12</a:t>
            </a:r>
            <a:r>
              <a:rPr lang="en-US" sz="3200" kern="0" baseline="30000" dirty="0" smtClean="0">
                <a:solidFill>
                  <a:srgbClr val="FF0000"/>
                </a:solidFill>
                <a:latin typeface="Arial"/>
                <a:ea typeface="+mj-ea"/>
                <a:cs typeface="+mj-cs"/>
              </a:rPr>
              <a:t>th</a:t>
            </a:r>
            <a:r>
              <a:rPr lang="en-US" sz="3200" kern="0" dirty="0" smtClean="0">
                <a:solidFill>
                  <a:srgbClr val="FF0000"/>
                </a:solidFill>
                <a:latin typeface="Arial"/>
                <a:ea typeface="+mj-ea"/>
                <a:cs typeface="+mj-cs"/>
              </a:rPr>
              <a:t> January</a:t>
            </a:r>
            <a:endParaRPr lang="en-US" dirty="0">
              <a:solidFill>
                <a:srgbClr val="FF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8454105"/>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23875"/>
          </a:xfrm>
        </p:spPr>
        <p:txBody>
          <a:bodyPr/>
          <a:lstStyle/>
          <a:p>
            <a:r>
              <a:rPr lang="en-US" sz="2400" dirty="0" smtClean="0">
                <a:solidFill>
                  <a:srgbClr val="FF0000"/>
                </a:solidFill>
              </a:rPr>
              <a:t>19:15 Mains perturbation</a:t>
            </a:r>
            <a:endParaRPr lang="en-GB" sz="2400" dirty="0">
              <a:solidFill>
                <a:srgbClr val="FF0000"/>
              </a:solidFill>
            </a:endParaRPr>
          </a:p>
        </p:txBody>
      </p:sp>
      <p:sp>
        <p:nvSpPr>
          <p:cNvPr id="3" name="Content Placeholder 2"/>
          <p:cNvSpPr>
            <a:spLocks noGrp="1"/>
          </p:cNvSpPr>
          <p:nvPr>
            <p:ph idx="1"/>
          </p:nvPr>
        </p:nvSpPr>
        <p:spPr>
          <a:xfrm>
            <a:off x="381000" y="1447800"/>
            <a:ext cx="8229600" cy="5111750"/>
          </a:xfrm>
        </p:spPr>
        <p:txBody>
          <a:bodyPr/>
          <a:lstStyle/>
          <a:p>
            <a:r>
              <a:rPr lang="en-US" sz="2000" dirty="0"/>
              <a:t>E</a:t>
            </a:r>
            <a:r>
              <a:rPr lang="en-US" sz="2000" dirty="0" smtClean="0"/>
              <a:t>xplosion </a:t>
            </a:r>
            <a:r>
              <a:rPr lang="en-US" sz="2000" dirty="0"/>
              <a:t>of a circuit breaker on the stable filter in </a:t>
            </a:r>
            <a:r>
              <a:rPr lang="en-US" sz="2000" dirty="0" smtClean="0"/>
              <a:t>BE9</a:t>
            </a:r>
          </a:p>
          <a:p>
            <a:pPr lvl="1"/>
            <a:r>
              <a:rPr lang="en-US" sz="1600" dirty="0" smtClean="0"/>
              <a:t>This effects mainly the SPS. Repair most likely on Monday. Have to see if SPS can deliver some beam without this filter</a:t>
            </a:r>
          </a:p>
          <a:p>
            <a:r>
              <a:rPr lang="en-US" sz="2000" dirty="0" smtClean="0"/>
              <a:t>Main damage on the LHC side is a UPS in point 8 and point 7</a:t>
            </a:r>
          </a:p>
          <a:p>
            <a:pPr lvl="1"/>
            <a:r>
              <a:rPr lang="en-US" sz="1800" dirty="0" smtClean="0"/>
              <a:t>Fixable, but also needs external company</a:t>
            </a:r>
          </a:p>
          <a:p>
            <a:pPr lvl="1"/>
            <a:r>
              <a:rPr lang="en-US" sz="1800" dirty="0" smtClean="0"/>
              <a:t>Repairs ongoing at this moment</a:t>
            </a:r>
          </a:p>
          <a:p>
            <a:r>
              <a:rPr lang="en-US" dirty="0" smtClean="0"/>
              <a:t>Trips</a:t>
            </a:r>
            <a:endParaRPr lang="en-US" sz="2000" dirty="0"/>
          </a:p>
          <a:p>
            <a:pPr lvl="1"/>
            <a:r>
              <a:rPr lang="en-US" sz="1600" dirty="0" smtClean="0"/>
              <a:t>‘All’ circuits lost including Experimental Magnets</a:t>
            </a:r>
          </a:p>
          <a:p>
            <a:pPr lvl="1"/>
            <a:r>
              <a:rPr lang="en-US" sz="1600" dirty="0" smtClean="0"/>
              <a:t>Cryogenics OK lost – but compressors stayed on</a:t>
            </a:r>
          </a:p>
          <a:p>
            <a:pPr lvl="1"/>
            <a:r>
              <a:rPr lang="en-US" sz="1600" dirty="0" smtClean="0"/>
              <a:t>RF lost</a:t>
            </a:r>
          </a:p>
          <a:p>
            <a:pPr lvl="1"/>
            <a:r>
              <a:rPr lang="en-US" sz="1600" dirty="0" smtClean="0"/>
              <a:t>QPS in fault</a:t>
            </a:r>
          </a:p>
          <a:p>
            <a:pPr lvl="1"/>
            <a:r>
              <a:rPr lang="en-US" sz="1600" dirty="0" smtClean="0"/>
              <a:t>Injection and beam dump kickers in fault</a:t>
            </a:r>
          </a:p>
          <a:p>
            <a:pPr lvl="1"/>
            <a:r>
              <a:rPr lang="en-US" sz="1600" dirty="0" smtClean="0"/>
              <a:t>...</a:t>
            </a:r>
          </a:p>
          <a:p>
            <a:endParaRPr lang="en-GB" dirty="0"/>
          </a:p>
        </p:txBody>
      </p:sp>
      <p:sp>
        <p:nvSpPr>
          <p:cNvPr id="4" name="Footer Placeholder 3"/>
          <p:cNvSpPr>
            <a:spLocks noGrp="1"/>
          </p:cNvSpPr>
          <p:nvPr>
            <p:ph type="ftr" sz="quarter" idx="10"/>
          </p:nvPr>
        </p:nvSpPr>
        <p:spPr/>
        <p:txBody>
          <a:bodyPr/>
          <a:lstStyle/>
          <a:p>
            <a:r>
              <a:rPr lang="en-US" smtClean="0"/>
              <a:t>LHC 9:00 meeting</a:t>
            </a:r>
            <a:endParaRPr lang="en-US" dirty="0"/>
          </a:p>
        </p:txBody>
      </p:sp>
      <p:sp>
        <p:nvSpPr>
          <p:cNvPr id="5" name="Date Placeholder 4"/>
          <p:cNvSpPr>
            <a:spLocks noGrp="1"/>
          </p:cNvSpPr>
          <p:nvPr>
            <p:ph type="dt" sz="half" idx="12"/>
          </p:nvPr>
        </p:nvSpPr>
        <p:spPr/>
        <p:txBody>
          <a:bodyPr/>
          <a:lstStyle/>
          <a:p>
            <a:r>
              <a:rPr lang="en-US" smtClean="0"/>
              <a:t>13/01/2013</a:t>
            </a:r>
            <a:endParaRPr lang="en-US" dirty="0"/>
          </a:p>
        </p:txBody>
      </p:sp>
      <p:sp>
        <p:nvSpPr>
          <p:cNvPr id="6" name="Rectangle 5"/>
          <p:cNvSpPr/>
          <p:nvPr/>
        </p:nvSpPr>
        <p:spPr>
          <a:xfrm>
            <a:off x="762000" y="0"/>
            <a:ext cx="4199721" cy="584776"/>
          </a:xfrm>
          <a:prstGeom prst="rect">
            <a:avLst/>
          </a:prstGeom>
        </p:spPr>
        <p:txBody>
          <a:bodyPr wrap="none">
            <a:spAutoFit/>
          </a:bodyPr>
          <a:lstStyle/>
          <a:p>
            <a:r>
              <a:rPr lang="en-US" sz="3200" kern="0" dirty="0" smtClean="0">
                <a:solidFill>
                  <a:srgbClr val="FF0000"/>
                </a:solidFill>
                <a:latin typeface="Arial"/>
                <a:ea typeface="+mj-ea"/>
                <a:cs typeface="+mj-cs"/>
              </a:rPr>
              <a:t>Saturday 12</a:t>
            </a:r>
            <a:r>
              <a:rPr lang="en-US" sz="3200" kern="0" baseline="30000" dirty="0" smtClean="0">
                <a:solidFill>
                  <a:srgbClr val="FF0000"/>
                </a:solidFill>
                <a:latin typeface="Arial"/>
                <a:ea typeface="+mj-ea"/>
                <a:cs typeface="+mj-cs"/>
              </a:rPr>
              <a:t>th</a:t>
            </a:r>
            <a:r>
              <a:rPr lang="en-US" sz="3200" kern="0" dirty="0" smtClean="0">
                <a:solidFill>
                  <a:srgbClr val="FF0000"/>
                </a:solidFill>
                <a:latin typeface="Arial"/>
                <a:ea typeface="+mj-ea"/>
                <a:cs typeface="+mj-cs"/>
              </a:rPr>
              <a:t> January</a:t>
            </a:r>
            <a:endParaRPr lang="en-US" dirty="0">
              <a:solidFill>
                <a:srgbClr val="FF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94198865"/>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430" y="908650"/>
            <a:ext cx="8229600" cy="5111750"/>
          </a:xfrm>
        </p:spPr>
        <p:txBody>
          <a:bodyPr/>
          <a:lstStyle/>
          <a:p>
            <a:r>
              <a:rPr lang="en-US" dirty="0" smtClean="0"/>
              <a:t>Problems to be fixed</a:t>
            </a:r>
          </a:p>
          <a:p>
            <a:pPr lvl="1"/>
            <a:r>
              <a:rPr lang="en-US" dirty="0" smtClean="0"/>
              <a:t>LHC: UPS interventions ongoing UJ76 and RE88. To be finished early evening. Then pre-cycle and sanity check.</a:t>
            </a:r>
          </a:p>
          <a:p>
            <a:pPr lvl="1"/>
            <a:r>
              <a:rPr lang="en-US" dirty="0" smtClean="0"/>
              <a:t>LHC: BLM CPU problem point 2 – intervention this morning</a:t>
            </a:r>
          </a:p>
          <a:p>
            <a:pPr lvl="1"/>
            <a:r>
              <a:rPr lang="en-US" dirty="0" smtClean="0"/>
              <a:t>LHC: TDIs stuck – to be investigated</a:t>
            </a:r>
          </a:p>
          <a:p>
            <a:pPr lvl="1"/>
            <a:r>
              <a:rPr lang="en-US" dirty="0" smtClean="0"/>
              <a:t>SPS: ‘Stable Filter’ not operational till Monday.</a:t>
            </a:r>
          </a:p>
          <a:p>
            <a:pPr lvl="1"/>
            <a:r>
              <a:rPr lang="en-US" dirty="0" smtClean="0"/>
              <a:t>SPS: Beam dump errors on energy tracking</a:t>
            </a:r>
          </a:p>
          <a:p>
            <a:pPr lvl="1"/>
            <a:r>
              <a:rPr lang="en-US" dirty="0" smtClean="0"/>
              <a:t>SPS: For the moment no protons from the SPS</a:t>
            </a:r>
          </a:p>
          <a:p>
            <a:r>
              <a:rPr lang="en-US" dirty="0" smtClean="0"/>
              <a:t>Ramp up experimental magnets</a:t>
            </a:r>
          </a:p>
          <a:p>
            <a:pPr lvl="1"/>
            <a:r>
              <a:rPr lang="en-US" dirty="0" smtClean="0"/>
              <a:t>ATLAS in the evening</a:t>
            </a:r>
            <a:endParaRPr lang="en-US" dirty="0"/>
          </a:p>
          <a:p>
            <a:r>
              <a:rPr lang="en-US" dirty="0" smtClean="0"/>
              <a:t>If beam back, start with optics corrections through the squeeze.</a:t>
            </a:r>
          </a:p>
          <a:p>
            <a:r>
              <a:rPr lang="en-US" dirty="0" smtClean="0"/>
              <a:t>Access requests (could be done this morning)</a:t>
            </a:r>
          </a:p>
          <a:p>
            <a:pPr lvl="1"/>
            <a:r>
              <a:rPr lang="en-US" dirty="0" smtClean="0"/>
              <a:t>Ralph </a:t>
            </a:r>
            <a:r>
              <a:rPr lang="en-US" dirty="0" err="1" smtClean="0"/>
              <a:t>Steinhagen</a:t>
            </a:r>
            <a:r>
              <a:rPr lang="en-US" dirty="0" smtClean="0"/>
              <a:t> to change BBQ sensitivity</a:t>
            </a:r>
            <a:endParaRPr lang="en-US" dirty="0"/>
          </a:p>
          <a:p>
            <a:endParaRPr lang="en-US" dirty="0" smtClean="0"/>
          </a:p>
          <a:p>
            <a:endParaRPr lang="en-GB" dirty="0"/>
          </a:p>
        </p:txBody>
      </p:sp>
      <p:sp>
        <p:nvSpPr>
          <p:cNvPr id="4" name="Footer Placeholder 3"/>
          <p:cNvSpPr>
            <a:spLocks noGrp="1"/>
          </p:cNvSpPr>
          <p:nvPr>
            <p:ph type="ftr" sz="quarter" idx="10"/>
          </p:nvPr>
        </p:nvSpPr>
        <p:spPr/>
        <p:txBody>
          <a:bodyPr/>
          <a:lstStyle/>
          <a:p>
            <a:r>
              <a:rPr lang="en-US" smtClean="0"/>
              <a:t>LHC 9:00 meeting</a:t>
            </a:r>
            <a:endParaRPr lang="en-US" dirty="0"/>
          </a:p>
        </p:txBody>
      </p:sp>
      <p:sp>
        <p:nvSpPr>
          <p:cNvPr id="5" name="Date Placeholder 4"/>
          <p:cNvSpPr>
            <a:spLocks noGrp="1"/>
          </p:cNvSpPr>
          <p:nvPr>
            <p:ph type="dt" sz="half" idx="12"/>
          </p:nvPr>
        </p:nvSpPr>
        <p:spPr/>
        <p:txBody>
          <a:bodyPr/>
          <a:lstStyle/>
          <a:p>
            <a:r>
              <a:rPr lang="en-US" smtClean="0"/>
              <a:t>13/01/2013</a:t>
            </a:r>
            <a:endParaRPr lang="en-US" dirty="0"/>
          </a:p>
        </p:txBody>
      </p:sp>
      <p:sp>
        <p:nvSpPr>
          <p:cNvPr id="7" name="Rectangle 6"/>
          <p:cNvSpPr/>
          <p:nvPr/>
        </p:nvSpPr>
        <p:spPr>
          <a:xfrm>
            <a:off x="762000" y="0"/>
            <a:ext cx="3560991" cy="584776"/>
          </a:xfrm>
          <a:prstGeom prst="rect">
            <a:avLst/>
          </a:prstGeom>
        </p:spPr>
        <p:txBody>
          <a:bodyPr wrap="none">
            <a:spAutoFit/>
          </a:bodyPr>
          <a:lstStyle/>
          <a:p>
            <a:r>
              <a:rPr lang="en-US" sz="3200" kern="0" dirty="0" smtClean="0">
                <a:solidFill>
                  <a:srgbClr val="FF0000"/>
                </a:solidFill>
                <a:latin typeface="Arial"/>
                <a:ea typeface="+mj-ea"/>
                <a:cs typeface="+mj-cs"/>
              </a:rPr>
              <a:t>Saturday</a:t>
            </a:r>
            <a:r>
              <a:rPr lang="en-US" sz="3200" kern="0" dirty="0" smtClean="0">
                <a:solidFill>
                  <a:srgbClr val="FF0000"/>
                </a:solidFill>
                <a:latin typeface="Arial"/>
                <a:ea typeface="+mj-ea"/>
                <a:cs typeface="+mj-cs"/>
              </a:rPr>
              <a:t> </a:t>
            </a:r>
            <a:r>
              <a:rPr lang="en-US" sz="3200" kern="0" dirty="0" smtClean="0">
                <a:solidFill>
                  <a:srgbClr val="FF0000"/>
                </a:solidFill>
                <a:latin typeface="Arial"/>
                <a:ea typeface="+mj-ea"/>
                <a:cs typeface="+mj-cs"/>
              </a:rPr>
              <a:t>/ Sunday</a:t>
            </a:r>
            <a:endParaRPr lang="en-US" dirty="0">
              <a:solidFill>
                <a:srgbClr val="FF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39849658"/>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ubtitle 3"/>
          <p:cNvSpPr txBox="1">
            <a:spLocks/>
          </p:cNvSpPr>
          <p:nvPr/>
        </p:nvSpPr>
        <p:spPr bwMode="auto">
          <a:xfrm>
            <a:off x="609600" y="0"/>
            <a:ext cx="8153400" cy="609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dirty="0" smtClean="0">
                <a:solidFill>
                  <a:srgbClr val="FF0000"/>
                </a:solidFill>
                <a:latin typeface="+mn-lt"/>
              </a:rPr>
              <a:t>Sunday Night</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7" name="Rectangle 6"/>
          <p:cNvSpPr/>
          <p:nvPr/>
        </p:nvSpPr>
        <p:spPr>
          <a:xfrm>
            <a:off x="304800" y="1066800"/>
            <a:ext cx="8340536" cy="6647974"/>
          </a:xfrm>
          <a:prstGeom prst="rect">
            <a:avLst/>
          </a:prstGeom>
        </p:spPr>
        <p:txBody>
          <a:bodyPr wrap="none">
            <a:spAutoFit/>
          </a:bodyPr>
          <a:lstStyle/>
          <a:p>
            <a:r>
              <a:rPr lang="en-GB" sz="2000" b="1" i="1" kern="0" dirty="0" smtClean="0">
                <a:solidFill>
                  <a:srgbClr val="0000FF"/>
                </a:solidFill>
                <a:latin typeface="Times New Roman"/>
                <a:cs typeface="Times New Roman"/>
              </a:rPr>
              <a:t> 21:45 </a:t>
            </a:r>
            <a:r>
              <a:rPr lang="en-GB" sz="2000" b="1" i="1" kern="0" dirty="0" smtClean="0">
                <a:latin typeface="Times New Roman"/>
                <a:cs typeface="Times New Roman"/>
              </a:rPr>
              <a:t>Access finished, preparing restart</a:t>
            </a:r>
          </a:p>
          <a:p>
            <a:r>
              <a:rPr lang="en-GB" sz="2000" b="1" i="1" kern="0" dirty="0" smtClean="0">
                <a:solidFill>
                  <a:srgbClr val="000000"/>
                </a:solidFill>
                <a:latin typeface="Times New Roman"/>
                <a:cs typeface="Times New Roman"/>
              </a:rPr>
              <a:t>	</a:t>
            </a:r>
            <a:r>
              <a:rPr lang="en-US" sz="2000" b="1" i="1" dirty="0" smtClean="0">
                <a:solidFill>
                  <a:srgbClr val="008000"/>
                </a:solidFill>
                <a:latin typeface="Times New Roman"/>
                <a:cs typeface="Times New Roman"/>
              </a:rPr>
              <a:t>check of all other UPS </a:t>
            </a:r>
            <a:r>
              <a:rPr lang="en-US" sz="2000" b="1" i="1" dirty="0" smtClean="0">
                <a:latin typeface="Times New Roman"/>
                <a:cs typeface="Times New Roman"/>
              </a:rPr>
              <a:t>was made around the LHC; </a:t>
            </a:r>
            <a:r>
              <a:rPr lang="en-US" sz="2000" b="1" i="1" dirty="0" smtClean="0">
                <a:solidFill>
                  <a:srgbClr val="008000"/>
                </a:solidFill>
                <a:latin typeface="Times New Roman"/>
                <a:cs typeface="Times New Roman"/>
              </a:rPr>
              <a:t>no faults found</a:t>
            </a:r>
            <a:r>
              <a:rPr lang="en-US" sz="2000" b="1" i="1" dirty="0" smtClean="0">
                <a:latin typeface="Times New Roman"/>
                <a:cs typeface="Times New Roman"/>
              </a:rPr>
              <a:t>.</a:t>
            </a:r>
          </a:p>
          <a:p>
            <a:r>
              <a:rPr lang="en-US" sz="2000" b="1" i="1" dirty="0" smtClean="0">
                <a:latin typeface="Times New Roman"/>
                <a:cs typeface="Times New Roman"/>
              </a:rPr>
              <a:t>	The UPS channel on the PIC interlock tested:  </a:t>
            </a:r>
            <a:r>
              <a:rPr lang="en-US" sz="2000" b="1" i="1" dirty="0" err="1" smtClean="0">
                <a:latin typeface="Times New Roman"/>
                <a:cs typeface="Times New Roman"/>
              </a:rPr>
              <a:t>succesfully</a:t>
            </a:r>
            <a:r>
              <a:rPr lang="en-US" sz="2000" b="1" i="1" dirty="0" smtClean="0">
                <a:latin typeface="Times New Roman"/>
                <a:cs typeface="Times New Roman"/>
              </a:rPr>
              <a:t>.</a:t>
            </a:r>
            <a:endParaRPr lang="en-US" sz="2000" b="1" i="1" kern="0" dirty="0" smtClean="0">
              <a:solidFill>
                <a:srgbClr val="000000"/>
              </a:solidFill>
              <a:latin typeface="Times New Roman"/>
              <a:cs typeface="Times New Roman"/>
            </a:endParaRPr>
          </a:p>
          <a:p>
            <a:r>
              <a:rPr lang="en-GB" sz="2000" b="1" i="1" kern="0" dirty="0" smtClean="0">
                <a:solidFill>
                  <a:srgbClr val="0000FF"/>
                </a:solidFill>
                <a:latin typeface="Times New Roman"/>
                <a:cs typeface="Times New Roman"/>
              </a:rPr>
              <a:t>22:30 </a:t>
            </a:r>
            <a:r>
              <a:rPr lang="en-GB" sz="2000" b="1" i="1" kern="0" dirty="0" smtClean="0">
                <a:latin typeface="Times New Roman"/>
                <a:cs typeface="Times New Roman"/>
              </a:rPr>
              <a:t>Pre-Cycling</a:t>
            </a:r>
          </a:p>
          <a:p>
            <a:r>
              <a:rPr lang="en-GB" sz="2000" b="1" i="1" kern="0" dirty="0" smtClean="0">
                <a:solidFill>
                  <a:srgbClr val="0000FF"/>
                </a:solidFill>
                <a:latin typeface="Times New Roman"/>
                <a:cs typeface="Times New Roman"/>
              </a:rPr>
              <a:t>23:45 </a:t>
            </a:r>
            <a:r>
              <a:rPr lang="en-GB" sz="2000" b="1" i="1" kern="0" dirty="0" smtClean="0">
                <a:latin typeface="Times New Roman"/>
                <a:cs typeface="Times New Roman"/>
              </a:rPr>
              <a:t>Injection probes</a:t>
            </a:r>
          </a:p>
          <a:p>
            <a:r>
              <a:rPr lang="en-GB" sz="2000" b="1" i="1" kern="0" dirty="0" smtClean="0">
                <a:latin typeface="Times New Roman"/>
                <a:cs typeface="Times New Roman"/>
              </a:rPr>
              <a:t>          small problem: </a:t>
            </a:r>
            <a:r>
              <a:rPr lang="en-US" dirty="0" smtClean="0"/>
              <a:t>after </a:t>
            </a:r>
            <a:r>
              <a:rPr lang="en-US" dirty="0" err="1" smtClean="0"/>
              <a:t>rephasing</a:t>
            </a:r>
            <a:r>
              <a:rPr lang="en-US" dirty="0" smtClean="0"/>
              <a:t> BPM, we have now</a:t>
            </a:r>
          </a:p>
          <a:p>
            <a:r>
              <a:rPr lang="en-US" dirty="0" smtClean="0"/>
              <a:t>          injection oscillation for beam 1 but still not for beam2</a:t>
            </a:r>
          </a:p>
          <a:p>
            <a:endParaRPr lang="en-US" b="1" i="1" kern="0" dirty="0" smtClean="0">
              <a:latin typeface="Times New Roman"/>
              <a:cs typeface="Times New Roman"/>
            </a:endParaRPr>
          </a:p>
          <a:p>
            <a:r>
              <a:rPr lang="en-GB" sz="2000" b="1" i="1" kern="0" dirty="0" smtClean="0">
                <a:solidFill>
                  <a:srgbClr val="0000FF"/>
                </a:solidFill>
                <a:latin typeface="Times New Roman"/>
                <a:cs typeface="Times New Roman"/>
              </a:rPr>
              <a:t>00:52 </a:t>
            </a:r>
            <a:r>
              <a:rPr lang="en-GB" sz="2000" b="1" i="1" kern="0" dirty="0" smtClean="0">
                <a:solidFill>
                  <a:srgbClr val="000000"/>
                </a:solidFill>
                <a:latin typeface="Times New Roman"/>
                <a:cs typeface="Times New Roman"/>
              </a:rPr>
              <a:t>Ramp ... flat top ... but ... </a:t>
            </a:r>
          </a:p>
          <a:p>
            <a:r>
              <a:rPr lang="en-GB" sz="2000" b="1" i="1" kern="0" dirty="0" smtClean="0">
                <a:solidFill>
                  <a:srgbClr val="000000"/>
                </a:solidFill>
                <a:latin typeface="Times New Roman"/>
                <a:cs typeface="Times New Roman"/>
              </a:rPr>
              <a:t>	</a:t>
            </a:r>
            <a:r>
              <a:rPr lang="en-GB" sz="2000" b="1" i="1" kern="0" dirty="0" err="1" smtClean="0">
                <a:solidFill>
                  <a:srgbClr val="000000"/>
                </a:solidFill>
                <a:latin typeface="Times New Roman"/>
                <a:cs typeface="Times New Roman"/>
              </a:rPr>
              <a:t>emittances</a:t>
            </a:r>
            <a:r>
              <a:rPr lang="en-GB" sz="2000" b="1" i="1" kern="0" dirty="0" smtClean="0">
                <a:solidFill>
                  <a:srgbClr val="000000"/>
                </a:solidFill>
                <a:latin typeface="Times New Roman"/>
                <a:cs typeface="Times New Roman"/>
              </a:rPr>
              <a:t> are very large</a:t>
            </a:r>
          </a:p>
          <a:p>
            <a:endParaRPr lang="en-GB" sz="2000" b="1" i="1" kern="0" dirty="0" smtClean="0">
              <a:solidFill>
                <a:srgbClr val="000000"/>
              </a:solidFill>
              <a:latin typeface="Times New Roman"/>
              <a:cs typeface="Times New Roman"/>
            </a:endParaRPr>
          </a:p>
          <a:p>
            <a:r>
              <a:rPr lang="en-GB" sz="2000" b="1" i="1" kern="0" dirty="0" smtClean="0">
                <a:solidFill>
                  <a:srgbClr val="000000"/>
                </a:solidFill>
                <a:latin typeface="Times New Roman"/>
                <a:cs typeface="Times New Roman"/>
              </a:rPr>
              <a:t>	</a:t>
            </a:r>
            <a:r>
              <a:rPr lang="en-GB" sz="2000" b="1" i="1" kern="0" dirty="0" err="1" smtClean="0">
                <a:solidFill>
                  <a:srgbClr val="000000"/>
                </a:solidFill>
                <a:latin typeface="Times New Roman"/>
                <a:cs typeface="Times New Roman"/>
              </a:rPr>
              <a:t>ε</a:t>
            </a:r>
            <a:r>
              <a:rPr lang="en-GB" sz="2000" b="1" i="1" kern="0" dirty="0" smtClean="0">
                <a:solidFill>
                  <a:srgbClr val="000000"/>
                </a:solidFill>
                <a:latin typeface="Times New Roman"/>
                <a:cs typeface="Times New Roman"/>
              </a:rPr>
              <a:t> ≈ 10 !!! </a:t>
            </a:r>
            <a:endParaRPr lang="en-GB" b="1" i="1" kern="0" dirty="0" smtClean="0">
              <a:latin typeface="Times New Roman"/>
              <a:cs typeface="Times New Roman"/>
            </a:endParaRPr>
          </a:p>
          <a:p>
            <a:endParaRPr lang="en-US" b="1" i="1" kern="0" dirty="0" smtClean="0">
              <a:solidFill>
                <a:srgbClr val="000000"/>
              </a:solidFill>
              <a:latin typeface="Times New Roman"/>
              <a:cs typeface="Times New Roman"/>
            </a:endParaRPr>
          </a:p>
          <a:p>
            <a:r>
              <a:rPr lang="en-GB" b="1" i="1" kern="0" dirty="0" smtClean="0">
                <a:solidFill>
                  <a:srgbClr val="0000FF"/>
                </a:solidFill>
                <a:latin typeface="Times New Roman"/>
                <a:cs typeface="Times New Roman"/>
              </a:rPr>
              <a:t>	</a:t>
            </a:r>
          </a:p>
          <a:p>
            <a:r>
              <a:rPr lang="en-GB" sz="2000" b="1" i="1" kern="0" dirty="0" smtClean="0">
                <a:solidFill>
                  <a:srgbClr val="0000FF"/>
                </a:solidFill>
                <a:latin typeface="Times New Roman"/>
                <a:cs typeface="Times New Roman"/>
              </a:rPr>
              <a:t>	</a:t>
            </a:r>
            <a:r>
              <a:rPr lang="en-GB" sz="2000" b="1" i="1" kern="0" dirty="0" smtClean="0">
                <a:solidFill>
                  <a:srgbClr val="000000"/>
                </a:solidFill>
                <a:latin typeface="Times New Roman"/>
                <a:cs typeface="Times New Roman"/>
              </a:rPr>
              <a:t> </a:t>
            </a:r>
          </a:p>
          <a:p>
            <a:endParaRPr lang="en-GB" sz="2000" b="1" i="1" kern="0" dirty="0" smtClean="0">
              <a:solidFill>
                <a:srgbClr val="000000"/>
              </a:solidFill>
              <a:latin typeface="Times New Roman"/>
              <a:cs typeface="Times New Roman"/>
            </a:endParaRPr>
          </a:p>
          <a:p>
            <a:endParaRPr lang="en-GB" sz="16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US" dirty="0"/>
          </a:p>
        </p:txBody>
      </p:sp>
      <p:pic>
        <p:nvPicPr>
          <p:cNvPr id="5" name="Picture 4"/>
          <p:cNvPicPr>
            <a:picLocks noChangeAspect="1"/>
          </p:cNvPicPr>
          <p:nvPr/>
        </p:nvPicPr>
        <p:blipFill>
          <a:blip r:embed="rId2"/>
          <a:stretch>
            <a:fillRect/>
          </a:stretch>
        </p:blipFill>
        <p:spPr>
          <a:xfrm>
            <a:off x="6477000" y="2514600"/>
            <a:ext cx="2438400" cy="1727873"/>
          </a:xfrm>
          <a:prstGeom prst="rect">
            <a:avLst/>
          </a:prstGeom>
        </p:spPr>
      </p:pic>
      <p:pic>
        <p:nvPicPr>
          <p:cNvPr id="6" name="Picture 5"/>
          <p:cNvPicPr>
            <a:picLocks noChangeAspect="1"/>
          </p:cNvPicPr>
          <p:nvPr/>
        </p:nvPicPr>
        <p:blipFill>
          <a:blip r:embed="rId3"/>
          <a:stretch>
            <a:fillRect/>
          </a:stretch>
        </p:blipFill>
        <p:spPr>
          <a:xfrm>
            <a:off x="3505200" y="4343400"/>
            <a:ext cx="3048000" cy="205978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2676613"/>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6" name="Rectangle 5"/>
          <p:cNvSpPr/>
          <p:nvPr/>
        </p:nvSpPr>
        <p:spPr>
          <a:xfrm>
            <a:off x="304800" y="1143000"/>
            <a:ext cx="7952145" cy="5755422"/>
          </a:xfrm>
          <a:prstGeom prst="rect">
            <a:avLst/>
          </a:prstGeom>
        </p:spPr>
        <p:txBody>
          <a:bodyPr wrap="none">
            <a:spAutoFit/>
          </a:bodyPr>
          <a:lstStyle/>
          <a:p>
            <a:r>
              <a:rPr lang="en-GB" sz="2000" b="1" i="1" kern="0" dirty="0" smtClean="0">
                <a:solidFill>
                  <a:srgbClr val="0000FF"/>
                </a:solidFill>
                <a:latin typeface="Times New Roman"/>
                <a:cs typeface="Times New Roman"/>
              </a:rPr>
              <a:t>01:35 </a:t>
            </a:r>
            <a:r>
              <a:rPr lang="en-GB" sz="2000" b="1" i="1" kern="0" dirty="0" smtClean="0">
                <a:solidFill>
                  <a:srgbClr val="000000"/>
                </a:solidFill>
                <a:latin typeface="Times New Roman"/>
                <a:cs typeface="Times New Roman"/>
              </a:rPr>
              <a:t>Squeeze</a:t>
            </a:r>
          </a:p>
          <a:p>
            <a:pPr lvl="0"/>
            <a:r>
              <a:rPr lang="en-GB" sz="2000" b="1" i="1" kern="0" dirty="0" smtClean="0">
                <a:solidFill>
                  <a:srgbClr val="0000FF"/>
                </a:solidFill>
                <a:latin typeface="Times New Roman"/>
                <a:cs typeface="Times New Roman"/>
              </a:rPr>
              <a:t>02:23 </a:t>
            </a:r>
            <a:r>
              <a:rPr lang="en-US" dirty="0" smtClean="0"/>
              <a:t>B1 lost (instability ?) at 1.6m</a:t>
            </a:r>
          </a:p>
          <a:p>
            <a:pPr lvl="0"/>
            <a:r>
              <a:rPr lang="en-GB" sz="2000" b="1" i="1" kern="0" dirty="0" smtClean="0">
                <a:solidFill>
                  <a:srgbClr val="0000FF"/>
                </a:solidFill>
                <a:latin typeface="Times New Roman"/>
                <a:cs typeface="Times New Roman"/>
              </a:rPr>
              <a:t>02:25 </a:t>
            </a:r>
            <a:r>
              <a:rPr lang="en-GB" sz="2000" b="1" i="1" kern="0" dirty="0" smtClean="0">
                <a:solidFill>
                  <a:srgbClr val="000000"/>
                </a:solidFill>
                <a:latin typeface="Times New Roman"/>
                <a:cs typeface="Times New Roman"/>
              </a:rPr>
              <a:t>Beam Dump (OP) and re-fill</a:t>
            </a:r>
          </a:p>
          <a:p>
            <a:pPr lvl="0"/>
            <a:endParaRPr lang="en-US" dirty="0" smtClean="0"/>
          </a:p>
          <a:p>
            <a:r>
              <a:rPr lang="en-GB" sz="2000" b="1" i="1" kern="0" dirty="0" smtClean="0">
                <a:solidFill>
                  <a:srgbClr val="0000FF"/>
                </a:solidFill>
                <a:latin typeface="Times New Roman"/>
                <a:cs typeface="Times New Roman"/>
              </a:rPr>
              <a:t>03:15 </a:t>
            </a:r>
            <a:r>
              <a:rPr lang="en-GB" sz="2000" b="1" i="1" kern="0" dirty="0" smtClean="0">
                <a:solidFill>
                  <a:srgbClr val="000000"/>
                </a:solidFill>
                <a:latin typeface="Times New Roman"/>
                <a:cs typeface="Times New Roman"/>
              </a:rPr>
              <a:t>Injection </a:t>
            </a:r>
          </a:p>
          <a:p>
            <a:pPr lvl="0"/>
            <a:r>
              <a:rPr lang="en-GB" sz="2000" b="1" i="1" kern="0" dirty="0" smtClean="0">
                <a:solidFill>
                  <a:srgbClr val="0000FF"/>
                </a:solidFill>
                <a:latin typeface="Times New Roman"/>
                <a:cs typeface="Times New Roman"/>
              </a:rPr>
              <a:t>03:55 </a:t>
            </a:r>
            <a:r>
              <a:rPr lang="en-GB" sz="2000" b="1" i="1" kern="0" dirty="0" smtClean="0">
                <a:solidFill>
                  <a:srgbClr val="000000"/>
                </a:solidFill>
                <a:latin typeface="Times New Roman"/>
                <a:cs typeface="Times New Roman"/>
              </a:rPr>
              <a:t>Ramp ... Flat Top </a:t>
            </a:r>
          </a:p>
          <a:p>
            <a:r>
              <a:rPr lang="en-GB" sz="2000" b="1" i="1" kern="0" dirty="0" smtClean="0">
                <a:solidFill>
                  <a:srgbClr val="000000"/>
                </a:solidFill>
                <a:latin typeface="Times New Roman"/>
                <a:cs typeface="Times New Roman"/>
              </a:rPr>
              <a:t>	</a:t>
            </a:r>
            <a:r>
              <a:rPr lang="en-GB" sz="2000" b="1" i="1" kern="0" dirty="0" err="1" smtClean="0">
                <a:solidFill>
                  <a:srgbClr val="000000"/>
                </a:solidFill>
                <a:latin typeface="Times New Roman"/>
                <a:cs typeface="Times New Roman"/>
              </a:rPr>
              <a:t>ε</a:t>
            </a:r>
            <a:r>
              <a:rPr lang="en-GB" sz="2000" b="1" i="1" kern="0" dirty="0" smtClean="0">
                <a:solidFill>
                  <a:srgbClr val="000000"/>
                </a:solidFill>
                <a:latin typeface="Times New Roman"/>
                <a:cs typeface="Times New Roman"/>
              </a:rPr>
              <a:t> ≈ ok (3.0)</a:t>
            </a:r>
            <a:r>
              <a:rPr lang="en-GB" sz="2000" b="1" i="1" kern="0" dirty="0" smtClean="0">
                <a:solidFill>
                  <a:srgbClr val="0000FF"/>
                </a:solidFill>
                <a:latin typeface="Times New Roman"/>
                <a:cs typeface="Times New Roman"/>
              </a:rPr>
              <a:t> </a:t>
            </a:r>
          </a:p>
          <a:p>
            <a:endParaRPr lang="en-GB" sz="2000" b="1" i="1" kern="0" dirty="0" smtClean="0">
              <a:solidFill>
                <a:srgbClr val="0000FF"/>
              </a:solidFill>
              <a:latin typeface="Times New Roman"/>
              <a:cs typeface="Times New Roman"/>
            </a:endParaRPr>
          </a:p>
          <a:p>
            <a:r>
              <a:rPr lang="en-GB" sz="2000" b="1" i="1" kern="0" dirty="0" smtClean="0">
                <a:solidFill>
                  <a:srgbClr val="0000FF"/>
                </a:solidFill>
                <a:latin typeface="Times New Roman"/>
                <a:cs typeface="Times New Roman"/>
              </a:rPr>
              <a:t>04:</a:t>
            </a:r>
            <a:r>
              <a:rPr lang="en-GB" sz="2000" b="1" i="1" kern="0" dirty="0" smtClean="0">
                <a:solidFill>
                  <a:srgbClr val="0000FF"/>
                </a:solidFill>
                <a:latin typeface="Times New Roman"/>
                <a:cs typeface="Times New Roman"/>
              </a:rPr>
              <a:t>25 </a:t>
            </a:r>
            <a:r>
              <a:rPr lang="en-GB" sz="2000" b="1" i="1" kern="0" dirty="0" smtClean="0">
                <a:solidFill>
                  <a:srgbClr val="000000"/>
                </a:solidFill>
                <a:latin typeface="Times New Roman"/>
                <a:cs typeface="Times New Roman"/>
              </a:rPr>
              <a:t>Squeeze</a:t>
            </a:r>
          </a:p>
          <a:p>
            <a:r>
              <a:rPr lang="en-GB" sz="2000" b="1" i="1" kern="0" dirty="0" smtClean="0">
                <a:solidFill>
                  <a:srgbClr val="000000"/>
                </a:solidFill>
                <a:latin typeface="Times New Roman"/>
                <a:cs typeface="Times New Roman"/>
              </a:rPr>
              <a:t>	</a:t>
            </a:r>
            <a:r>
              <a:rPr lang="en-GB" sz="2000" b="1" i="1" kern="0" dirty="0" err="1" smtClean="0">
                <a:solidFill>
                  <a:srgbClr val="000000"/>
                </a:solidFill>
                <a:latin typeface="Times New Roman"/>
                <a:cs typeface="Times New Roman"/>
              </a:rPr>
              <a:t>β</a:t>
            </a:r>
            <a:r>
              <a:rPr lang="en-GB" sz="2000" b="1" i="1" kern="0" dirty="0" smtClean="0">
                <a:solidFill>
                  <a:srgbClr val="000000"/>
                </a:solidFill>
                <a:latin typeface="Times New Roman"/>
                <a:cs typeface="Times New Roman"/>
              </a:rPr>
              <a:t>* =</a:t>
            </a:r>
            <a:r>
              <a:rPr lang="en-GB" sz="2000" b="1" i="1" kern="0" dirty="0" smtClean="0">
                <a:solidFill>
                  <a:srgbClr val="000000"/>
                </a:solidFill>
                <a:latin typeface="Times New Roman"/>
                <a:cs typeface="Times New Roman"/>
              </a:rPr>
              <a:t> </a:t>
            </a:r>
            <a:r>
              <a:rPr lang="en-GB" sz="2000" b="1" i="1" kern="0" dirty="0" smtClean="0">
                <a:solidFill>
                  <a:srgbClr val="000000"/>
                </a:solidFill>
                <a:latin typeface="Times New Roman"/>
                <a:cs typeface="Times New Roman"/>
              </a:rPr>
              <a:t>0</a:t>
            </a:r>
            <a:r>
              <a:rPr lang="en-GB" sz="2000" b="1" i="1" kern="0" dirty="0" smtClean="0">
                <a:solidFill>
                  <a:srgbClr val="000000"/>
                </a:solidFill>
                <a:latin typeface="Times New Roman"/>
                <a:cs typeface="Times New Roman"/>
              </a:rPr>
              <a:t>.8m reached</a:t>
            </a:r>
          </a:p>
          <a:p>
            <a:endParaRPr lang="en-GB" sz="2000" b="1" i="1" kern="0" dirty="0" smtClean="0">
              <a:solidFill>
                <a:srgbClr val="000000"/>
              </a:solidFill>
              <a:latin typeface="Times New Roman"/>
              <a:cs typeface="Times New Roman"/>
            </a:endParaRPr>
          </a:p>
          <a:p>
            <a:endParaRPr lang="en-GB" sz="2000" b="1" i="1" kern="0" smtClean="0">
              <a:solidFill>
                <a:srgbClr val="000000"/>
              </a:solidFill>
              <a:latin typeface="Times New Roman"/>
              <a:cs typeface="Times New Roman"/>
            </a:endParaRPr>
          </a:p>
          <a:p>
            <a:endParaRPr lang="en-GB" sz="2000" b="1" i="1" kern="0" smtClean="0">
              <a:solidFill>
                <a:srgbClr val="000000"/>
              </a:solidFill>
              <a:latin typeface="Times New Roman"/>
              <a:cs typeface="Times New Roman"/>
            </a:endParaRPr>
          </a:p>
          <a:p>
            <a:r>
              <a:rPr lang="en-GB" sz="2000" b="1" i="1" kern="0" dirty="0" smtClean="0">
                <a:solidFill>
                  <a:srgbClr val="000000"/>
                </a:solidFill>
                <a:latin typeface="Times New Roman"/>
                <a:cs typeface="Times New Roman"/>
              </a:rPr>
              <a:t>Next steps: </a:t>
            </a:r>
            <a:r>
              <a:rPr lang="en-US" dirty="0" smtClean="0"/>
              <a:t>Rogelio </a:t>
            </a:r>
          </a:p>
          <a:p>
            <a:r>
              <a:rPr lang="en-US" dirty="0" smtClean="0"/>
              <a:t>	     cycle </a:t>
            </a:r>
            <a:r>
              <a:rPr lang="en-US" dirty="0" smtClean="0"/>
              <a:t>&amp;</a:t>
            </a:r>
            <a:r>
              <a:rPr lang="en-US" dirty="0" smtClean="0"/>
              <a:t> </a:t>
            </a:r>
            <a:r>
              <a:rPr lang="en-US" dirty="0" smtClean="0"/>
              <a:t>run the squeeze with the</a:t>
            </a:r>
            <a:r>
              <a:rPr lang="en-US" dirty="0" smtClean="0"/>
              <a:t> bumps </a:t>
            </a:r>
          </a:p>
          <a:p>
            <a:r>
              <a:rPr lang="en-US" dirty="0" smtClean="0"/>
              <a:t>	     (</a:t>
            </a:r>
            <a:r>
              <a:rPr lang="en-US" dirty="0" smtClean="0"/>
              <a:t>squeeze in steps) to </a:t>
            </a:r>
            <a:r>
              <a:rPr lang="en-US" dirty="0" smtClean="0"/>
              <a:t>check the </a:t>
            </a:r>
            <a:r>
              <a:rPr lang="en-US" dirty="0" smtClean="0"/>
              <a:t>bumps,</a:t>
            </a:r>
            <a:r>
              <a:rPr lang="en-US" dirty="0" smtClean="0"/>
              <a:t> </a:t>
            </a:r>
          </a:p>
          <a:p>
            <a:r>
              <a:rPr lang="en-US" dirty="0" smtClean="0"/>
              <a:t>	     correct </a:t>
            </a:r>
            <a:r>
              <a:rPr lang="en-US" dirty="0" smtClean="0"/>
              <a:t>orbit errors</a:t>
            </a:r>
            <a:r>
              <a:rPr lang="en-US" dirty="0" smtClean="0"/>
              <a:t> not </a:t>
            </a:r>
            <a:r>
              <a:rPr lang="en-US" dirty="0" smtClean="0"/>
              <a:t>taken out by the OFB</a:t>
            </a:r>
            <a:r>
              <a:rPr lang="en-US" dirty="0" smtClean="0"/>
              <a:t> </a:t>
            </a:r>
          </a:p>
          <a:p>
            <a:r>
              <a:rPr lang="en-US" dirty="0" smtClean="0"/>
              <a:t>	     (</a:t>
            </a:r>
            <a:r>
              <a:rPr lang="en-US" dirty="0" smtClean="0"/>
              <a:t>with probe), make further Q, </a:t>
            </a:r>
            <a:r>
              <a:rPr lang="en-US" dirty="0" smtClean="0"/>
              <a:t>Q’, coupling </a:t>
            </a:r>
            <a:r>
              <a:rPr lang="en-US" dirty="0" smtClean="0"/>
              <a:t>corrections if needed.</a:t>
            </a:r>
            <a:r>
              <a:rPr lang="en-US" dirty="0" smtClean="0"/>
              <a:t> </a:t>
            </a:r>
          </a:p>
          <a:p>
            <a:endParaRPr lang="en-US" dirty="0"/>
          </a:p>
        </p:txBody>
      </p:sp>
      <p:sp>
        <p:nvSpPr>
          <p:cNvPr id="7" name="Subtitle 3"/>
          <p:cNvSpPr txBox="1">
            <a:spLocks/>
          </p:cNvSpPr>
          <p:nvPr/>
        </p:nvSpPr>
        <p:spPr bwMode="auto">
          <a:xfrm>
            <a:off x="609600" y="0"/>
            <a:ext cx="8153400" cy="609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dirty="0" smtClean="0">
                <a:solidFill>
                  <a:srgbClr val="FF0000"/>
                </a:solidFill>
                <a:latin typeface="+mn-lt"/>
              </a:rPr>
              <a:t>Sunday Night</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pic>
        <p:nvPicPr>
          <p:cNvPr id="8" name="Picture 7"/>
          <p:cNvPicPr>
            <a:picLocks noChangeAspect="1"/>
          </p:cNvPicPr>
          <p:nvPr/>
        </p:nvPicPr>
        <p:blipFill>
          <a:blip r:embed="rId2"/>
          <a:stretch>
            <a:fillRect/>
          </a:stretch>
        </p:blipFill>
        <p:spPr>
          <a:xfrm>
            <a:off x="6248400" y="685800"/>
            <a:ext cx="2599730" cy="2133600"/>
          </a:xfrm>
          <a:prstGeom prst="rect">
            <a:avLst/>
          </a:prstGeom>
        </p:spPr>
      </p:pic>
      <p:pic>
        <p:nvPicPr>
          <p:cNvPr id="9" name="Picture 8"/>
          <p:cNvPicPr>
            <a:picLocks noChangeAspect="1"/>
          </p:cNvPicPr>
          <p:nvPr/>
        </p:nvPicPr>
        <p:blipFill>
          <a:blip r:embed="rId3"/>
          <a:stretch>
            <a:fillRect/>
          </a:stretch>
        </p:blipFill>
        <p:spPr>
          <a:xfrm>
            <a:off x="4038600" y="2209800"/>
            <a:ext cx="2582637" cy="1753518"/>
          </a:xfrm>
          <a:prstGeom prst="rect">
            <a:avLst/>
          </a:prstGeom>
        </p:spPr>
      </p:pic>
      <p:pic>
        <p:nvPicPr>
          <p:cNvPr id="10" name="Picture 9"/>
          <p:cNvPicPr>
            <a:picLocks noChangeAspect="1"/>
          </p:cNvPicPr>
          <p:nvPr/>
        </p:nvPicPr>
        <p:blipFill>
          <a:blip r:embed="rId4"/>
          <a:stretch>
            <a:fillRect/>
          </a:stretch>
        </p:blipFill>
        <p:spPr>
          <a:xfrm>
            <a:off x="5943600" y="3581400"/>
            <a:ext cx="2590800" cy="1943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ubtitle 3"/>
          <p:cNvSpPr txBox="1">
            <a:spLocks/>
          </p:cNvSpPr>
          <p:nvPr/>
        </p:nvSpPr>
        <p:spPr bwMode="auto">
          <a:xfrm>
            <a:off x="609600" y="0"/>
            <a:ext cx="8153400" cy="609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dirty="0" smtClean="0">
                <a:solidFill>
                  <a:srgbClr val="FF0000"/>
                </a:solidFill>
                <a:latin typeface="+mn-lt"/>
              </a:rPr>
              <a:t>P-PB commissioning Plan</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pic>
        <p:nvPicPr>
          <p:cNvPr id="4" name="Picture 3"/>
          <p:cNvPicPr>
            <a:picLocks noChangeAspect="1"/>
          </p:cNvPicPr>
          <p:nvPr/>
        </p:nvPicPr>
        <p:blipFill>
          <a:blip r:embed="rId2"/>
          <a:stretch>
            <a:fillRect/>
          </a:stretch>
        </p:blipFill>
        <p:spPr>
          <a:xfrm>
            <a:off x="228601" y="685800"/>
            <a:ext cx="6248400" cy="6104376"/>
          </a:xfrm>
          <a:prstGeom prst="rect">
            <a:avLst/>
          </a:prstGeom>
        </p:spPr>
      </p:pic>
      <p:cxnSp>
        <p:nvCxnSpPr>
          <p:cNvPr id="6" name="Straight Arrow Connector 5"/>
          <p:cNvCxnSpPr/>
          <p:nvPr/>
        </p:nvCxnSpPr>
        <p:spPr bwMode="auto">
          <a:xfrm rot="10800000">
            <a:off x="2209800" y="1371600"/>
            <a:ext cx="5181600" cy="685800"/>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9" name="TextBox 8"/>
          <p:cNvSpPr txBox="1"/>
          <p:nvPr/>
        </p:nvSpPr>
        <p:spPr>
          <a:xfrm>
            <a:off x="6677960" y="2209800"/>
            <a:ext cx="2466040" cy="830997"/>
          </a:xfrm>
          <a:prstGeom prst="rect">
            <a:avLst/>
          </a:prstGeom>
          <a:noFill/>
        </p:spPr>
        <p:txBody>
          <a:bodyPr wrap="none" rtlCol="0">
            <a:spAutoFit/>
          </a:bodyPr>
          <a:lstStyle/>
          <a:p>
            <a:r>
              <a:rPr lang="en-US" sz="1600" dirty="0" smtClean="0"/>
              <a:t>start with </a:t>
            </a:r>
            <a:r>
              <a:rPr lang="en-US" sz="1600" dirty="0" err="1" smtClean="0"/>
              <a:t>Pb</a:t>
            </a:r>
            <a:r>
              <a:rPr lang="en-US" sz="1600" dirty="0" smtClean="0"/>
              <a:t> injection </a:t>
            </a:r>
          </a:p>
          <a:p>
            <a:r>
              <a:rPr lang="en-US" sz="1600" dirty="0" smtClean="0"/>
              <a:t>first</a:t>
            </a:r>
          </a:p>
          <a:p>
            <a:r>
              <a:rPr lang="en-US" sz="1600" dirty="0" smtClean="0"/>
              <a:t>then back to original plan</a:t>
            </a:r>
            <a:endParaRPr lang="en-US" sz="1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2676613"/>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rPr>
              <a:t>Plan</a:t>
            </a:r>
            <a:endParaRPr lang="en-US" dirty="0">
              <a:solidFill>
                <a:srgbClr val="FF0000"/>
              </a:solidFill>
            </a:endParaRPr>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pic>
        <p:nvPicPr>
          <p:cNvPr id="6" name="Picture 5"/>
          <p:cNvPicPr>
            <a:picLocks noChangeAspect="1"/>
          </p:cNvPicPr>
          <p:nvPr/>
        </p:nvPicPr>
        <p:blipFill>
          <a:blip r:embed="rId2"/>
          <a:stretch>
            <a:fillRect/>
          </a:stretch>
        </p:blipFill>
        <p:spPr>
          <a:xfrm>
            <a:off x="685800" y="0"/>
            <a:ext cx="5709175" cy="6858000"/>
          </a:xfrm>
          <a:prstGeom prst="rect">
            <a:avLst/>
          </a:prstGeom>
        </p:spPr>
      </p:pic>
      <p:sp>
        <p:nvSpPr>
          <p:cNvPr id="7" name="TextBox 6"/>
          <p:cNvSpPr txBox="1"/>
          <p:nvPr/>
        </p:nvSpPr>
        <p:spPr>
          <a:xfrm>
            <a:off x="2133600" y="533400"/>
            <a:ext cx="466050" cy="369332"/>
          </a:xfrm>
          <a:prstGeom prst="rect">
            <a:avLst/>
          </a:prstGeom>
          <a:noFill/>
        </p:spPr>
        <p:txBody>
          <a:bodyPr wrap="square" rtlCol="0">
            <a:spAutoFit/>
          </a:bodyPr>
          <a:lstStyle/>
          <a:p>
            <a:r>
              <a:rPr lang="en-US" dirty="0" smtClean="0">
                <a:solidFill>
                  <a:srgbClr val="008000"/>
                </a:solidFill>
                <a:latin typeface="Zapf Dingbats"/>
                <a:ea typeface="Zapf Dingbats"/>
                <a:cs typeface="Zapf Dingbats"/>
              </a:rPr>
              <a:t>✔</a:t>
            </a:r>
            <a:endParaRPr lang="en-US" dirty="0">
              <a:solidFill>
                <a:srgbClr val="008000"/>
              </a:solidFill>
            </a:endParaRPr>
          </a:p>
        </p:txBody>
      </p:sp>
      <p:sp>
        <p:nvSpPr>
          <p:cNvPr id="8" name="TextBox 7"/>
          <p:cNvSpPr txBox="1"/>
          <p:nvPr/>
        </p:nvSpPr>
        <p:spPr>
          <a:xfrm>
            <a:off x="2133600" y="849868"/>
            <a:ext cx="466050" cy="369332"/>
          </a:xfrm>
          <a:prstGeom prst="rect">
            <a:avLst/>
          </a:prstGeom>
          <a:noFill/>
        </p:spPr>
        <p:txBody>
          <a:bodyPr wrap="square" rtlCol="0">
            <a:spAutoFit/>
          </a:bodyPr>
          <a:lstStyle/>
          <a:p>
            <a:r>
              <a:rPr lang="en-US" dirty="0" smtClean="0">
                <a:solidFill>
                  <a:srgbClr val="008000"/>
                </a:solidFill>
                <a:latin typeface="Zapf Dingbats"/>
                <a:ea typeface="Zapf Dingbats"/>
                <a:cs typeface="Zapf Dingbats"/>
              </a:rPr>
              <a:t>✔</a:t>
            </a:r>
            <a:endParaRPr lang="en-US" dirty="0">
              <a:solidFill>
                <a:srgbClr val="008000"/>
              </a:solidFill>
            </a:endParaRPr>
          </a:p>
        </p:txBody>
      </p:sp>
      <p:sp>
        <p:nvSpPr>
          <p:cNvPr id="9" name="TextBox 8"/>
          <p:cNvSpPr txBox="1"/>
          <p:nvPr/>
        </p:nvSpPr>
        <p:spPr>
          <a:xfrm>
            <a:off x="2286000" y="1383268"/>
            <a:ext cx="466050" cy="369332"/>
          </a:xfrm>
          <a:prstGeom prst="rect">
            <a:avLst/>
          </a:prstGeom>
          <a:noFill/>
        </p:spPr>
        <p:txBody>
          <a:bodyPr wrap="square" rtlCol="0">
            <a:spAutoFit/>
          </a:bodyPr>
          <a:lstStyle/>
          <a:p>
            <a:r>
              <a:rPr lang="en-US" dirty="0" smtClean="0">
                <a:solidFill>
                  <a:srgbClr val="FF6600"/>
                </a:solidFill>
                <a:latin typeface="Zapf Dingbats"/>
                <a:ea typeface="Zapf Dingbats"/>
                <a:cs typeface="Zapf Dingbats"/>
              </a:rPr>
              <a:t>✔</a:t>
            </a:r>
            <a:endParaRPr lang="en-US" dirty="0">
              <a:solidFill>
                <a:srgbClr val="FF6600"/>
              </a:solidFill>
            </a:endParaRPr>
          </a:p>
        </p:txBody>
      </p:sp>
      <p:sp>
        <p:nvSpPr>
          <p:cNvPr id="10" name="TextBox 9"/>
          <p:cNvSpPr txBox="1"/>
          <p:nvPr/>
        </p:nvSpPr>
        <p:spPr>
          <a:xfrm>
            <a:off x="2209800" y="2373868"/>
            <a:ext cx="466050" cy="369332"/>
          </a:xfrm>
          <a:prstGeom prst="rect">
            <a:avLst/>
          </a:prstGeom>
          <a:noFill/>
        </p:spPr>
        <p:txBody>
          <a:bodyPr wrap="square" rtlCol="0">
            <a:spAutoFit/>
          </a:bodyPr>
          <a:lstStyle/>
          <a:p>
            <a:r>
              <a:rPr lang="en-US" dirty="0" smtClean="0">
                <a:solidFill>
                  <a:srgbClr val="008000"/>
                </a:solidFill>
                <a:latin typeface="Zapf Dingbats"/>
                <a:ea typeface="Zapf Dingbats"/>
                <a:cs typeface="Zapf Dingbats"/>
              </a:rPr>
              <a:t>✔</a:t>
            </a:r>
            <a:endParaRPr lang="en-US" dirty="0">
              <a:solidFill>
                <a:srgbClr val="008000"/>
              </a:solidFill>
            </a:endParaRPr>
          </a:p>
        </p:txBody>
      </p:sp>
      <p:sp>
        <p:nvSpPr>
          <p:cNvPr id="11" name="TextBox 10"/>
          <p:cNvSpPr txBox="1"/>
          <p:nvPr/>
        </p:nvSpPr>
        <p:spPr>
          <a:xfrm>
            <a:off x="2209800" y="2831068"/>
            <a:ext cx="466050" cy="369332"/>
          </a:xfrm>
          <a:prstGeom prst="rect">
            <a:avLst/>
          </a:prstGeom>
          <a:noFill/>
        </p:spPr>
        <p:txBody>
          <a:bodyPr wrap="square" rtlCol="0">
            <a:spAutoFit/>
          </a:bodyPr>
          <a:lstStyle/>
          <a:p>
            <a:r>
              <a:rPr lang="en-US" dirty="0" smtClean="0">
                <a:solidFill>
                  <a:srgbClr val="008000"/>
                </a:solidFill>
                <a:latin typeface="Zapf Dingbats"/>
                <a:ea typeface="Zapf Dingbats"/>
                <a:cs typeface="Zapf Dingbats"/>
              </a:rPr>
              <a:t>✔</a:t>
            </a:r>
            <a:endParaRPr lang="en-US" dirty="0">
              <a:solidFill>
                <a:srgbClr val="008000"/>
              </a:solidFill>
            </a:endParaRPr>
          </a:p>
        </p:txBody>
      </p:sp>
      <p:sp>
        <p:nvSpPr>
          <p:cNvPr id="12" name="TextBox 11"/>
          <p:cNvSpPr txBox="1"/>
          <p:nvPr/>
        </p:nvSpPr>
        <p:spPr>
          <a:xfrm>
            <a:off x="2209800" y="3364468"/>
            <a:ext cx="466050" cy="369332"/>
          </a:xfrm>
          <a:prstGeom prst="rect">
            <a:avLst/>
          </a:prstGeom>
          <a:noFill/>
        </p:spPr>
        <p:txBody>
          <a:bodyPr wrap="square" rtlCol="0">
            <a:spAutoFit/>
          </a:bodyPr>
          <a:lstStyle/>
          <a:p>
            <a:r>
              <a:rPr lang="en-US" dirty="0" smtClean="0">
                <a:solidFill>
                  <a:srgbClr val="FF6600"/>
                </a:solidFill>
                <a:latin typeface="Zapf Dingbats"/>
                <a:ea typeface="Zapf Dingbats"/>
                <a:cs typeface="Zapf Dingbats"/>
              </a:rPr>
              <a:t>✔</a:t>
            </a:r>
            <a:endParaRPr lang="en-US" dirty="0">
              <a:solidFill>
                <a:srgbClr val="FF66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29/06/2012</a:t>
            </a:r>
            <a:endParaRPr lang="en-US" dirty="0"/>
          </a:p>
        </p:txBody>
      </p:sp>
      <p:sp>
        <p:nvSpPr>
          <p:cNvPr id="8" name="Subtitle 3"/>
          <p:cNvSpPr txBox="1">
            <a:spLocks/>
          </p:cNvSpPr>
          <p:nvPr/>
        </p:nvSpPr>
        <p:spPr bwMode="auto">
          <a:xfrm>
            <a:off x="533400" y="152400"/>
            <a:ext cx="8153400" cy="762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noProof="0" dirty="0" smtClean="0">
                <a:solidFill>
                  <a:srgbClr val="FF0000"/>
                </a:solidFill>
                <a:latin typeface="+mn-lt"/>
              </a:rPr>
              <a:t>Thurs</a:t>
            </a:r>
            <a:r>
              <a:rPr lang="en-GB" sz="3200" kern="0" noProof="0" dirty="0" smtClean="0">
                <a:solidFill>
                  <a:srgbClr val="FF0000"/>
                </a:solidFill>
                <a:latin typeface="+mn-lt"/>
              </a:rPr>
              <a:t>day  10-</a:t>
            </a:r>
            <a:r>
              <a:rPr lang="en-GB" sz="3200" kern="0" noProof="0" dirty="0" smtClean="0">
                <a:solidFill>
                  <a:srgbClr val="FF0000"/>
                </a:solidFill>
                <a:latin typeface="+mn-lt"/>
              </a:rPr>
              <a:t>Jan</a:t>
            </a:r>
            <a:endParaRPr lang="en-GB" sz="3200" kern="0" dirty="0" smtClean="0">
              <a:solidFill>
                <a:srgbClr val="FF0000"/>
              </a:solidFill>
              <a:latin typeface="+mn-lt"/>
            </a:endParaRPr>
          </a:p>
        </p:txBody>
      </p:sp>
      <p:sp>
        <p:nvSpPr>
          <p:cNvPr id="6" name="Rectangle 5"/>
          <p:cNvSpPr/>
          <p:nvPr/>
        </p:nvSpPr>
        <p:spPr>
          <a:xfrm>
            <a:off x="381000" y="1219200"/>
            <a:ext cx="6267152" cy="1938992"/>
          </a:xfrm>
          <a:prstGeom prst="rect">
            <a:avLst/>
          </a:prstGeom>
        </p:spPr>
        <p:txBody>
          <a:bodyPr wrap="none">
            <a:spAutoFit/>
          </a:bodyPr>
          <a:lstStyle/>
          <a:p>
            <a:pPr lvl="0"/>
            <a:r>
              <a:rPr lang="en-GB" sz="2000" b="1" i="1" kern="0" dirty="0" smtClean="0">
                <a:solidFill>
                  <a:srgbClr val="0000FF"/>
                </a:solidFill>
                <a:latin typeface="Times New Roman"/>
                <a:cs typeface="Times New Roman"/>
              </a:rPr>
              <a:t>...</a:t>
            </a:r>
            <a:r>
              <a:rPr lang="en-GB" sz="2000" b="1" i="1" kern="0" dirty="0" smtClean="0">
                <a:solidFill>
                  <a:srgbClr val="0000FF"/>
                </a:solidFill>
                <a:latin typeface="Times New Roman"/>
                <a:cs typeface="Times New Roman"/>
              </a:rPr>
              <a:t> end of technical stop</a:t>
            </a:r>
          </a:p>
          <a:p>
            <a:pPr lvl="0"/>
            <a:r>
              <a:rPr lang="en-GB" sz="2000" b="1" i="1" kern="0" dirty="0" smtClean="0">
                <a:solidFill>
                  <a:srgbClr val="0000FF"/>
                </a:solidFill>
                <a:latin typeface="Times New Roman"/>
                <a:cs typeface="Times New Roman"/>
              </a:rPr>
              <a:t>	</a:t>
            </a:r>
            <a:r>
              <a:rPr lang="en-US" sz="2000" b="1" i="1" dirty="0" smtClean="0">
                <a:solidFill>
                  <a:srgbClr val="000000"/>
                </a:solidFill>
                <a:latin typeface="Times New Roman"/>
                <a:cs typeface="Times New Roman"/>
              </a:rPr>
              <a:t>machine</a:t>
            </a:r>
            <a:r>
              <a:rPr lang="en-US" sz="2000" b="1" i="1" dirty="0" smtClean="0">
                <a:solidFill>
                  <a:srgbClr val="000000"/>
                </a:solidFill>
                <a:latin typeface="Times New Roman"/>
                <a:cs typeface="Times New Roman"/>
              </a:rPr>
              <a:t> closed &amp; ready for hardware checks</a:t>
            </a:r>
          </a:p>
          <a:p>
            <a:pPr lvl="0"/>
            <a:r>
              <a:rPr lang="en-US" sz="2000" b="1" i="1" dirty="0" smtClean="0">
                <a:solidFill>
                  <a:srgbClr val="000000"/>
                </a:solidFill>
                <a:latin typeface="Times New Roman"/>
                <a:cs typeface="Times New Roman"/>
              </a:rPr>
              <a:t>	</a:t>
            </a:r>
            <a:r>
              <a:rPr lang="en-US" sz="2000" b="1" i="1" dirty="0" err="1" smtClean="0">
                <a:solidFill>
                  <a:srgbClr val="000000"/>
                </a:solidFill>
                <a:latin typeface="Times New Roman"/>
                <a:cs typeface="Times New Roman"/>
              </a:rPr>
              <a:t>cryo</a:t>
            </a:r>
            <a:r>
              <a:rPr lang="en-US" sz="2000" b="1" i="1" dirty="0" smtClean="0">
                <a:solidFill>
                  <a:srgbClr val="000000"/>
                </a:solidFill>
                <a:latin typeface="Times New Roman"/>
                <a:cs typeface="Times New Roman"/>
              </a:rPr>
              <a:t> OK</a:t>
            </a:r>
            <a:r>
              <a:rPr lang="en-US" sz="2000" b="1" i="1" dirty="0" smtClean="0">
                <a:latin typeface="Times New Roman"/>
                <a:cs typeface="Times New Roman"/>
              </a:rPr>
              <a:t>	</a:t>
            </a:r>
            <a:endParaRPr lang="en-US" sz="2000" i="1" dirty="0" smtClean="0">
              <a:latin typeface="Times New Roman"/>
              <a:cs typeface="Times New Roman"/>
            </a:endParaRPr>
          </a:p>
          <a:p>
            <a:pPr lvl="0"/>
            <a:endParaRPr lang="en-US" sz="2000" b="1" i="1" dirty="0" smtClean="0">
              <a:latin typeface="Times New Roman"/>
              <a:cs typeface="Times New Roman"/>
            </a:endParaRPr>
          </a:p>
          <a:p>
            <a:pPr lvl="0"/>
            <a:r>
              <a:rPr lang="en-US" sz="2000" b="1" i="1" dirty="0" smtClean="0">
                <a:solidFill>
                  <a:srgbClr val="0000FF"/>
                </a:solidFill>
                <a:latin typeface="Times New Roman"/>
                <a:cs typeface="Times New Roman"/>
              </a:rPr>
              <a:t>At the 8:30 Meeting:   Router Restart needed ...</a:t>
            </a:r>
          </a:p>
          <a:p>
            <a:pPr lvl="0"/>
            <a:r>
              <a:rPr lang="en-US" sz="2000" b="1" i="1" dirty="0" smtClean="0">
                <a:solidFill>
                  <a:srgbClr val="0000FF"/>
                </a:solidFill>
                <a:latin typeface="Times New Roman"/>
                <a:cs typeface="Times New Roman"/>
              </a:rPr>
              <a:t>	</a:t>
            </a:r>
            <a:r>
              <a:rPr lang="en-US" sz="2000" b="1" i="1" dirty="0" err="1" smtClean="0">
                <a:solidFill>
                  <a:srgbClr val="008000"/>
                </a:solidFill>
                <a:latin typeface="Times New Roman"/>
                <a:cs typeface="Times New Roman"/>
              </a:rPr>
              <a:t>thanx</a:t>
            </a:r>
            <a:r>
              <a:rPr lang="en-US" sz="2000" b="1" i="1" dirty="0" smtClean="0">
                <a:solidFill>
                  <a:srgbClr val="008000"/>
                </a:solidFill>
                <a:latin typeface="Times New Roman"/>
                <a:cs typeface="Times New Roman"/>
              </a:rPr>
              <a:t> a lot to IT for the </a:t>
            </a:r>
            <a:r>
              <a:rPr lang="en-US" sz="2000" b="1" i="1" dirty="0" smtClean="0">
                <a:solidFill>
                  <a:srgbClr val="008000"/>
                </a:solidFill>
                <a:latin typeface="Times New Roman"/>
                <a:cs typeface="Times New Roman"/>
              </a:rPr>
              <a:t>check and pre-warning.</a:t>
            </a:r>
            <a:r>
              <a:rPr lang="en-US" sz="2000" b="1" i="1" dirty="0" smtClean="0">
                <a:solidFill>
                  <a:srgbClr val="008000"/>
                </a:solidFill>
                <a:latin typeface="Times New Roman"/>
                <a:cs typeface="Times New Roman"/>
              </a:rPr>
              <a:t> </a:t>
            </a:r>
            <a:r>
              <a:rPr lang="en-US" sz="2000" b="1" i="1" dirty="0" smtClean="0">
                <a:solidFill>
                  <a:srgbClr val="008000"/>
                </a:solidFill>
                <a:latin typeface="Times New Roman"/>
                <a:cs typeface="Times New Roman"/>
              </a:rPr>
              <a:t> </a:t>
            </a:r>
            <a:endParaRPr lang="en-US" sz="2000" b="1" i="1" dirty="0" smtClean="0">
              <a:solidFill>
                <a:srgbClr val="008000"/>
              </a:solidFill>
              <a:latin typeface="Times New Roman"/>
              <a:cs typeface="Times New Roman"/>
            </a:endParaRPr>
          </a:p>
        </p:txBody>
      </p:sp>
      <p:sp>
        <p:nvSpPr>
          <p:cNvPr id="7" name="Rectangle 6"/>
          <p:cNvSpPr/>
          <p:nvPr/>
        </p:nvSpPr>
        <p:spPr>
          <a:xfrm>
            <a:off x="228600" y="3352800"/>
            <a:ext cx="8458200" cy="3416320"/>
          </a:xfrm>
          <a:prstGeom prst="rect">
            <a:avLst/>
          </a:prstGeom>
        </p:spPr>
        <p:txBody>
          <a:bodyPr wrap="square">
            <a:spAutoFit/>
          </a:bodyPr>
          <a:lstStyle/>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dirty="0" smtClean="0">
                <a:solidFill>
                  <a:srgbClr val="000000"/>
                </a:solidFill>
                <a:ea typeface="DejaVu Sans" charset="0"/>
                <a:cs typeface="DejaVu Sans" charset="0"/>
              </a:rPr>
              <a:t>Affected routers and areas:</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endParaRPr lang="en-US" dirty="0" smtClean="0">
              <a:solidFill>
                <a:srgbClr val="000000"/>
              </a:solidFill>
              <a:ea typeface="DejaVu Sans" charset="0"/>
              <a:cs typeface="DejaVu Sans" charset="0"/>
            </a:endParaRP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dirty="0" smtClean="0">
                <a:solidFill>
                  <a:srgbClr val="000000"/>
                </a:solidFill>
                <a:ea typeface="DejaVu Sans" charset="0"/>
                <a:cs typeface="DejaVu Sans" charset="0"/>
              </a:rPr>
              <a:t>T2875-R-RHP82-1     LHC Point 8 </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dirty="0" smtClean="0">
                <a:solidFill>
                  <a:srgbClr val="000000"/>
                </a:solidFill>
                <a:ea typeface="DejaVu Sans" charset="0"/>
                <a:cs typeface="DejaVu Sans" charset="0"/>
              </a:rPr>
              <a:t>T2275-R-RHP82-1     LHC Point 2</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dirty="0" smtClean="0">
                <a:solidFill>
                  <a:srgbClr val="000000"/>
                </a:solidFill>
                <a:ea typeface="DejaVu Sans" charset="0"/>
                <a:cs typeface="DejaVu Sans" charset="0"/>
              </a:rPr>
              <a:t>T376-R-RHP82-1       SPS West Area  </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dirty="0" smtClean="0">
                <a:solidFill>
                  <a:srgbClr val="000000"/>
                </a:solidFill>
                <a:ea typeface="DejaVu Sans" charset="0"/>
                <a:cs typeface="DejaVu Sans" charset="0"/>
              </a:rPr>
              <a:t>T887-R-RHP82-1       SPS North Area</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dirty="0" smtClean="0">
                <a:solidFill>
                  <a:srgbClr val="000000"/>
                </a:solidFill>
                <a:ea typeface="DejaVu Sans" charset="0"/>
                <a:cs typeface="DejaVu Sans" charset="0"/>
              </a:rPr>
              <a:t>T2173-R-RHP82-1     SM18 + </a:t>
            </a:r>
            <a:r>
              <a:rPr lang="en-US" dirty="0" err="1" smtClean="0">
                <a:solidFill>
                  <a:srgbClr val="000000"/>
                </a:solidFill>
                <a:ea typeface="DejaVu Sans" charset="0"/>
                <a:cs typeface="DejaVu Sans" charset="0"/>
              </a:rPr>
              <a:t>Cryo</a:t>
            </a:r>
            <a:r>
              <a:rPr lang="en-US" dirty="0" smtClean="0">
                <a:solidFill>
                  <a:srgbClr val="000000"/>
                </a:solidFill>
                <a:ea typeface="DejaVu Sans" charset="0"/>
                <a:cs typeface="DejaVu Sans" charset="0"/>
              </a:rPr>
              <a:t>   </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dirty="0" smtClean="0">
                <a:solidFill>
                  <a:srgbClr val="000000"/>
                </a:solidFill>
                <a:ea typeface="DejaVu Sans" charset="0"/>
                <a:cs typeface="DejaVu Sans" charset="0"/>
              </a:rPr>
              <a:t>T354-R-RHP82-1       PS Complex   </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endParaRPr lang="en-US" dirty="0" smtClean="0">
              <a:solidFill>
                <a:srgbClr val="000000"/>
              </a:solidFill>
              <a:ea typeface="DejaVu Sans" charset="0"/>
              <a:cs typeface="DejaVu Sans" charset="0"/>
            </a:endParaRP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dirty="0" smtClean="0">
                <a:solidFill>
                  <a:srgbClr val="000000"/>
                </a:solidFill>
                <a:ea typeface="DejaVu Sans" charset="0"/>
                <a:cs typeface="DejaVu Sans" charset="0"/>
              </a:rPr>
              <a:t>For what concern IT-CS, the reboots can be scheduled any time from now on</a:t>
            </a:r>
            <a:r>
              <a:rPr lang="en-US" dirty="0" smtClean="0">
                <a:solidFill>
                  <a:srgbClr val="000000"/>
                </a:solidFill>
                <a:ea typeface="DejaVu Sans" charset="0"/>
                <a:cs typeface="DejaVu Sans" charset="0"/>
              </a:rPr>
              <a:t>.</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dirty="0" smtClean="0">
                <a:solidFill>
                  <a:srgbClr val="000000"/>
                </a:solidFill>
                <a:ea typeface="DejaVu Sans" charset="0"/>
                <a:cs typeface="DejaVu Sans" charset="0"/>
              </a:rPr>
              <a:t>	</a:t>
            </a:r>
            <a:r>
              <a:rPr lang="en-US" b="1" i="1" dirty="0" err="1" smtClean="0">
                <a:solidFill>
                  <a:srgbClr val="0000FF"/>
                </a:solidFill>
                <a:ea typeface="DejaVu Sans" charset="0"/>
                <a:cs typeface="DejaVu Sans" charset="0"/>
                <a:sym typeface="Wingdings"/>
              </a:rPr>
              <a:t></a:t>
            </a:r>
            <a:r>
              <a:rPr lang="en-US" b="1" i="1" dirty="0" smtClean="0">
                <a:solidFill>
                  <a:srgbClr val="0000FF"/>
                </a:solidFill>
                <a:ea typeface="DejaVu Sans" charset="0"/>
                <a:cs typeface="DejaVu Sans" charset="0"/>
                <a:sym typeface="Wingdings"/>
              </a:rPr>
              <a:t> Thursday Morning 9:30</a:t>
            </a:r>
            <a:endParaRPr lang="en-US" b="1" i="1" dirty="0" smtClean="0">
              <a:solidFill>
                <a:srgbClr val="0000FF"/>
              </a:solidFill>
              <a:ea typeface="DejaVu Sans" charset="0"/>
              <a:cs typeface="DejaVu Sans" charset="0"/>
            </a:endParaRP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dirty="0" smtClean="0">
                <a:solidFill>
                  <a:srgbClr val="000000"/>
                </a:solidFill>
                <a:ea typeface="DejaVu Sans" charset="0"/>
                <a:cs typeface="DejaVu Sans" charset="0"/>
              </a:rPr>
              <a:t> </a:t>
            </a:r>
            <a:endParaRPr lang="en-US" dirty="0">
              <a:solidFill>
                <a:srgbClr val="000000"/>
              </a:solidFill>
              <a:ea typeface="DejaVu Sans" charset="0"/>
              <a:cs typeface="DejaVu Sans"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9688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9148D2BF-8E87-0743-937F-4CA92F1E37F6}" type="slidenum">
              <a:rPr lang="en-US"/>
              <a:pPr/>
              <a:t>4</a:t>
            </a:fld>
            <a:endParaRPr lang="en-US"/>
          </a:p>
        </p:txBody>
      </p:sp>
      <p:sp>
        <p:nvSpPr>
          <p:cNvPr id="4097" name="Rectangle 1"/>
          <p:cNvSpPr>
            <a:spLocks noGrp="1" noChangeArrowheads="1"/>
          </p:cNvSpPr>
          <p:nvPr>
            <p:ph type="title"/>
          </p:nvPr>
        </p:nvSpPr>
        <p:spPr>
          <a:xfrm>
            <a:off x="332633" y="66220"/>
            <a:ext cx="8113518" cy="994727"/>
          </a:xfrm>
          <a:ln/>
        </p:spPr>
        <p:txBody>
          <a:bodyPr/>
          <a:lstStyle/>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 pos="8248479" algn="l"/>
              </a:tabLst>
            </a:pPr>
            <a:r>
              <a:rPr lang="en-US" dirty="0"/>
              <a:t>Major network incident on the 4</a:t>
            </a:r>
            <a:r>
              <a:rPr lang="en-US" baseline="33000" dirty="0"/>
              <a:t>th </a:t>
            </a:r>
            <a:r>
              <a:rPr lang="en-US" dirty="0"/>
              <a:t>Jan</a:t>
            </a:r>
            <a:r>
              <a:rPr lang="en-US" baseline="33000" dirty="0"/>
              <a:t> </a:t>
            </a:r>
          </a:p>
        </p:txBody>
      </p:sp>
      <p:sp>
        <p:nvSpPr>
          <p:cNvPr id="4098" name="Text Box 2"/>
          <p:cNvSpPr txBox="1">
            <a:spLocks noChangeArrowheads="1"/>
          </p:cNvSpPr>
          <p:nvPr/>
        </p:nvSpPr>
        <p:spPr bwMode="auto">
          <a:xfrm>
            <a:off x="898787" y="1160275"/>
            <a:ext cx="7273112" cy="5081599"/>
          </a:xfrm>
          <a:prstGeom prst="rect">
            <a:avLst/>
          </a:prstGeom>
          <a:noFill/>
          <a:ln w="9525">
            <a:noFill/>
            <a:round/>
            <a:headEnd/>
            <a:tailEnd/>
          </a:ln>
          <a:effectLst/>
        </p:spPr>
        <p:txBody>
          <a:bodyPr lIns="78885" tIns="39443" rIns="78885" bIns="39443">
            <a:prstTxWarp prst="textNoShape">
              <a:avLst/>
            </a:prstTxWarp>
          </a:bodyPr>
          <a:lstStyle/>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sz="2100" dirty="0">
                <a:solidFill>
                  <a:srgbClr val="000000"/>
                </a:solidFill>
                <a:ea typeface="DejaVu Sans" charset="0"/>
                <a:cs typeface="DejaVu Sans" charset="0"/>
              </a:rPr>
              <a:t>On the 4</a:t>
            </a:r>
            <a:r>
              <a:rPr lang="en-US" sz="2100" baseline="33000" dirty="0">
                <a:solidFill>
                  <a:srgbClr val="000000"/>
                </a:solidFill>
                <a:ea typeface="DejaVu Sans" charset="0"/>
                <a:cs typeface="DejaVu Sans" charset="0"/>
              </a:rPr>
              <a:t>th</a:t>
            </a:r>
            <a:r>
              <a:rPr lang="en-US" sz="2100" dirty="0">
                <a:solidFill>
                  <a:srgbClr val="000000"/>
                </a:solidFill>
                <a:ea typeface="DejaVu Sans" charset="0"/>
                <a:cs typeface="DejaVu Sans" charset="0"/>
              </a:rPr>
              <a:t> of January, between 00:30AM and 4:00AM, 11 routers of the Technical Network stopped working, one after the other.</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sz="2100" dirty="0">
                <a:solidFill>
                  <a:srgbClr val="000000"/>
                </a:solidFill>
                <a:ea typeface="DejaVu Sans" charset="0"/>
                <a:cs typeface="DejaVu Sans" charset="0"/>
              </a:rPr>
              <a:t>The problem was solved by restarting the boxes, operation done by a network expert alerted by the operators on shift.</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endParaRPr lang="en-US" sz="2100" dirty="0">
              <a:solidFill>
                <a:srgbClr val="000000"/>
              </a:solidFill>
              <a:ea typeface="DejaVu Sans" charset="0"/>
              <a:cs typeface="DejaVu Sans" charset="0"/>
            </a:endParaRP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sz="2100" dirty="0">
                <a:solidFill>
                  <a:srgbClr val="000000"/>
                </a:solidFill>
                <a:ea typeface="DejaVu Sans" charset="0"/>
                <a:cs typeface="DejaVu Sans" charset="0"/>
              </a:rPr>
              <a:t>The root cause has not yet been confirmed by the router manufacturer. But the suspect is that since the routers had been running for more than two years without any restart, the 32bits counter of the uptime wrapped and left the routers in a dangerous state. </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sz="2100" dirty="0">
                <a:solidFill>
                  <a:srgbClr val="000000"/>
                </a:solidFill>
                <a:ea typeface="DejaVu Sans" charset="0"/>
                <a:cs typeface="DejaVu Sans" charset="0"/>
              </a:rPr>
              <a:t>In fact just before degrading, they all sent a </a:t>
            </a:r>
            <a:r>
              <a:rPr lang="en-US" sz="2100" dirty="0" err="1">
                <a:solidFill>
                  <a:srgbClr val="000000"/>
                </a:solidFill>
                <a:ea typeface="DejaVu Sans" charset="0"/>
                <a:cs typeface="DejaVu Sans" charset="0"/>
              </a:rPr>
              <a:t>syslog</a:t>
            </a:r>
            <a:r>
              <a:rPr lang="en-US" sz="2100" dirty="0">
                <a:solidFill>
                  <a:srgbClr val="000000"/>
                </a:solidFill>
                <a:ea typeface="DejaVu Sans" charset="0"/>
                <a:cs typeface="DejaVu Sans" charset="0"/>
              </a:rPr>
              <a:t> message dated 2009 complaining about the time synchronization.</a:t>
            </a: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endParaRPr lang="en-US" sz="2100" dirty="0">
              <a:solidFill>
                <a:srgbClr val="000000"/>
              </a:solidFill>
              <a:ea typeface="DejaVu Sans" charset="0"/>
              <a:cs typeface="DejaVu Sans" charset="0"/>
            </a:endParaRPr>
          </a:p>
          <a:p>
            <a:pPr>
              <a:tabLst>
                <a:tab pos="0" algn="l"/>
                <a:tab pos="400736" algn="l"/>
                <a:tab pos="801472" algn="l"/>
                <a:tab pos="1202207" algn="l"/>
                <a:tab pos="1602943" algn="l"/>
                <a:tab pos="2003679" algn="l"/>
                <a:tab pos="2404415" algn="l"/>
                <a:tab pos="2805151" algn="l"/>
                <a:tab pos="3205886" algn="l"/>
                <a:tab pos="3606622" algn="l"/>
                <a:tab pos="4007358" algn="l"/>
                <a:tab pos="4408094" algn="l"/>
                <a:tab pos="4808830" algn="l"/>
                <a:tab pos="5209565" algn="l"/>
                <a:tab pos="5610301" algn="l"/>
                <a:tab pos="6011037" algn="l"/>
                <a:tab pos="6411773" algn="l"/>
                <a:tab pos="6812509" algn="l"/>
                <a:tab pos="7213244" algn="l"/>
                <a:tab pos="7613980" algn="l"/>
                <a:tab pos="8014716" algn="l"/>
              </a:tabLst>
            </a:pPr>
            <a:r>
              <a:rPr lang="en-US" sz="2100" dirty="0">
                <a:solidFill>
                  <a:srgbClr val="000000"/>
                </a:solidFill>
                <a:ea typeface="DejaVu Sans" charset="0"/>
                <a:cs typeface="DejaVu Sans"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792163"/>
          </a:xfrm>
        </p:spPr>
        <p:txBody>
          <a:bodyPr/>
          <a:lstStyle/>
          <a:p>
            <a:pPr algn="l"/>
            <a:r>
              <a:rPr lang="en-US" dirty="0" smtClean="0"/>
              <a:t>Network routers restart – IT</a:t>
            </a:r>
            <a:r>
              <a:rPr lang="en-US" dirty="0" smtClean="0"/>
              <a:t> </a:t>
            </a:r>
            <a:endParaRPr lang="en-GB"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11/01/2013</a:t>
            </a:r>
            <a:endParaRPr lang="en-US" dirty="0"/>
          </a:p>
        </p:txBody>
      </p:sp>
      <p:pic>
        <p:nvPicPr>
          <p:cNvPr id="3"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39940" y="3501010"/>
            <a:ext cx="4288905" cy="315051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 name="Content Placeholder 5"/>
          <p:cNvSpPr txBox="1">
            <a:spLocks/>
          </p:cNvSpPr>
          <p:nvPr/>
        </p:nvSpPr>
        <p:spPr bwMode="auto">
          <a:xfrm>
            <a:off x="381000" y="1371600"/>
            <a:ext cx="822960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0" cap="none" spc="0" normalizeH="0" baseline="0" noProof="0" dirty="0" smtClean="0">
                <a:ln>
                  <a:noFill/>
                </a:ln>
                <a:solidFill>
                  <a:schemeClr val="tx2"/>
                </a:solidFill>
                <a:effectLst/>
                <a:uLnTx/>
                <a:uFillTx/>
                <a:latin typeface="+mn-lt"/>
                <a:ea typeface="+mn-ea"/>
                <a:cs typeface="+mn-cs"/>
              </a:rPr>
              <a:t>The restart of the routers did affect the LHC</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0" cap="none" spc="0" normalizeH="0" baseline="0" noProof="0" dirty="0" smtClean="0">
                <a:ln>
                  <a:noFill/>
                </a:ln>
                <a:solidFill>
                  <a:schemeClr val="tx2"/>
                </a:solidFill>
                <a:effectLst/>
                <a:uLnTx/>
                <a:uFillTx/>
                <a:latin typeface="+mn-lt"/>
              </a:rPr>
              <a:t>Many </a:t>
            </a:r>
            <a:r>
              <a:rPr kumimoji="0" lang="en-US" sz="2000" b="0" i="0" u="none" strike="noStrike" kern="0" cap="none" spc="0" normalizeH="0" baseline="0" noProof="0" dirty="0" err="1" smtClean="0">
                <a:ln>
                  <a:noFill/>
                </a:ln>
                <a:solidFill>
                  <a:schemeClr val="tx2"/>
                </a:solidFill>
                <a:effectLst/>
                <a:uLnTx/>
                <a:uFillTx/>
                <a:latin typeface="+mn-lt"/>
              </a:rPr>
              <a:t>cryo</a:t>
            </a:r>
            <a:r>
              <a:rPr kumimoji="0" lang="en-US" sz="2000" b="0" i="0" u="none" strike="noStrike" kern="0" cap="none" spc="0" normalizeH="0" baseline="0" noProof="0" dirty="0" smtClean="0">
                <a:ln>
                  <a:noFill/>
                </a:ln>
                <a:solidFill>
                  <a:schemeClr val="tx2"/>
                </a:solidFill>
                <a:effectLst/>
                <a:uLnTx/>
                <a:uFillTx/>
                <a:latin typeface="+mn-lt"/>
              </a:rPr>
              <a:t> valves closed IP8. Stop of compressors just avoided because of the </a:t>
            </a:r>
            <a:r>
              <a:rPr kumimoji="0" lang="en-US" sz="2000" b="0" i="0" u="none" strike="noStrike" kern="0" cap="none" spc="0" normalizeH="0" baseline="0" noProof="0" dirty="0" err="1" smtClean="0">
                <a:ln>
                  <a:noFill/>
                </a:ln>
                <a:solidFill>
                  <a:schemeClr val="tx2"/>
                </a:solidFill>
                <a:effectLst/>
                <a:uLnTx/>
                <a:uFillTx/>
                <a:latin typeface="+mn-lt"/>
              </a:rPr>
              <a:t>cryo</a:t>
            </a:r>
            <a:r>
              <a:rPr kumimoji="0" lang="en-US" sz="2000" b="0" i="0" u="none" strike="noStrike" kern="0" cap="none" spc="0" normalizeH="0" baseline="0" noProof="0" dirty="0" smtClean="0">
                <a:ln>
                  <a:noFill/>
                </a:ln>
                <a:solidFill>
                  <a:schemeClr val="tx2"/>
                </a:solidFill>
                <a:effectLst/>
                <a:uLnTx/>
                <a:uFillTx/>
                <a:latin typeface="+mn-lt"/>
              </a:rPr>
              <a:t> crew was ready to react.</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0" cap="none" spc="0" normalizeH="0" baseline="0" noProof="0" dirty="0" smtClean="0">
                <a:ln>
                  <a:noFill/>
                </a:ln>
                <a:solidFill>
                  <a:schemeClr val="tx2"/>
                </a:solidFill>
                <a:effectLst/>
                <a:uLnTx/>
                <a:uFillTx/>
                <a:latin typeface="+mn-lt"/>
              </a:rPr>
              <a:t>ODH in IP2 (as displayed in CCC)</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0" cap="none" spc="0" normalizeH="0" baseline="0" noProof="0" dirty="0" smtClean="0">
                <a:ln>
                  <a:noFill/>
                </a:ln>
                <a:solidFill>
                  <a:schemeClr val="tx2"/>
                </a:solidFill>
                <a:effectLst/>
                <a:uLnTx/>
                <a:uFillTx/>
                <a:latin typeface="+mn-lt"/>
              </a:rPr>
              <a:t>Linac2 </a:t>
            </a:r>
            <a:r>
              <a:rPr kumimoji="0" lang="en-US" sz="2000" b="0" i="0" u="none" strike="noStrike" kern="0" cap="none" spc="0" normalizeH="0" baseline="0" noProof="0" dirty="0" err="1" smtClean="0">
                <a:ln>
                  <a:noFill/>
                </a:ln>
                <a:solidFill>
                  <a:schemeClr val="tx2"/>
                </a:solidFill>
                <a:effectLst/>
                <a:uLnTx/>
                <a:uFillTx/>
                <a:latin typeface="+mn-lt"/>
              </a:rPr>
              <a:t>Vistar</a:t>
            </a:r>
            <a:r>
              <a:rPr kumimoji="0" lang="en-US" sz="2000" b="0" i="0" u="none" strike="noStrike" kern="0" cap="none" spc="0" normalizeH="0" baseline="0" noProof="0" dirty="0" smtClean="0">
                <a:ln>
                  <a:noFill/>
                </a:ln>
                <a:solidFill>
                  <a:schemeClr val="tx2"/>
                </a:solidFill>
                <a:effectLst/>
                <a:uLnTx/>
                <a:uFillTx/>
                <a:latin typeface="+mn-lt"/>
              </a:rPr>
              <a:t> BCT (</a:t>
            </a:r>
            <a:r>
              <a:rPr kumimoji="0" lang="en-US" sz="2000" b="0" i="0" u="none" strike="noStrike" kern="0" cap="none" spc="0" normalizeH="0" baseline="0" noProof="0" dirty="0" err="1" smtClean="0">
                <a:ln>
                  <a:noFill/>
                </a:ln>
                <a:solidFill>
                  <a:schemeClr val="tx2"/>
                </a:solidFill>
                <a:effectLst/>
                <a:uLnTx/>
                <a:uFillTx/>
                <a:latin typeface="+mn-lt"/>
              </a:rPr>
              <a:t>trafo</a:t>
            </a:r>
            <a:r>
              <a:rPr kumimoji="0" lang="en-US" sz="2000" b="0" i="0" u="none" strike="noStrike" kern="0" cap="none" spc="0" normalizeH="0" baseline="0" noProof="0" dirty="0" smtClean="0">
                <a:ln>
                  <a:noFill/>
                </a:ln>
                <a:solidFill>
                  <a:schemeClr val="tx2"/>
                </a:solidFill>
                <a:effectLst/>
                <a:uLnTx/>
                <a:uFillTx/>
                <a:latin typeface="+mn-lt"/>
              </a:rPr>
              <a:t>) readings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0" cap="none" spc="0" normalizeH="0" baseline="0" noProof="0" dirty="0" smtClean="0">
                <a:ln>
                  <a:noFill/>
                </a:ln>
                <a:solidFill>
                  <a:schemeClr val="tx2"/>
                </a:solidFill>
                <a:effectLst/>
                <a:uLnTx/>
                <a:uFillTx/>
                <a:latin typeface="+mn-lt"/>
                <a:ea typeface="+mn-ea"/>
                <a:cs typeface="+mn-cs"/>
              </a:rPr>
              <a:t>Good that it was a coordinated reboot following yesterday’s request by IT</a:t>
            </a:r>
            <a:endParaRPr kumimoji="0" lang="en-GB" sz="2000" b="0" i="0" u="none" strike="noStrike" kern="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93672528"/>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92163"/>
          </a:xfrm>
        </p:spPr>
        <p:txBody>
          <a:bodyPr/>
          <a:lstStyle/>
          <a:p>
            <a:pPr algn="l"/>
            <a:r>
              <a:rPr lang="en-US" dirty="0" smtClean="0">
                <a:solidFill>
                  <a:srgbClr val="FF0000"/>
                </a:solidFill>
              </a:rPr>
              <a:t>Thursday 10</a:t>
            </a:r>
            <a:r>
              <a:rPr lang="en-US" baseline="30000" dirty="0" smtClean="0">
                <a:solidFill>
                  <a:srgbClr val="FF0000"/>
                </a:solidFill>
              </a:rPr>
              <a:t>th</a:t>
            </a:r>
            <a:r>
              <a:rPr lang="en-US" dirty="0" smtClean="0">
                <a:solidFill>
                  <a:srgbClr val="FF0000"/>
                </a:solidFill>
              </a:rPr>
              <a:t> January</a:t>
            </a:r>
            <a:endParaRPr lang="en-GB" dirty="0">
              <a:solidFill>
                <a:srgbClr val="FF0000"/>
              </a:solidFill>
            </a:endParaRPr>
          </a:p>
        </p:txBody>
      </p:sp>
      <p:sp>
        <p:nvSpPr>
          <p:cNvPr id="3" name="Content Placeholder 2"/>
          <p:cNvSpPr>
            <a:spLocks noGrp="1"/>
          </p:cNvSpPr>
          <p:nvPr>
            <p:ph idx="1"/>
          </p:nvPr>
        </p:nvSpPr>
        <p:spPr>
          <a:xfrm>
            <a:off x="381000" y="1295400"/>
            <a:ext cx="8229600" cy="5111750"/>
          </a:xfrm>
        </p:spPr>
        <p:txBody>
          <a:bodyPr/>
          <a:lstStyle/>
          <a:p>
            <a:r>
              <a:rPr lang="en-US" sz="2000" dirty="0" smtClean="0"/>
              <a:t>9:30 Network routers restart, all went fine, but only just.</a:t>
            </a:r>
          </a:p>
          <a:p>
            <a:r>
              <a:rPr lang="en-US" sz="2000" dirty="0"/>
              <a:t>12:00 All power converters from the arcs on </a:t>
            </a:r>
            <a:r>
              <a:rPr lang="en-US" sz="2000" dirty="0" smtClean="0"/>
              <a:t>at standby</a:t>
            </a:r>
            <a:endParaRPr lang="en-US" sz="2000" dirty="0"/>
          </a:p>
          <a:p>
            <a:r>
              <a:rPr lang="en-US" sz="2000" dirty="0"/>
              <a:t>12:00 ELQA test finished</a:t>
            </a:r>
          </a:p>
          <a:p>
            <a:r>
              <a:rPr lang="en-US" sz="2000" dirty="0" smtClean="0"/>
              <a:t>Still </a:t>
            </a:r>
            <a:r>
              <a:rPr lang="en-US" sz="2000" dirty="0"/>
              <a:t>some selected accesses</a:t>
            </a:r>
          </a:p>
          <a:p>
            <a:r>
              <a:rPr lang="en-US" sz="2000" dirty="0"/>
              <a:t>17:40 </a:t>
            </a:r>
            <a:r>
              <a:rPr lang="en-US" sz="2000" dirty="0" err="1"/>
              <a:t>Cryo</a:t>
            </a:r>
            <a:r>
              <a:rPr lang="en-US" sz="2000" dirty="0"/>
              <a:t> Maintain OK for all sectors</a:t>
            </a:r>
          </a:p>
          <a:p>
            <a:r>
              <a:rPr lang="en-US" sz="2000" dirty="0"/>
              <a:t>18:37 </a:t>
            </a:r>
            <a:r>
              <a:rPr lang="en-US" sz="2000" dirty="0" err="1"/>
              <a:t>Cryo</a:t>
            </a:r>
            <a:r>
              <a:rPr lang="en-US" sz="2000" dirty="0"/>
              <a:t> OK complete </a:t>
            </a:r>
            <a:r>
              <a:rPr lang="en-US" sz="2000" dirty="0" smtClean="0"/>
              <a:t>machine</a:t>
            </a:r>
          </a:p>
          <a:p>
            <a:r>
              <a:rPr lang="en-US" sz="2000" dirty="0" smtClean="0"/>
              <a:t>Test of circuits and QPS</a:t>
            </a:r>
          </a:p>
          <a:p>
            <a:r>
              <a:rPr lang="en-US" sz="2000" dirty="0" smtClean="0"/>
              <a:t>22:55 All vacuum valves open</a:t>
            </a:r>
          </a:p>
          <a:p>
            <a:r>
              <a:rPr lang="en-US" sz="2000" dirty="0" smtClean="0"/>
              <a:t>00:48 </a:t>
            </a:r>
            <a:r>
              <a:rPr lang="en-GB" sz="2000" dirty="0"/>
              <a:t>All HWC tests finished</a:t>
            </a:r>
            <a:endParaRPr lang="en-US" sz="2000" dirty="0" smtClean="0"/>
          </a:p>
          <a:p>
            <a:r>
              <a:rPr lang="en-US" sz="2000" dirty="0" smtClean="0"/>
              <a:t>02:41 BIS loops closed </a:t>
            </a:r>
          </a:p>
          <a:p>
            <a:r>
              <a:rPr lang="en-US" sz="2000" dirty="0" smtClean="0"/>
              <a:t>06:50 RF conditioning M1.B1 finished</a:t>
            </a:r>
            <a:endParaRPr lang="en-US" sz="2000" dirty="0"/>
          </a:p>
          <a:p>
            <a:endParaRPr lang="en-GB"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11/01/2013</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829281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29/06/2012</a:t>
            </a:r>
            <a:endParaRPr lang="en-US" dirty="0"/>
          </a:p>
        </p:txBody>
      </p:sp>
      <p:sp>
        <p:nvSpPr>
          <p:cNvPr id="8" name="Subtitle 3"/>
          <p:cNvSpPr txBox="1">
            <a:spLocks/>
          </p:cNvSpPr>
          <p:nvPr/>
        </p:nvSpPr>
        <p:spPr bwMode="auto">
          <a:xfrm>
            <a:off x="533400" y="152400"/>
            <a:ext cx="8153400" cy="762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dirty="0" smtClean="0">
                <a:solidFill>
                  <a:srgbClr val="FF0000"/>
                </a:solidFill>
                <a:latin typeface="+mn-lt"/>
              </a:rPr>
              <a:t>Fri</a:t>
            </a:r>
            <a:r>
              <a:rPr lang="en-GB" sz="3200" kern="0" noProof="0" dirty="0" smtClean="0">
                <a:solidFill>
                  <a:srgbClr val="FF0000"/>
                </a:solidFill>
                <a:latin typeface="+mn-lt"/>
              </a:rPr>
              <a:t>day Morning 12-Jan</a:t>
            </a:r>
            <a:endParaRPr lang="en-GB" sz="3200" kern="0" dirty="0" smtClean="0">
              <a:solidFill>
                <a:srgbClr val="FF0000"/>
              </a:solidFill>
              <a:latin typeface="+mn-lt"/>
            </a:endParaRPr>
          </a:p>
        </p:txBody>
      </p:sp>
      <p:sp>
        <p:nvSpPr>
          <p:cNvPr id="6" name="Rectangle 5"/>
          <p:cNvSpPr/>
          <p:nvPr/>
        </p:nvSpPr>
        <p:spPr>
          <a:xfrm>
            <a:off x="381000" y="1219200"/>
            <a:ext cx="6240945" cy="5262980"/>
          </a:xfrm>
          <a:prstGeom prst="rect">
            <a:avLst/>
          </a:prstGeom>
        </p:spPr>
        <p:txBody>
          <a:bodyPr wrap="none">
            <a:spAutoFit/>
          </a:bodyPr>
          <a:lstStyle/>
          <a:p>
            <a:pPr lvl="0"/>
            <a:r>
              <a:rPr lang="en-GB" sz="2000" b="1" i="1" kern="0" dirty="0" smtClean="0">
                <a:solidFill>
                  <a:srgbClr val="0000FF"/>
                </a:solidFill>
                <a:latin typeface="Times New Roman"/>
                <a:cs typeface="Times New Roman"/>
              </a:rPr>
              <a:t>... status Friday 08:30h</a:t>
            </a:r>
          </a:p>
          <a:p>
            <a:pPr lvl="0"/>
            <a:r>
              <a:rPr lang="en-GB" sz="2000" b="1" i="1" kern="0" dirty="0" smtClean="0">
                <a:solidFill>
                  <a:srgbClr val="0000FF"/>
                </a:solidFill>
                <a:latin typeface="Times New Roman"/>
                <a:cs typeface="Times New Roman"/>
              </a:rPr>
              <a:t>	</a:t>
            </a:r>
            <a:r>
              <a:rPr lang="en-US" sz="2000" b="1" i="1" dirty="0" smtClean="0">
                <a:solidFill>
                  <a:srgbClr val="000000"/>
                </a:solidFill>
                <a:latin typeface="Times New Roman"/>
                <a:cs typeface="Times New Roman"/>
              </a:rPr>
              <a:t>machine cycled, hardware checks ok,</a:t>
            </a:r>
          </a:p>
          <a:p>
            <a:pPr lvl="0"/>
            <a:r>
              <a:rPr lang="en-US" sz="2000" b="1" i="1" dirty="0" smtClean="0">
                <a:solidFill>
                  <a:srgbClr val="000000"/>
                </a:solidFill>
                <a:latin typeface="Times New Roman"/>
                <a:cs typeface="Times New Roman"/>
              </a:rPr>
              <a:t>	short access for replacement of  	</a:t>
            </a:r>
            <a:r>
              <a:rPr lang="en-US" sz="1600" dirty="0" smtClean="0"/>
              <a:t>RCBV12.L7B2</a:t>
            </a:r>
          </a:p>
          <a:p>
            <a:pPr lvl="0"/>
            <a:r>
              <a:rPr lang="en-US" sz="1600" b="1" i="1" dirty="0" smtClean="0">
                <a:solidFill>
                  <a:srgbClr val="000000"/>
                </a:solidFill>
                <a:latin typeface="Times New Roman"/>
                <a:cs typeface="Times New Roman"/>
              </a:rPr>
              <a:t>					</a:t>
            </a:r>
            <a:r>
              <a:rPr lang="en-US" sz="1600" dirty="0" smtClean="0"/>
              <a:t>RCBV28.R1B1</a:t>
            </a:r>
            <a:r>
              <a:rPr lang="en-US" sz="1600" b="1" i="1" dirty="0" smtClean="0">
                <a:solidFill>
                  <a:srgbClr val="000000"/>
                </a:solidFill>
                <a:latin typeface="Times New Roman"/>
                <a:cs typeface="Times New Roman"/>
              </a:rPr>
              <a:t> </a:t>
            </a:r>
            <a:endParaRPr lang="en-US" sz="1600" b="1" i="1" dirty="0" smtClean="0">
              <a:latin typeface="Times New Roman"/>
              <a:cs typeface="Times New Roman"/>
            </a:endParaRPr>
          </a:p>
          <a:p>
            <a:pPr lvl="0"/>
            <a:r>
              <a:rPr lang="en-US" sz="2000" b="1" i="1" dirty="0" smtClean="0">
                <a:latin typeface="Times New Roman"/>
                <a:cs typeface="Times New Roman"/>
              </a:rPr>
              <a:t>    		</a:t>
            </a:r>
            <a:endParaRPr lang="en-US" sz="2000" i="1" dirty="0" smtClean="0">
              <a:latin typeface="Times New Roman"/>
              <a:cs typeface="Times New Roman"/>
            </a:endParaRPr>
          </a:p>
          <a:p>
            <a:pPr lvl="0"/>
            <a:endParaRPr lang="en-US" sz="2000" b="1" i="1" dirty="0" smtClean="0">
              <a:latin typeface="Times New Roman"/>
              <a:cs typeface="Times New Roman"/>
            </a:endParaRPr>
          </a:p>
          <a:p>
            <a:pPr lvl="0"/>
            <a:r>
              <a:rPr lang="en-GB" sz="2000" b="1" i="1" kern="0" dirty="0" smtClean="0">
                <a:solidFill>
                  <a:srgbClr val="0000FF"/>
                </a:solidFill>
                <a:latin typeface="Times New Roman"/>
                <a:cs typeface="Times New Roman"/>
              </a:rPr>
              <a:t>10:41h </a:t>
            </a:r>
            <a:r>
              <a:rPr lang="en-US" sz="2000" b="1" i="1" dirty="0" smtClean="0">
                <a:latin typeface="Times New Roman"/>
                <a:cs typeface="Times New Roman"/>
              </a:rPr>
              <a:t>Access finished, preparing for injection </a:t>
            </a:r>
          </a:p>
          <a:p>
            <a:pPr lvl="0"/>
            <a:r>
              <a:rPr lang="en-US" sz="2000" b="1" i="1" dirty="0" smtClean="0">
                <a:latin typeface="Times New Roman"/>
                <a:cs typeface="Times New Roman"/>
              </a:rPr>
              <a:t>	some delay: post mortem not available</a:t>
            </a:r>
          </a:p>
          <a:p>
            <a:r>
              <a:rPr lang="en-GB" sz="2000" b="1" i="1" kern="0" dirty="0" smtClean="0">
                <a:solidFill>
                  <a:srgbClr val="0000FF"/>
                </a:solidFill>
                <a:latin typeface="Times New Roman"/>
                <a:cs typeface="Times New Roman"/>
              </a:rPr>
              <a:t> 	decision: due to availability of experts: </a:t>
            </a:r>
          </a:p>
          <a:p>
            <a:r>
              <a:rPr lang="en-GB" sz="2000" b="1" i="1" kern="0" dirty="0" smtClean="0">
                <a:solidFill>
                  <a:srgbClr val="0000FF"/>
                </a:solidFill>
                <a:latin typeface="Times New Roman"/>
                <a:cs typeface="Times New Roman"/>
              </a:rPr>
              <a:t>	start with </a:t>
            </a:r>
            <a:r>
              <a:rPr lang="en-GB" sz="2000" b="1" i="1" kern="0" dirty="0" err="1" smtClean="0">
                <a:solidFill>
                  <a:srgbClr val="0000FF"/>
                </a:solidFill>
                <a:latin typeface="Times New Roman"/>
                <a:cs typeface="Times New Roman"/>
              </a:rPr>
              <a:t>Pb</a:t>
            </a:r>
            <a:r>
              <a:rPr lang="en-GB" sz="2000" b="1" i="1" kern="0" dirty="0" smtClean="0">
                <a:solidFill>
                  <a:srgbClr val="0000FF"/>
                </a:solidFill>
                <a:latin typeface="Times New Roman"/>
                <a:cs typeface="Times New Roman"/>
              </a:rPr>
              <a:t> / </a:t>
            </a:r>
            <a:r>
              <a:rPr lang="en-GB" sz="2000" b="1" i="1" kern="0" dirty="0" err="1" smtClean="0">
                <a:solidFill>
                  <a:srgbClr val="0000FF"/>
                </a:solidFill>
                <a:latin typeface="Times New Roman"/>
                <a:cs typeface="Times New Roman"/>
              </a:rPr>
              <a:t>p</a:t>
            </a:r>
            <a:r>
              <a:rPr lang="en-GB" sz="2000" b="1" i="1" kern="0" dirty="0" smtClean="0">
                <a:solidFill>
                  <a:srgbClr val="0000FF"/>
                </a:solidFill>
                <a:latin typeface="Times New Roman"/>
                <a:cs typeface="Times New Roman"/>
              </a:rPr>
              <a:t> injection first</a:t>
            </a:r>
            <a:endParaRPr lang="en-US" sz="1600" b="1" i="1" dirty="0" smtClean="0">
              <a:latin typeface="Times New Roman"/>
              <a:cs typeface="Times New Roman"/>
            </a:endParaRPr>
          </a:p>
          <a:p>
            <a:pPr lvl="0"/>
            <a:endParaRPr lang="en-US" sz="2000" b="1" i="1" dirty="0" smtClean="0">
              <a:latin typeface="Times New Roman"/>
              <a:cs typeface="Times New Roman"/>
            </a:endParaRPr>
          </a:p>
          <a:p>
            <a:pPr lvl="0"/>
            <a:endParaRPr lang="en-US" sz="2000" b="1" i="1" dirty="0" smtClean="0">
              <a:latin typeface="Times New Roman"/>
              <a:cs typeface="Times New Roman"/>
            </a:endParaRPr>
          </a:p>
          <a:p>
            <a:pPr lvl="0"/>
            <a:endParaRPr lang="en-GB" sz="800" b="1" i="1" kern="0" dirty="0" smtClean="0">
              <a:solidFill>
                <a:srgbClr val="0000FF"/>
              </a:solidFill>
              <a:latin typeface="Times New Roman"/>
              <a:cs typeface="Times New Roman"/>
            </a:endParaRPr>
          </a:p>
          <a:p>
            <a:pPr lvl="0"/>
            <a:r>
              <a:rPr lang="en-GB" sz="2000" b="1" i="1" kern="0" dirty="0" smtClean="0">
                <a:solidFill>
                  <a:srgbClr val="0000FF"/>
                </a:solidFill>
                <a:latin typeface="Times New Roman"/>
                <a:cs typeface="Times New Roman"/>
              </a:rPr>
              <a:t>15:20h </a:t>
            </a:r>
            <a:r>
              <a:rPr lang="en-GB" sz="2000" b="1" i="1" kern="0" dirty="0" smtClean="0">
                <a:solidFill>
                  <a:srgbClr val="000000"/>
                </a:solidFill>
                <a:latin typeface="Times New Roman"/>
                <a:cs typeface="Times New Roman"/>
              </a:rPr>
              <a:t>first ion injection: SPS BQM problem ... </a:t>
            </a:r>
          </a:p>
          <a:p>
            <a:pPr lvl="0"/>
            <a:r>
              <a:rPr lang="en-GB" sz="2000" b="1" i="1" kern="0" dirty="0" smtClean="0">
                <a:solidFill>
                  <a:srgbClr val="000000"/>
                </a:solidFill>
                <a:latin typeface="Times New Roman"/>
                <a:cs typeface="Times New Roman"/>
              </a:rPr>
              <a:t>	masked ... but then wrong timing</a:t>
            </a:r>
            <a:r>
              <a:rPr lang="en-US" sz="2000" b="1" i="1" dirty="0" smtClean="0">
                <a:latin typeface="Times New Roman"/>
                <a:cs typeface="Times New Roman"/>
              </a:rPr>
              <a:t> </a:t>
            </a:r>
          </a:p>
          <a:p>
            <a:pPr lvl="0"/>
            <a:r>
              <a:rPr lang="en-US" sz="2000" b="1" i="1" dirty="0" smtClean="0">
                <a:latin typeface="Times New Roman"/>
                <a:cs typeface="Times New Roman"/>
              </a:rPr>
              <a:t>             </a:t>
            </a:r>
          </a:p>
          <a:p>
            <a:pPr lvl="0"/>
            <a:r>
              <a:rPr lang="en-US" sz="1600" dirty="0" smtClean="0"/>
              <a:t>	</a:t>
            </a:r>
            <a:endParaRPr lang="en-US" sz="1600" b="1" i="1" dirty="0" smtClean="0">
              <a:latin typeface="Times New Roman"/>
              <a:cs typeface="Times New Roman"/>
            </a:endParaRPr>
          </a:p>
          <a:p>
            <a:pPr lvl="0"/>
            <a:endParaRPr lang="en-GB" sz="1600" b="1" i="1" kern="0" dirty="0" smtClean="0">
              <a:solidFill>
                <a:srgbClr val="000000"/>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9688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ubtitle 3"/>
          <p:cNvSpPr txBox="1">
            <a:spLocks/>
          </p:cNvSpPr>
          <p:nvPr/>
        </p:nvSpPr>
        <p:spPr bwMode="auto">
          <a:xfrm>
            <a:off x="609600" y="0"/>
            <a:ext cx="8153400" cy="609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dirty="0" smtClean="0">
                <a:solidFill>
                  <a:srgbClr val="FF0000"/>
                </a:solidFill>
                <a:latin typeface="+mn-lt"/>
              </a:rPr>
              <a:t>Friday Afternoon</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7" name="Rectangle 6"/>
          <p:cNvSpPr/>
          <p:nvPr/>
        </p:nvSpPr>
        <p:spPr>
          <a:xfrm>
            <a:off x="304800" y="1066800"/>
            <a:ext cx="7402303" cy="4062651"/>
          </a:xfrm>
          <a:prstGeom prst="rect">
            <a:avLst/>
          </a:prstGeom>
        </p:spPr>
        <p:txBody>
          <a:bodyPr wrap="none">
            <a:spAutoFit/>
          </a:bodyPr>
          <a:lstStyle/>
          <a:p>
            <a:r>
              <a:rPr lang="en-GB" sz="2000" b="1" i="1" kern="0" dirty="0" smtClean="0">
                <a:solidFill>
                  <a:srgbClr val="0000FF"/>
                </a:solidFill>
                <a:latin typeface="Times New Roman"/>
                <a:cs typeface="Times New Roman"/>
              </a:rPr>
              <a:t>15:30h  </a:t>
            </a:r>
            <a:r>
              <a:rPr lang="en-US" sz="2000" b="1" i="1" dirty="0" smtClean="0">
                <a:latin typeface="Times New Roman"/>
                <a:cs typeface="Times New Roman"/>
              </a:rPr>
              <a:t>first successful </a:t>
            </a:r>
            <a:r>
              <a:rPr lang="en-US" sz="2000" b="1" i="1" dirty="0" err="1" smtClean="0">
                <a:latin typeface="Times New Roman"/>
                <a:cs typeface="Times New Roman"/>
              </a:rPr>
              <a:t>Pb</a:t>
            </a:r>
            <a:r>
              <a:rPr lang="en-US" sz="2000" b="1" i="1" dirty="0" smtClean="0">
                <a:latin typeface="Times New Roman"/>
                <a:cs typeface="Times New Roman"/>
              </a:rPr>
              <a:t> injection ... leads die to BQM problem to </a:t>
            </a:r>
          </a:p>
          <a:p>
            <a:r>
              <a:rPr lang="en-US" sz="2000" b="1" i="1" dirty="0" smtClean="0">
                <a:latin typeface="Times New Roman"/>
                <a:cs typeface="Times New Roman"/>
              </a:rPr>
              <a:t>	wrong timing / bucket in LHC</a:t>
            </a:r>
          </a:p>
          <a:p>
            <a:r>
              <a:rPr lang="en-GB" sz="2000" b="1" i="1" kern="0" dirty="0" smtClean="0">
                <a:solidFill>
                  <a:srgbClr val="000000"/>
                </a:solidFill>
                <a:latin typeface="Times New Roman"/>
                <a:cs typeface="Times New Roman"/>
              </a:rPr>
              <a:t>                    </a:t>
            </a:r>
          </a:p>
          <a:p>
            <a:r>
              <a:rPr lang="en-GB" sz="2000" b="1" i="1" kern="0" dirty="0" smtClean="0">
                <a:solidFill>
                  <a:srgbClr val="000000"/>
                </a:solidFill>
                <a:latin typeface="Times New Roman"/>
                <a:cs typeface="Times New Roman"/>
              </a:rPr>
              <a:t>    </a:t>
            </a: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r>
              <a:rPr lang="en-GB" sz="2000" b="1" i="1" kern="0" dirty="0" smtClean="0">
                <a:solidFill>
                  <a:srgbClr val="000000"/>
                </a:solidFill>
                <a:latin typeface="Times New Roman"/>
                <a:cs typeface="Times New Roman"/>
              </a:rPr>
              <a:t>	... not world record in long beam quality</a:t>
            </a:r>
          </a:p>
          <a:p>
            <a:endParaRPr lang="en-US" dirty="0"/>
          </a:p>
        </p:txBody>
      </p:sp>
      <p:sp>
        <p:nvSpPr>
          <p:cNvPr id="10" name="Rectangle 9"/>
          <p:cNvSpPr/>
          <p:nvPr/>
        </p:nvSpPr>
        <p:spPr>
          <a:xfrm>
            <a:off x="266700" y="5029200"/>
            <a:ext cx="8367561" cy="1569660"/>
          </a:xfrm>
          <a:prstGeom prst="rect">
            <a:avLst/>
          </a:prstGeom>
        </p:spPr>
        <p:txBody>
          <a:bodyPr wrap="none">
            <a:spAutoFit/>
          </a:bodyPr>
          <a:lstStyle/>
          <a:p>
            <a:r>
              <a:rPr lang="en-GB" sz="2000" b="1" i="1" kern="0" dirty="0" smtClean="0">
                <a:solidFill>
                  <a:srgbClr val="0000FF"/>
                </a:solidFill>
                <a:latin typeface="Times New Roman"/>
                <a:cs typeface="Times New Roman"/>
              </a:rPr>
              <a:t>16:20h </a:t>
            </a:r>
            <a:r>
              <a:rPr lang="en-US" b="1" i="1" dirty="0" smtClean="0">
                <a:solidFill>
                  <a:srgbClr val="FF0000"/>
                </a:solidFill>
              </a:rPr>
              <a:t> </a:t>
            </a:r>
            <a:r>
              <a:rPr lang="en-US" sz="2000" b="1" i="1" dirty="0" smtClean="0">
                <a:solidFill>
                  <a:srgbClr val="0000FF"/>
                </a:solidFill>
                <a:latin typeface="Times New Roman"/>
                <a:cs typeface="Times New Roman"/>
              </a:rPr>
              <a:t>prepare for a first test-ramp </a:t>
            </a:r>
          </a:p>
          <a:p>
            <a:r>
              <a:rPr lang="en-US" sz="2000" b="1" i="1" dirty="0" smtClean="0">
                <a:solidFill>
                  <a:srgbClr val="FF0000"/>
                </a:solidFill>
                <a:latin typeface="Times New Roman"/>
                <a:cs typeface="Times New Roman"/>
              </a:rPr>
              <a:t>	</a:t>
            </a:r>
            <a:r>
              <a:rPr lang="en-US" sz="1600" dirty="0" smtClean="0"/>
              <a:t>Masked all BPM, BLM and RF interlocks (loss maps) and collimator movements</a:t>
            </a:r>
          </a:p>
          <a:p>
            <a:endParaRPr lang="en-US" sz="1600" dirty="0" smtClean="0"/>
          </a:p>
          <a:p>
            <a:r>
              <a:rPr lang="en-GB" sz="2000" b="1" i="1" kern="0" dirty="0" smtClean="0">
                <a:solidFill>
                  <a:srgbClr val="0000FF"/>
                </a:solidFill>
                <a:latin typeface="Times New Roman"/>
                <a:cs typeface="Times New Roman"/>
              </a:rPr>
              <a:t>16:33h </a:t>
            </a:r>
            <a:r>
              <a:rPr lang="en-GB" sz="2000" b="1" i="1" kern="0" dirty="0" smtClean="0">
                <a:latin typeface="Times New Roman"/>
                <a:cs typeface="Times New Roman"/>
              </a:rPr>
              <a:t>flat top reached with </a:t>
            </a:r>
            <a:r>
              <a:rPr lang="en-GB" sz="2000" b="1" i="1" kern="0" dirty="0" err="1" smtClean="0">
                <a:latin typeface="Times New Roman"/>
                <a:cs typeface="Times New Roman"/>
              </a:rPr>
              <a:t>p-Pb</a:t>
            </a:r>
            <a:r>
              <a:rPr lang="en-GB" sz="2000" b="1" i="1" kern="0" dirty="0" smtClean="0">
                <a:latin typeface="Times New Roman"/>
                <a:cs typeface="Times New Roman"/>
              </a:rPr>
              <a:t> bunches !! </a:t>
            </a:r>
            <a:endParaRPr lang="en-US" sz="1600" dirty="0" smtClean="0"/>
          </a:p>
          <a:p>
            <a:endParaRPr lang="en-US" sz="2000" dirty="0">
              <a:latin typeface="Times New Roman"/>
              <a:cs typeface="Times New Roman"/>
            </a:endParaRPr>
          </a:p>
        </p:txBody>
      </p:sp>
      <p:pic>
        <p:nvPicPr>
          <p:cNvPr id="6" name="Picture 5"/>
          <p:cNvPicPr>
            <a:picLocks noChangeAspect="1"/>
          </p:cNvPicPr>
          <p:nvPr/>
        </p:nvPicPr>
        <p:blipFill>
          <a:blip r:embed="rId2"/>
          <a:srcRect t="33142" b="975"/>
          <a:stretch>
            <a:fillRect/>
          </a:stretch>
        </p:blipFill>
        <p:spPr>
          <a:xfrm>
            <a:off x="3810000" y="1828800"/>
            <a:ext cx="5156200" cy="2092974"/>
          </a:xfrm>
          <a:prstGeom prst="rect">
            <a:avLst/>
          </a:prstGeom>
        </p:spPr>
      </p:pic>
      <p:sp>
        <p:nvSpPr>
          <p:cNvPr id="8" name="TextBox 7"/>
          <p:cNvSpPr txBox="1"/>
          <p:nvPr/>
        </p:nvSpPr>
        <p:spPr>
          <a:xfrm>
            <a:off x="3429000" y="1905000"/>
            <a:ext cx="398629" cy="369332"/>
          </a:xfrm>
          <a:prstGeom prst="rect">
            <a:avLst/>
          </a:prstGeom>
          <a:noFill/>
        </p:spPr>
        <p:txBody>
          <a:bodyPr wrap="none" rtlCol="0">
            <a:spAutoFit/>
          </a:bodyPr>
          <a:lstStyle/>
          <a:p>
            <a:r>
              <a:rPr lang="en-US" dirty="0" smtClean="0"/>
              <a:t>5</a:t>
            </a:r>
            <a:r>
              <a:rPr lang="en-US" baseline="30000" dirty="0" smtClean="0"/>
              <a:t>o</a:t>
            </a:r>
            <a:endParaRPr lang="en-US" dirty="0"/>
          </a:p>
        </p:txBody>
      </p:sp>
      <p:sp>
        <p:nvSpPr>
          <p:cNvPr id="11" name="TextBox 10"/>
          <p:cNvSpPr txBox="1"/>
          <p:nvPr/>
        </p:nvSpPr>
        <p:spPr>
          <a:xfrm>
            <a:off x="3352800" y="2895600"/>
            <a:ext cx="609600" cy="369332"/>
          </a:xfrm>
          <a:prstGeom prst="rect">
            <a:avLst/>
          </a:prstGeom>
          <a:noFill/>
        </p:spPr>
        <p:txBody>
          <a:bodyPr wrap="square" rtlCol="0">
            <a:spAutoFit/>
          </a:bodyPr>
          <a:lstStyle/>
          <a:p>
            <a:r>
              <a:rPr lang="en-US" dirty="0" smtClean="0"/>
              <a:t>60</a:t>
            </a:r>
            <a:r>
              <a:rPr lang="en-US" baseline="30000" dirty="0" smtClean="0"/>
              <a:t>o</a:t>
            </a:r>
            <a:endParaRPr lang="en-US" dirty="0"/>
          </a:p>
        </p:txBody>
      </p:sp>
      <p:sp>
        <p:nvSpPr>
          <p:cNvPr id="12" name="TextBox 11"/>
          <p:cNvSpPr txBox="1"/>
          <p:nvPr/>
        </p:nvSpPr>
        <p:spPr>
          <a:xfrm>
            <a:off x="3733800" y="4038600"/>
            <a:ext cx="2558363" cy="369332"/>
          </a:xfrm>
          <a:prstGeom prst="rect">
            <a:avLst/>
          </a:prstGeom>
          <a:noFill/>
        </p:spPr>
        <p:txBody>
          <a:bodyPr wrap="none" rtlCol="0">
            <a:spAutoFit/>
          </a:bodyPr>
          <a:lstStyle/>
          <a:p>
            <a:r>
              <a:rPr lang="en-US" dirty="0" smtClean="0"/>
              <a:t>Phase error at injection</a:t>
            </a:r>
            <a:endParaRPr lang="en-US" dirty="0"/>
          </a:p>
        </p:txBody>
      </p:sp>
      <p:sp>
        <p:nvSpPr>
          <p:cNvPr id="13" name="TextBox 12"/>
          <p:cNvSpPr txBox="1"/>
          <p:nvPr/>
        </p:nvSpPr>
        <p:spPr>
          <a:xfrm>
            <a:off x="4724400" y="2286000"/>
            <a:ext cx="441422" cy="369332"/>
          </a:xfrm>
          <a:prstGeom prst="rect">
            <a:avLst/>
          </a:prstGeom>
          <a:noFill/>
        </p:spPr>
        <p:txBody>
          <a:bodyPr wrap="none" rtlCol="0">
            <a:spAutoFit/>
          </a:bodyPr>
          <a:lstStyle/>
          <a:p>
            <a:r>
              <a:rPr lang="en-US" dirty="0" smtClean="0"/>
              <a:t>b1</a:t>
            </a:r>
            <a:endParaRPr lang="en-US" dirty="0"/>
          </a:p>
        </p:txBody>
      </p:sp>
      <p:sp>
        <p:nvSpPr>
          <p:cNvPr id="15" name="TextBox 14"/>
          <p:cNvSpPr txBox="1"/>
          <p:nvPr/>
        </p:nvSpPr>
        <p:spPr>
          <a:xfrm>
            <a:off x="4740178" y="3059668"/>
            <a:ext cx="441422" cy="369332"/>
          </a:xfrm>
          <a:prstGeom prst="rect">
            <a:avLst/>
          </a:prstGeom>
          <a:noFill/>
        </p:spPr>
        <p:txBody>
          <a:bodyPr wrap="none" rtlCol="0">
            <a:spAutoFit/>
          </a:bodyPr>
          <a:lstStyle/>
          <a:p>
            <a:r>
              <a:rPr lang="en-US" dirty="0" smtClean="0"/>
              <a:t>b2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2676613"/>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ubtitle 3"/>
          <p:cNvSpPr txBox="1">
            <a:spLocks/>
          </p:cNvSpPr>
          <p:nvPr/>
        </p:nvSpPr>
        <p:spPr bwMode="auto">
          <a:xfrm>
            <a:off x="609600" y="0"/>
            <a:ext cx="8153400" cy="609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dirty="0" smtClean="0">
                <a:solidFill>
                  <a:srgbClr val="FF0000"/>
                </a:solidFill>
                <a:latin typeface="+mn-lt"/>
              </a:rPr>
              <a:t>Friday Afternoon</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7" name="Rectangle 6"/>
          <p:cNvSpPr/>
          <p:nvPr/>
        </p:nvSpPr>
        <p:spPr>
          <a:xfrm>
            <a:off x="304800" y="1066800"/>
            <a:ext cx="7402303" cy="4062651"/>
          </a:xfrm>
          <a:prstGeom prst="rect">
            <a:avLst/>
          </a:prstGeom>
        </p:spPr>
        <p:txBody>
          <a:bodyPr wrap="none">
            <a:spAutoFit/>
          </a:bodyPr>
          <a:lstStyle/>
          <a:p>
            <a:r>
              <a:rPr lang="en-GB" sz="2000" b="1" i="1" kern="0" dirty="0" smtClean="0">
                <a:solidFill>
                  <a:srgbClr val="0000FF"/>
                </a:solidFill>
                <a:latin typeface="Times New Roman"/>
                <a:cs typeface="Times New Roman"/>
              </a:rPr>
              <a:t>15:30h  </a:t>
            </a:r>
            <a:r>
              <a:rPr lang="en-US" sz="2000" b="1" i="1" dirty="0" smtClean="0">
                <a:latin typeface="Times New Roman"/>
                <a:cs typeface="Times New Roman"/>
              </a:rPr>
              <a:t>first successful </a:t>
            </a:r>
            <a:r>
              <a:rPr lang="en-US" sz="2000" b="1" i="1" dirty="0" err="1" smtClean="0">
                <a:latin typeface="Times New Roman"/>
                <a:cs typeface="Times New Roman"/>
              </a:rPr>
              <a:t>Pb</a:t>
            </a:r>
            <a:r>
              <a:rPr lang="en-US" sz="2000" b="1" i="1" dirty="0" smtClean="0">
                <a:latin typeface="Times New Roman"/>
                <a:cs typeface="Times New Roman"/>
              </a:rPr>
              <a:t> injection ... </a:t>
            </a:r>
            <a:r>
              <a:rPr lang="en-US" sz="2000" b="1" i="1" smtClean="0">
                <a:latin typeface="Times New Roman"/>
                <a:cs typeface="Times New Roman"/>
              </a:rPr>
              <a:t>leads due </a:t>
            </a:r>
            <a:r>
              <a:rPr lang="en-US" sz="2000" b="1" i="1" dirty="0" smtClean="0">
                <a:latin typeface="Times New Roman"/>
                <a:cs typeface="Times New Roman"/>
              </a:rPr>
              <a:t>to BQM problem to </a:t>
            </a:r>
          </a:p>
          <a:p>
            <a:r>
              <a:rPr lang="en-US" sz="2000" b="1" i="1" dirty="0" smtClean="0">
                <a:latin typeface="Times New Roman"/>
                <a:cs typeface="Times New Roman"/>
              </a:rPr>
              <a:t>	wrong timing / bucket in LHC</a:t>
            </a:r>
          </a:p>
          <a:p>
            <a:endParaRPr lang="en-US" sz="2000" b="1" i="1" dirty="0" smtClean="0">
              <a:latin typeface="Times New Roman"/>
              <a:cs typeface="Times New Roman"/>
            </a:endParaRPr>
          </a:p>
          <a:p>
            <a:r>
              <a:rPr lang="en-GB" sz="2000" b="1" i="1" kern="0" dirty="0" smtClean="0">
                <a:solidFill>
                  <a:srgbClr val="0000FF"/>
                </a:solidFill>
                <a:latin typeface="Times New Roman"/>
                <a:cs typeface="Times New Roman"/>
              </a:rPr>
              <a:t>16:30h </a:t>
            </a:r>
            <a:r>
              <a:rPr lang="en-US" sz="2000" b="1" i="1" dirty="0" smtClean="0">
                <a:latin typeface="Times New Roman"/>
                <a:cs typeface="Times New Roman"/>
              </a:rPr>
              <a:t>	synchrotron light from a single pilot 4TeV </a:t>
            </a:r>
          </a:p>
          <a:p>
            <a:r>
              <a:rPr lang="en-US" sz="2000" b="1" i="1" dirty="0" smtClean="0">
                <a:latin typeface="Times New Roman"/>
                <a:cs typeface="Times New Roman"/>
              </a:rPr>
              <a:t>	</a:t>
            </a:r>
            <a:r>
              <a:rPr lang="en-US" sz="2000" b="1" i="1" dirty="0" err="1" smtClean="0">
                <a:latin typeface="Times New Roman"/>
                <a:cs typeface="Times New Roman"/>
              </a:rPr>
              <a:t>Pb</a:t>
            </a:r>
            <a:r>
              <a:rPr lang="en-US" sz="2000" b="1" i="1" dirty="0" smtClean="0">
                <a:latin typeface="Times New Roman"/>
                <a:cs typeface="Times New Roman"/>
              </a:rPr>
              <a:t>  </a:t>
            </a:r>
            <a:r>
              <a:rPr lang="en-GB" sz="2000" b="1" i="1" kern="0" dirty="0" smtClean="0">
                <a:solidFill>
                  <a:srgbClr val="000000"/>
                </a:solidFill>
                <a:latin typeface="Times New Roman"/>
                <a:cs typeface="Times New Roman"/>
              </a:rPr>
              <a:t>bunch !!!  </a:t>
            </a:r>
            <a:r>
              <a:rPr lang="en-GB" sz="2000" i="1" kern="0" dirty="0" smtClean="0">
                <a:solidFill>
                  <a:srgbClr val="000000"/>
                </a:solidFill>
                <a:latin typeface="Times New Roman"/>
                <a:cs typeface="Times New Roman"/>
              </a:rPr>
              <a:t>(... in beam 2)</a:t>
            </a:r>
            <a:r>
              <a:rPr lang="en-GB" sz="2000" b="1" i="1" kern="0" dirty="0" smtClean="0">
                <a:solidFill>
                  <a:srgbClr val="000000"/>
                </a:solidFill>
                <a:latin typeface="Times New Roman"/>
                <a:cs typeface="Times New Roman"/>
              </a:rPr>
              <a:t>                 </a:t>
            </a:r>
          </a:p>
          <a:p>
            <a:r>
              <a:rPr lang="en-GB" sz="2000" b="1" i="1" kern="0" dirty="0" smtClean="0">
                <a:solidFill>
                  <a:srgbClr val="000000"/>
                </a:solidFill>
                <a:latin typeface="Times New Roman"/>
                <a:cs typeface="Times New Roman"/>
              </a:rPr>
              <a:t>    </a:t>
            </a: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endParaRPr lang="en-GB" sz="2000" b="1" i="1" kern="0" dirty="0" smtClean="0">
              <a:solidFill>
                <a:srgbClr val="000000"/>
              </a:solidFill>
              <a:latin typeface="Times New Roman"/>
              <a:cs typeface="Times New Roman"/>
            </a:endParaRPr>
          </a:p>
          <a:p>
            <a:r>
              <a:rPr lang="en-GB" sz="2000" b="1" i="1" kern="0" dirty="0" smtClean="0">
                <a:solidFill>
                  <a:srgbClr val="0000FF"/>
                </a:solidFill>
                <a:latin typeface="Times New Roman"/>
                <a:cs typeface="Times New Roman"/>
              </a:rPr>
              <a:t>17:07h  </a:t>
            </a:r>
            <a:r>
              <a:rPr lang="en-US" sz="2000" b="1" i="1" dirty="0" smtClean="0">
                <a:latin typeface="Times New Roman"/>
                <a:cs typeface="Times New Roman"/>
              </a:rPr>
              <a:t>dump in “flat top” to check the system </a:t>
            </a:r>
          </a:p>
          <a:p>
            <a:r>
              <a:rPr lang="en-US" sz="2000" b="1" i="1" dirty="0" smtClean="0">
                <a:latin typeface="Times New Roman"/>
                <a:cs typeface="Times New Roman"/>
              </a:rPr>
              <a:t>	(mainly position of bunch at dump)  </a:t>
            </a:r>
            <a:endParaRPr lang="en-GB" sz="2000" b="1" i="1" kern="0" dirty="0" smtClean="0">
              <a:solidFill>
                <a:srgbClr val="000000"/>
              </a:solidFill>
              <a:latin typeface="Times New Roman"/>
              <a:cs typeface="Times New Roman"/>
            </a:endParaRPr>
          </a:p>
          <a:p>
            <a:endParaRPr lang="en-US" dirty="0"/>
          </a:p>
        </p:txBody>
      </p:sp>
      <p:pic>
        <p:nvPicPr>
          <p:cNvPr id="16" name="Picture 15"/>
          <p:cNvPicPr>
            <a:picLocks noChangeAspect="1"/>
          </p:cNvPicPr>
          <p:nvPr/>
        </p:nvPicPr>
        <p:blipFill>
          <a:blip r:embed="rId2"/>
          <a:stretch>
            <a:fillRect/>
          </a:stretch>
        </p:blipFill>
        <p:spPr>
          <a:xfrm>
            <a:off x="6172200" y="1600200"/>
            <a:ext cx="2616200" cy="2514600"/>
          </a:xfrm>
          <a:prstGeom prst="rect">
            <a:avLst/>
          </a:prstGeom>
        </p:spPr>
      </p:pic>
      <p:pic>
        <p:nvPicPr>
          <p:cNvPr id="17" name="Picture 16"/>
          <p:cNvPicPr>
            <a:picLocks noChangeAspect="1"/>
          </p:cNvPicPr>
          <p:nvPr/>
        </p:nvPicPr>
        <p:blipFill>
          <a:blip r:embed="rId3"/>
          <a:srcRect t="30450"/>
          <a:stretch>
            <a:fillRect/>
          </a:stretch>
        </p:blipFill>
        <p:spPr>
          <a:xfrm>
            <a:off x="5140672" y="4640939"/>
            <a:ext cx="4003328" cy="221706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2676613"/>
      </p:ext>
    </p:extLst>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46170</TotalTime>
  <Words>1792</Words>
  <Application>Microsoft Macintosh PowerPoint</Application>
  <PresentationFormat>On-screen Show (4:3)</PresentationFormat>
  <Paragraphs>297</Paragraphs>
  <Slides>20</Slides>
  <Notes>1</Notes>
  <HiddenSlides>0</HiddenSlides>
  <MMClips>0</MMClips>
  <ScaleCrop>false</ScaleCrop>
  <HeadingPairs>
    <vt:vector size="4" baseType="variant">
      <vt:variant>
        <vt:lpstr>Design Template</vt:lpstr>
      </vt:variant>
      <vt:variant>
        <vt:i4>2</vt:i4>
      </vt:variant>
      <vt:variant>
        <vt:lpstr>Slide Titles</vt:lpstr>
      </vt:variant>
      <vt:variant>
        <vt:i4>20</vt:i4>
      </vt:variant>
    </vt:vector>
  </HeadingPairs>
  <TitlesOfParts>
    <vt:vector size="22" baseType="lpstr">
      <vt:lpstr>LHCpresentations</vt:lpstr>
      <vt:lpstr>Pixel</vt:lpstr>
      <vt:lpstr>Slide 1</vt:lpstr>
      <vt:lpstr>Slide 2</vt:lpstr>
      <vt:lpstr>Slide 3</vt:lpstr>
      <vt:lpstr>Major network incident on the 4th Jan </vt:lpstr>
      <vt:lpstr>Network routers restart – IT </vt:lpstr>
      <vt:lpstr>Thursday 10th January</vt:lpstr>
      <vt:lpstr>Slide 7</vt:lpstr>
      <vt:lpstr>Slide 8</vt:lpstr>
      <vt:lpstr>Slide 9</vt:lpstr>
      <vt:lpstr>Slide 10</vt:lpstr>
      <vt:lpstr>Slide 11</vt:lpstr>
      <vt:lpstr>Slide 12</vt:lpstr>
      <vt:lpstr>Saturday 12th January</vt:lpstr>
      <vt:lpstr>TDI alignment                  Chiara &amp; Wolfgang</vt:lpstr>
      <vt:lpstr>BPMS checks                               Eva</vt:lpstr>
      <vt:lpstr>19:15 Mains perturbation</vt:lpstr>
      <vt:lpstr>Slide 17</vt:lpstr>
      <vt:lpstr>Slide 18</vt:lpstr>
      <vt:lpstr>Slide 19</vt:lpstr>
      <vt:lpstr>Plan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Bernhard Holzer</cp:lastModifiedBy>
  <cp:revision>2374</cp:revision>
  <cp:lastPrinted>2012-10-22T05:51:34Z</cp:lastPrinted>
  <dcterms:created xsi:type="dcterms:W3CDTF">2013-01-14T06:06:56Z</dcterms:created>
  <dcterms:modified xsi:type="dcterms:W3CDTF">2013-01-14T06:26:55Z</dcterms:modified>
</cp:coreProperties>
</file>