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4"/>
  </p:notesMasterIdLst>
  <p:sldIdLst>
    <p:sldId id="1252" r:id="rId2"/>
    <p:sldId id="1279" r:id="rId3"/>
    <p:sldId id="1269" r:id="rId4"/>
    <p:sldId id="1280" r:id="rId5"/>
    <p:sldId id="1282" r:id="rId6"/>
    <p:sldId id="1278" r:id="rId7"/>
    <p:sldId id="1281" r:id="rId8"/>
    <p:sldId id="1283" r:id="rId9"/>
    <p:sldId id="1285" r:id="rId10"/>
    <p:sldId id="1286" r:id="rId11"/>
    <p:sldId id="1274" r:id="rId12"/>
    <p:sldId id="1275" r:id="rId1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FF3300"/>
    <a:srgbClr val="66FF33"/>
    <a:srgbClr val="008000"/>
    <a:srgbClr val="FFFFCC"/>
    <a:srgbClr val="FF00FF"/>
    <a:srgbClr val="FF9900"/>
    <a:srgbClr val="CC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2" autoAdjust="0"/>
    <p:restoredTop sz="94706" autoAdjust="0"/>
  </p:normalViewPr>
  <p:slideViewPr>
    <p:cSldViewPr>
      <p:cViewPr>
        <p:scale>
          <a:sx n="100" d="100"/>
          <a:sy n="100" d="100"/>
        </p:scale>
        <p:origin x="-1224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01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3F8370B-6F57-4401-95EA-28879AC24D6F}" type="datetime1">
              <a:rPr lang="en-GB" smtClean="0"/>
              <a:t>18/01/2013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A24C-F7EE-43AF-A37D-C47AC250CAB3}" type="datetime1">
              <a:rPr lang="en-GB" smtClean="0"/>
              <a:t>18/01/2013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FBA-7FC6-4B92-8C42-EE700A393F00}" type="datetime1">
              <a:rPr lang="en-GB" smtClean="0"/>
              <a:t>18/01/2013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0C2FBE-3CE9-4CF6-8B31-9B4073C46DC2}" type="datetime1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F4F0355-5CF8-4619-8137-DEDB21574BFA}" type="datetime1">
              <a:rPr lang="en-GB" smtClean="0"/>
              <a:t>18/01/2013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17/1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04800" y="990600"/>
            <a:ext cx="8458200" cy="1477963"/>
          </a:xfrm>
        </p:spPr>
        <p:txBody>
          <a:bodyPr/>
          <a:lstStyle/>
          <a:p>
            <a:r>
              <a:rPr lang="en-US" sz="2000" dirty="0" err="1" smtClean="0"/>
              <a:t>Cryo</a:t>
            </a:r>
            <a:r>
              <a:rPr lang="en-US" sz="2000" dirty="0" smtClean="0"/>
              <a:t> back at 06:00</a:t>
            </a:r>
          </a:p>
          <a:p>
            <a:r>
              <a:rPr lang="en-US" sz="2000" dirty="0" smtClean="0"/>
              <a:t>7:20 Injection</a:t>
            </a:r>
          </a:p>
          <a:p>
            <a:r>
              <a:rPr lang="en-US" sz="2000" dirty="0" smtClean="0"/>
              <a:t>Some difficulties to get stable bunch intensity from the injectors and to measure chromaticity.</a:t>
            </a:r>
          </a:p>
          <a:p>
            <a:r>
              <a:rPr lang="en-US" sz="2000" dirty="0" smtClean="0"/>
              <a:t>After having injected pilots we start to inject bunches of </a:t>
            </a:r>
            <a:r>
              <a:rPr lang="en-US" sz="2000" dirty="0" smtClean="0">
                <a:solidFill>
                  <a:srgbClr val="FF0000"/>
                </a:solidFill>
              </a:rPr>
              <a:t>3x10</a:t>
            </a:r>
            <a:r>
              <a:rPr lang="en-US" sz="2000" baseline="30000" dirty="0" smtClean="0">
                <a:solidFill>
                  <a:srgbClr val="FF0000"/>
                </a:solidFill>
              </a:rPr>
              <a:t>10</a:t>
            </a:r>
            <a:r>
              <a:rPr lang="en-US" sz="2000" dirty="0" smtClean="0">
                <a:solidFill>
                  <a:srgbClr val="FF0000"/>
                </a:solidFill>
              </a:rPr>
              <a:t> p</a:t>
            </a:r>
            <a:r>
              <a:rPr lang="en-US" sz="2000" dirty="0" smtClean="0"/>
              <a:t> and we start to get </a:t>
            </a:r>
            <a:r>
              <a:rPr lang="en-US" sz="2000" dirty="0" smtClean="0">
                <a:solidFill>
                  <a:srgbClr val="FF0000"/>
                </a:solidFill>
              </a:rPr>
              <a:t>bad readings from some BPMs</a:t>
            </a:r>
            <a:r>
              <a:rPr lang="en-US" sz="2000" dirty="0" smtClean="0"/>
              <a:t>. No improvement after re-phasing.  </a:t>
            </a:r>
            <a:r>
              <a:rPr lang="en-US" sz="2000" dirty="0" smtClean="0">
                <a:solidFill>
                  <a:srgbClr val="FF0000"/>
                </a:solidFill>
              </a:rPr>
              <a:t>This is not good!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GB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7326-66E6-40EF-A523-1F6840058A0A}" type="datetime1">
              <a:rPr lang="en-GB" smtClean="0"/>
              <a:t>18/01/2013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026" name="Picture 2" descr="http://elogbook.cern.ch/eLogbook/attach_reader?attach_id=13269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3429000"/>
            <a:ext cx="7143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44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Cogging done without problems</a:t>
            </a:r>
          </a:p>
          <a:p>
            <a:r>
              <a:rPr lang="en-US" sz="2400" dirty="0" smtClean="0"/>
              <a:t>Still Beam 2 losses at TCTs in point 2 during the squeeze  (to be set-up).</a:t>
            </a:r>
          </a:p>
          <a:p>
            <a:r>
              <a:rPr lang="en-US" sz="2400" dirty="0" smtClean="0"/>
              <a:t>07:20 Looking for collisions</a:t>
            </a:r>
          </a:p>
          <a:p>
            <a:r>
              <a:rPr lang="en-US" sz="2400" dirty="0" smtClean="0"/>
              <a:t>08:30 So far only </a:t>
            </a:r>
            <a:r>
              <a:rPr lang="en-US" sz="2400" dirty="0" err="1" smtClean="0"/>
              <a:t>LHCb</a:t>
            </a:r>
            <a:r>
              <a:rPr lang="en-US" sz="2400" smtClean="0"/>
              <a:t> missing</a:t>
            </a: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6E1A-B215-48FA-97AF-0912F0D04D3A}" type="datetime1">
              <a:rPr lang="en-GB" smtClean="0"/>
              <a:t>18/01/2013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416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Collisions to be found</a:t>
            </a:r>
          </a:p>
          <a:p>
            <a:r>
              <a:rPr lang="en-US" sz="2400" dirty="0" smtClean="0"/>
              <a:t>If OK:</a:t>
            </a:r>
          </a:p>
          <a:p>
            <a:pPr lvl="1"/>
            <a:r>
              <a:rPr lang="en-US" sz="2000" dirty="0" smtClean="0"/>
              <a:t>One ramp for TCT and Roman pot (vertical) alignment (~10 h)</a:t>
            </a:r>
          </a:p>
          <a:p>
            <a:pPr lvl="1"/>
            <a:r>
              <a:rPr lang="en-US" sz="2000" dirty="0" smtClean="0"/>
              <a:t>At least 4 more ramps for validation (~12 h)</a:t>
            </a:r>
          </a:p>
          <a:p>
            <a:pPr lvl="1"/>
            <a:r>
              <a:rPr lang="en-US" sz="2000" dirty="0" smtClean="0"/>
              <a:t>Validations at injection (~2 h)</a:t>
            </a:r>
            <a:endParaRPr lang="en-GB" dirty="0"/>
          </a:p>
          <a:p>
            <a:pPr lvl="1"/>
            <a:endParaRPr lang="en-US" sz="2000" dirty="0"/>
          </a:p>
          <a:p>
            <a:r>
              <a:rPr lang="en-US" sz="2400" dirty="0" smtClean="0"/>
              <a:t>Still pending: check of the </a:t>
            </a:r>
            <a:r>
              <a:rPr lang="en-US" sz="2400" dirty="0" err="1" smtClean="0"/>
              <a:t>inejction</a:t>
            </a:r>
            <a:r>
              <a:rPr lang="en-US" sz="2400" dirty="0" smtClean="0"/>
              <a:t> of trains (2 h). Likely after the first alignment shift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970-E6FC-4F5E-8877-76E82331B814}" type="datetime1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704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GB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84004"/>
              </p:ext>
            </p:extLst>
          </p:nvPr>
        </p:nvGraphicFramePr>
        <p:xfrm>
          <a:off x="228600" y="990600"/>
          <a:ext cx="8686416" cy="239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36"/>
                <a:gridCol w="1447736"/>
                <a:gridCol w="1447736"/>
                <a:gridCol w="1447736"/>
                <a:gridCol w="1447736"/>
                <a:gridCol w="1447736"/>
              </a:tblGrid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Injection (Inj.</a:t>
                      </a:r>
                      <a:r>
                        <a:rPr lang="en-US" sz="1400" baseline="0" dirty="0" smtClean="0"/>
                        <a:t> Prot. IN)</a:t>
                      </a:r>
                      <a:endParaRPr lang="en-GB" sz="1400" dirty="0" smtClean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Injection (Inj.</a:t>
                      </a:r>
                      <a:r>
                        <a:rPr lang="en-US" sz="1400" baseline="0" dirty="0" smtClean="0"/>
                        <a:t> Prot. OUT)</a:t>
                      </a:r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Flat-top</a:t>
                      </a:r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Squeezed, separated</a:t>
                      </a:r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Squeezed Collision</a:t>
                      </a:r>
                      <a:endParaRPr lang="en-GB" sz="1400" dirty="0"/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Betatronic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-H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Betatronic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-V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  <a:tr h="3924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Neg. off-mom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(+500 Hz)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(+500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Hz)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Pos. off-mom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(-500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 Hz)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Asynch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dump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tbd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4731" y="510540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solidFill>
                  <a:srgbClr val="000000"/>
                </a:solidFill>
                <a:latin typeface="Lucida Sans Unicode"/>
              </a:rPr>
              <a:t>t</a:t>
            </a:r>
            <a:r>
              <a:rPr lang="en-US" dirty="0" err="1" smtClean="0">
                <a:solidFill>
                  <a:srgbClr val="000000"/>
                </a:solidFill>
                <a:latin typeface="Lucida Sans Unicode"/>
              </a:rPr>
              <a:t>bd</a:t>
            </a:r>
            <a:r>
              <a:rPr lang="en-US" dirty="0" smtClean="0">
                <a:solidFill>
                  <a:srgbClr val="000000"/>
                </a:solidFill>
                <a:latin typeface="Lucida Sans Unicode"/>
              </a:rPr>
              <a:t>=to be done</a:t>
            </a:r>
            <a:endParaRPr lang="en-GB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54DFD-E8D6-4253-8E33-7DB65DDC4586}" type="datetime1">
              <a:rPr lang="en-GB" smtClean="0"/>
              <a:t>18/01/2013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B8C-ADBD-5C49-B24B-92DBB2EFF82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17/1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…even worse if we go with low sensitivity settings…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For this fill we gate the orbit acquisition on a single pilot bunch (synchronous acquisition). Not acceptable for multi-bunch schemes with proton bunches of more than 1.5x10</a:t>
            </a:r>
            <a:r>
              <a:rPr lang="en-US" sz="2000" baseline="30000" dirty="0" smtClean="0"/>
              <a:t>10</a:t>
            </a:r>
            <a:r>
              <a:rPr lang="en-US" sz="2000" dirty="0" smtClean="0"/>
              <a:t> p. </a:t>
            </a:r>
            <a:r>
              <a:rPr lang="en-US" sz="2000" dirty="0" smtClean="0">
                <a:solidFill>
                  <a:srgbClr val="FF0000"/>
                </a:solidFill>
              </a:rPr>
              <a:t>Not evident to increase the proton intensity later…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2CE3-2B47-4759-88A1-1D59EF89783A}" type="datetime1">
              <a:rPr lang="en-GB" smtClean="0"/>
              <a:t>18/01/2013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2050" name="Picture 2" descr="http://elogbook.cern.ch/eLogbook/attach_reader?attach_id=13269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143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01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17/1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12:18: Beginning ramp</a:t>
            </a:r>
          </a:p>
          <a:p>
            <a:r>
              <a:rPr lang="en-US" sz="2000" dirty="0" smtClean="0"/>
              <a:t>12:30: end of ramp. Orbit not very good. Likely because of the losses on the pilot bunch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BA75-FEA5-4E45-B6D9-B368684CDEE8}" type="datetime1">
              <a:rPr lang="en-GB" smtClean="0"/>
              <a:t>18/01/2013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76" name="Picture 4" descr="http://elogbook.cern.ch/eLogbook/attach_reader?attach_id=1327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33600"/>
            <a:ext cx="7143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300" y="3352800"/>
            <a:ext cx="4654700" cy="304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9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17/1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14:00 Decided to scrape the beam down to ~1-1.5x10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p/b and go ahead with </a:t>
            </a:r>
            <a:r>
              <a:rPr lang="en-US" sz="2400" dirty="0" err="1" smtClean="0"/>
              <a:t>programme</a:t>
            </a:r>
            <a:endParaRPr lang="en-US" sz="2400" dirty="0" smtClean="0"/>
          </a:p>
          <a:p>
            <a:r>
              <a:rPr lang="en-US" sz="2400" dirty="0" smtClean="0"/>
              <a:t>15:00 first set of loss maps completed</a:t>
            </a:r>
          </a:p>
          <a:p>
            <a:r>
              <a:rPr lang="en-US" sz="2400" dirty="0" smtClean="0"/>
              <a:t>16:00 Collimator alignment in point 7 completed</a:t>
            </a:r>
          </a:p>
          <a:p>
            <a:r>
              <a:rPr lang="en-US" sz="2400" dirty="0" smtClean="0"/>
              <a:t>17:30 second set of loss maps completed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C717-43F9-4871-AF37-F6E025C53DCF}" type="datetime1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4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17/1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Loss maps before and after alignment are consistent and the observed collimator aperture </a:t>
            </a:r>
            <a:r>
              <a:rPr lang="en-US" sz="2000" dirty="0" err="1"/>
              <a:t>centres</a:t>
            </a:r>
            <a:r>
              <a:rPr lang="en-US" sz="2000" dirty="0"/>
              <a:t> are consistent with previous ones (within tolerances</a:t>
            </a:r>
            <a:r>
              <a:rPr lang="en-US" sz="2000" dirty="0" smtClean="0"/>
              <a:t>) except for 1 collimators. Being checked.</a:t>
            </a:r>
          </a:p>
          <a:p>
            <a:endParaRPr lang="en-US" sz="2400" dirty="0"/>
          </a:p>
          <a:p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3C554-8304-4255-9AF6-2F11C7691471}" type="datetime1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944305"/>
              </p:ext>
            </p:extLst>
          </p:nvPr>
        </p:nvGraphicFramePr>
        <p:xfrm>
          <a:off x="228600" y="2133600"/>
          <a:ext cx="4089400" cy="4200525"/>
        </p:xfrm>
        <a:graphic>
          <a:graphicData uri="http://schemas.openxmlformats.org/drawingml/2006/table">
            <a:tbl>
              <a:tblPr/>
              <a:tblGrid>
                <a:gridCol w="1168400"/>
                <a:gridCol w="1168400"/>
                <a:gridCol w="838200"/>
                <a:gridCol w="914400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Collimator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January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Delta (mm)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TCSG.4R6.B1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TCP.D6L7.B1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0.240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0.200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TCP.C6L7.B1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-0.178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-0.225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TCP.B6L7.B1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-0.320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-0.340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TCSG.A6L7.B1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-0.078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-0.148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TCSG.B5L7.B1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-0.375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-0.455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TCSG.A5L7.B1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-0.240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-0.190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TCSG.D4L7.B1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-0.070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-0.073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TCSG.B4L7.B1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0.845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0.803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TCSG.A4L7.B1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0.835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0.783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TCSG.A4R7.B1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0.693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0.768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TCSG.B5R7.B1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0.370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0.305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TCSG.D5R7.B1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-0.228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-0.280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TCSG.E5R7.B1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0.020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-0.040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TCSG.6R7.B1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-0.233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-0.263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TCLA.A6R7.B1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0.328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0.228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TCLA.B6R7.B1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-0.353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-0.415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TCLA.C6R7.B1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1.443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1.283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TCLA.D6R7.B1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-0.225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-0.270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TCLA.A7R7.B1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-0.418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effectLst/>
                          <a:latin typeface="Verdana"/>
                        </a:rPr>
                        <a:t>-0.465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323810"/>
              </p:ext>
            </p:extLst>
          </p:nvPr>
        </p:nvGraphicFramePr>
        <p:xfrm>
          <a:off x="4724400" y="2098074"/>
          <a:ext cx="4191001" cy="4302726"/>
        </p:xfrm>
        <a:graphic>
          <a:graphicData uri="http://schemas.openxmlformats.org/drawingml/2006/table">
            <a:tbl>
              <a:tblPr/>
              <a:tblGrid>
                <a:gridCol w="1117600"/>
                <a:gridCol w="1024467"/>
                <a:gridCol w="1024467"/>
                <a:gridCol w="1024467"/>
              </a:tblGrid>
              <a:tr h="14282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Collimator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January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Delta (mm)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TCP.D6R7.B2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0.770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0.703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0.067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TCP.C6R7.B2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0.520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0.618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-0.098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TCP.B6R7.B2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-0.235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-0.208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-0.027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TCSG.A6R7.B2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0.075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0.040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0.035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TCSG.B5R7.B2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0.315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0.138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0.177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TCSG.A5R7.B2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0.540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0.438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0.102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TCSG.D4R7.B2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-0.150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-0.170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0.020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TCSG.B4R7.B2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-1.058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-1.228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0.170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TCSG.A4R7.B2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-0.735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-0.895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0.160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TCSG.A4L7.B2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-0.760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-0.825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0.065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TCSG.B5L7.B2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0.520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0.388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0.132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TCSG.D5L7.B2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-0.240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-0.265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0.025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TCSG.E5L7.B2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0.035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-0.115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Verdana"/>
                        </a:rPr>
                        <a:t>0.150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6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TCSG.6L7.B2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-0.128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-1.028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0.900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TCLA.A6L7.B2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Verdana"/>
                        </a:rPr>
                        <a:t>0.338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Verdana"/>
                        </a:rPr>
                        <a:t>0.341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-0.003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TCLA.B6L7.B2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0.113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-0.105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0.218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TCLA.C6L7.B2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0.805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0.810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-0.005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TCLA.D6L7.B2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0.188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0.260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-0.072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44"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TCLA.A7L7.B2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0.688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0.765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>
                          <a:effectLst/>
                          <a:latin typeface="Verdana"/>
                        </a:rPr>
                        <a:t>-0.077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2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TCSG.4L6.B2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-0.188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-0.11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0" i="0" u="none" strike="noStrike" dirty="0">
                          <a:effectLst/>
                          <a:latin typeface="Verdana"/>
                        </a:rPr>
                        <a:t>-0.078</a:t>
                      </a:r>
                    </a:p>
                  </a:txBody>
                  <a:tcPr marL="8691" marR="8691" marT="86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086600" y="1752600"/>
            <a:ext cx="1676401" cy="22859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G. Valentino</a:t>
            </a:r>
            <a:endParaRPr lang="en-US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46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17:47 Squeeze in one go completed chromaticity at the beginning and end of the squeeze now at ~3-5 units. Corrected to 3 units.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Tune feedback corrections during the squeeze fed forward in the tune trim functions</a:t>
            </a:r>
          </a:p>
          <a:p>
            <a:endParaRPr lang="en-US" sz="2000" dirty="0"/>
          </a:p>
          <a:p>
            <a:r>
              <a:rPr lang="en-US" sz="2000" dirty="0" smtClean="0"/>
              <a:t>18:00-24:00 IR2 aperture measurements</a:t>
            </a:r>
            <a:r>
              <a:rPr lang="en-US" sz="2400" dirty="0"/>
              <a:t/>
            </a:r>
            <a:br>
              <a:rPr lang="en-US" sz="2400" dirty="0"/>
            </a:b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DBA0-9C5F-4A91-94F4-11D7265803B7}" type="datetime1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2050" name="Picture 2" descr="http://elogbook.cern.ch/eLogbook/attach_reader?attach_id=132717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9" b="30531"/>
          <a:stretch/>
        </p:blipFill>
        <p:spPr bwMode="auto">
          <a:xfrm>
            <a:off x="533400" y="2133600"/>
            <a:ext cx="8001000" cy="119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437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7315200" cy="7921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Aperture measurement IP2</a:t>
            </a:r>
            <a:br>
              <a:rPr lang="en-US" dirty="0" smtClean="0"/>
            </a:br>
            <a:r>
              <a:rPr lang="en-US" dirty="0"/>
              <a:t>RB, MG, PH, LL, DM, SR, MS, RV)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257800"/>
          </a:xfrm>
        </p:spPr>
        <p:txBody>
          <a:bodyPr/>
          <a:lstStyle/>
          <a:p>
            <a:r>
              <a:rPr lang="en-US" sz="1800" dirty="0" smtClean="0"/>
              <a:t>We </a:t>
            </a:r>
            <a:r>
              <a:rPr lang="en-US" sz="1800" dirty="0"/>
              <a:t>measured the aperture in IR2 for both beams and planes at the end of the squeeze with separated beams. We used the method of TCT scan + orbit bumps: after </a:t>
            </a:r>
            <a:r>
              <a:rPr lang="en-US" sz="1800" dirty="0" err="1"/>
              <a:t>centring</a:t>
            </a:r>
            <a:r>
              <a:rPr lang="en-US" sz="1800" dirty="0"/>
              <a:t> the TCTs (beam-based alignment around the reference orbit), we added orbit bumps to the orbit and increased the TCT gap until the triplet aperture was exposed. </a:t>
            </a:r>
            <a:br>
              <a:rPr lang="en-US" sz="1800" dirty="0"/>
            </a:br>
            <a:r>
              <a:rPr lang="en-US" sz="1800" dirty="0"/>
              <a:t>For the different planes/beams, we found the following </a:t>
            </a:r>
            <a:r>
              <a:rPr lang="en-US" sz="1800" dirty="0">
                <a:solidFill>
                  <a:srgbClr val="FF0000"/>
                </a:solidFill>
              </a:rPr>
              <a:t>on-momentum apertures</a:t>
            </a:r>
            <a:r>
              <a:rPr lang="en-US" sz="1800" dirty="0"/>
              <a:t>: 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solidFill>
                  <a:srgbClr val="FF0000"/>
                </a:solidFill>
              </a:rPr>
              <a:t>B1 - V (crossing) : 14.0-14.5 </a:t>
            </a:r>
            <a:r>
              <a:rPr lang="en-US" sz="1800" dirty="0" err="1">
                <a:solidFill>
                  <a:srgbClr val="FF0000"/>
                </a:solidFill>
              </a:rPr>
              <a:t>sigmas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B2 - V (crossing) : 13.5-14.0 </a:t>
            </a:r>
            <a:r>
              <a:rPr lang="en-US" sz="1800" dirty="0" err="1">
                <a:solidFill>
                  <a:srgbClr val="FF0000"/>
                </a:solidFill>
              </a:rPr>
              <a:t>sigmas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B1 - H (separation) : &gt; 14.0 </a:t>
            </a:r>
            <a:r>
              <a:rPr lang="en-US" sz="1800" dirty="0" err="1">
                <a:solidFill>
                  <a:srgbClr val="FF0000"/>
                </a:solidFill>
              </a:rPr>
              <a:t>sigmas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B2 - H (separation) : &gt; 14.5 </a:t>
            </a:r>
            <a:r>
              <a:rPr lang="en-US" sz="1800" dirty="0" err="1">
                <a:solidFill>
                  <a:srgbClr val="FF0000"/>
                </a:solidFill>
              </a:rPr>
              <a:t>sigmas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For the case B2-V we re-measured the aperture for both off-momentum signs (with off-momentum beta-beat correction knob active). </a:t>
            </a:r>
            <a:r>
              <a:rPr lang="en-US" sz="1800" dirty="0">
                <a:solidFill>
                  <a:srgbClr val="FF0000"/>
                </a:solidFill>
              </a:rPr>
              <a:t>We found that for the negative </a:t>
            </a:r>
            <a:r>
              <a:rPr lang="en-US" sz="1800" dirty="0" err="1">
                <a:solidFill>
                  <a:srgbClr val="FF0000"/>
                </a:solidFill>
              </a:rPr>
              <a:t>dp</a:t>
            </a:r>
            <a:r>
              <a:rPr lang="en-US" sz="1800" dirty="0">
                <a:solidFill>
                  <a:srgbClr val="FF0000"/>
                </a:solidFill>
              </a:rPr>
              <a:t>/p case we lose 0.5 </a:t>
            </a:r>
            <a:r>
              <a:rPr lang="en-US" sz="1800" dirty="0" err="1">
                <a:solidFill>
                  <a:srgbClr val="FF0000"/>
                </a:solidFill>
              </a:rPr>
              <a:t>sigmas</a:t>
            </a:r>
            <a:r>
              <a:rPr lang="en-US" sz="1800" dirty="0">
                <a:solidFill>
                  <a:srgbClr val="FF0000"/>
                </a:solidFill>
              </a:rPr>
              <a:t> whereas we lose nothing for the positive </a:t>
            </a:r>
            <a:r>
              <a:rPr lang="en-US" sz="1800" dirty="0" err="1">
                <a:solidFill>
                  <a:srgbClr val="FF0000"/>
                </a:solidFill>
              </a:rPr>
              <a:t>dp</a:t>
            </a:r>
            <a:r>
              <a:rPr lang="en-US" sz="1800" dirty="0">
                <a:solidFill>
                  <a:srgbClr val="FF0000"/>
                </a:solidFill>
              </a:rPr>
              <a:t>/p case.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In conclusion, these apertures are fine for the operation at 80 cm. </a:t>
            </a:r>
            <a:r>
              <a:rPr lang="en-US" sz="1800" dirty="0">
                <a:solidFill>
                  <a:srgbClr val="FF0000"/>
                </a:solidFill>
              </a:rPr>
              <a:t>These preliminary results will have to be confirmed by loss maps after detailed TCT setup. </a:t>
            </a:r>
            <a:endParaRPr lang="en-GB" sz="1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4AA5-A5E3-4FD1-A56C-E1371AFD0238}" type="datetime1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55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01:45-05:30</a:t>
            </a:r>
          </a:p>
          <a:p>
            <a:pPr lvl="1"/>
            <a:r>
              <a:rPr lang="en-US" sz="2000" dirty="0" smtClean="0"/>
              <a:t>Steering</a:t>
            </a:r>
          </a:p>
          <a:p>
            <a:pPr lvl="1"/>
            <a:r>
              <a:rPr lang="en-US" sz="2000" dirty="0" smtClean="0"/>
              <a:t>RF capture</a:t>
            </a:r>
          </a:p>
          <a:p>
            <a:r>
              <a:rPr lang="en-US" sz="2400" dirty="0" smtClean="0"/>
              <a:t>Issues with the FBCT reading B1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8CA10-AB33-4F71-A2C9-05A6324FDFFE}" type="datetime1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026" name="Picture 2" descr="http://elogbook.cern.ch/eLogbook/attach_reader?attach_id=132728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7" b="32246"/>
          <a:stretch/>
        </p:blipFill>
        <p:spPr bwMode="auto">
          <a:xfrm>
            <a:off x="838200" y="2803187"/>
            <a:ext cx="6047423" cy="314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90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http://elogbook.cern.ch/eLogbook/attach_reader?attach_id=13273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2537" y="2071687"/>
            <a:ext cx="6062663" cy="417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81000" y="1143000"/>
            <a:ext cx="8305800" cy="533400"/>
          </a:xfrm>
        </p:spPr>
        <p:txBody>
          <a:bodyPr/>
          <a:lstStyle/>
          <a:p>
            <a:r>
              <a:rPr lang="en-US" sz="2400" dirty="0" smtClean="0"/>
              <a:t>Bunch length (long blow-up left off for B1 on purpose)</a:t>
            </a:r>
          </a:p>
          <a:p>
            <a:r>
              <a:rPr lang="en-US" sz="2400" dirty="0" err="1" smtClean="0"/>
              <a:t>Centred</a:t>
            </a:r>
            <a:r>
              <a:rPr lang="en-US" sz="2400" dirty="0" smtClean="0"/>
              <a:t> orbits at flat-top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7998-56F9-4B20-9632-DDBC8C9455BF}" type="datetime1">
              <a:rPr lang="en-GB" smtClean="0"/>
              <a:t>18/01/2013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213217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33029</TotalTime>
  <Words>843</Words>
  <Application>Microsoft Office PowerPoint</Application>
  <PresentationFormat>On-screen Show (4:3)</PresentationFormat>
  <Paragraphs>303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LHCpresentations</vt:lpstr>
      <vt:lpstr>Thu 17/1</vt:lpstr>
      <vt:lpstr>Thu 17/1</vt:lpstr>
      <vt:lpstr>Thu 17/1</vt:lpstr>
      <vt:lpstr>Thu 17/1</vt:lpstr>
      <vt:lpstr>Thu 17/1</vt:lpstr>
      <vt:lpstr>PowerPoint Presentation</vt:lpstr>
      <vt:lpstr>Aperture measurement IP2 RB, MG, PH, LL, DM, SR, MS, RV) </vt:lpstr>
      <vt:lpstr>PowerPoint Presentation</vt:lpstr>
      <vt:lpstr>PowerPoint Presentation</vt:lpstr>
      <vt:lpstr>PowerPoint Presentation</vt:lpstr>
      <vt:lpstr>Plans</vt:lpstr>
      <vt:lpstr>Validation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2894</cp:revision>
  <dcterms:created xsi:type="dcterms:W3CDTF">2010-04-25T23:23:07Z</dcterms:created>
  <dcterms:modified xsi:type="dcterms:W3CDTF">2013-01-18T08:21:27Z</dcterms:modified>
</cp:coreProperties>
</file>