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8"/>
  </p:notesMasterIdLst>
  <p:sldIdLst>
    <p:sldId id="1252" r:id="rId2"/>
    <p:sldId id="1269" r:id="rId3"/>
    <p:sldId id="1278" r:id="rId4"/>
    <p:sldId id="1277" r:id="rId5"/>
    <p:sldId id="1275" r:id="rId6"/>
    <p:sldId id="1274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3300"/>
    <a:srgbClr val="66FF33"/>
    <a:srgbClr val="008000"/>
    <a:srgbClr val="FFFFCC"/>
    <a:srgbClr val="FF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706" autoAdjust="0"/>
  </p:normalViewPr>
  <p:slideViewPr>
    <p:cSldViewPr>
      <p:cViewPr>
        <p:scale>
          <a:sx n="100" d="100"/>
          <a:sy n="100" d="100"/>
        </p:scale>
        <p:origin x="-122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01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B9D4380-6F19-4A7E-93F2-E14642744991}" type="datetime1">
              <a:rPr lang="en-GB" smtClean="0"/>
              <a:t>16/01/2013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16/01/2013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66D-7345-4F19-BF7B-E480E373C532}" type="datetime1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1C59BB-CC43-4614-B10A-F41B1F3EF9F4}" type="datetime1">
              <a:rPr lang="en-GB" smtClean="0"/>
              <a:t>16/01/2013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15/1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 smtClean="0"/>
              <a:t>08:30 Power glitch (see F. Duval): </a:t>
            </a:r>
          </a:p>
          <a:p>
            <a:pPr lvl="1"/>
            <a:r>
              <a:rPr lang="en-US" sz="1600" dirty="0" smtClean="0"/>
              <a:t>PC </a:t>
            </a:r>
            <a:r>
              <a:rPr lang="en-US" sz="1600" dirty="0"/>
              <a:t>trips in all sectors. Main circuits OK in S23, S34 and S45 </a:t>
            </a:r>
            <a:endParaRPr lang="en-US" sz="1600" dirty="0" smtClean="0"/>
          </a:p>
          <a:p>
            <a:pPr lvl="1"/>
            <a:r>
              <a:rPr lang="en-US" sz="1600" dirty="0" smtClean="0"/>
              <a:t>RF </a:t>
            </a:r>
            <a:r>
              <a:rPr lang="en-US" sz="1600" dirty="0"/>
              <a:t>tripped </a:t>
            </a:r>
            <a:endParaRPr lang="en-US" sz="1600" dirty="0" smtClean="0"/>
          </a:p>
          <a:p>
            <a:pPr lvl="1"/>
            <a:r>
              <a:rPr lang="en-US" sz="1600" dirty="0" smtClean="0"/>
              <a:t>ATLAS </a:t>
            </a:r>
            <a:r>
              <a:rPr lang="en-US" sz="1600" dirty="0"/>
              <a:t>Solenoid and </a:t>
            </a:r>
            <a:r>
              <a:rPr lang="en-US" sz="1600" dirty="0" err="1"/>
              <a:t>toriod</a:t>
            </a:r>
            <a:r>
              <a:rPr lang="en-US" sz="1600" dirty="0"/>
              <a:t> tripped </a:t>
            </a:r>
            <a:endParaRPr lang="en-US" sz="1600" dirty="0" smtClean="0"/>
          </a:p>
          <a:p>
            <a:pPr lvl="1"/>
            <a:r>
              <a:rPr lang="en-US" sz="1600" dirty="0" smtClean="0"/>
              <a:t>ALICE </a:t>
            </a:r>
            <a:r>
              <a:rPr lang="en-US" sz="1600" dirty="0"/>
              <a:t>solenoid tripped </a:t>
            </a:r>
            <a:endParaRPr lang="en-US" sz="1600" dirty="0" smtClean="0"/>
          </a:p>
          <a:p>
            <a:pPr lvl="1"/>
            <a:r>
              <a:rPr lang="en-US" sz="1600" dirty="0" err="1" smtClean="0"/>
              <a:t>Undulator</a:t>
            </a:r>
            <a:r>
              <a:rPr lang="en-US" sz="1600" dirty="0" smtClean="0"/>
              <a:t> RU.L4 quench</a:t>
            </a:r>
          </a:p>
          <a:p>
            <a:pPr lvl="1"/>
            <a:r>
              <a:rPr lang="en-US" sz="1600" dirty="0" err="1" smtClean="0"/>
              <a:t>Cryo</a:t>
            </a:r>
            <a:r>
              <a:rPr lang="en-US" sz="1600" dirty="0" smtClean="0"/>
              <a:t> P18 tripped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r>
              <a:rPr lang="en-US" sz="2000" dirty="0" smtClean="0"/>
              <a:t>Source refurbishment </a:t>
            </a:r>
            <a:r>
              <a:rPr lang="en-US" sz="2000" dirty="0" smtClean="0"/>
              <a:t>launched</a:t>
            </a:r>
          </a:p>
          <a:p>
            <a:endParaRPr lang="en-US" sz="2000" dirty="0"/>
          </a:p>
          <a:p>
            <a:r>
              <a:rPr lang="en-US" sz="2000" dirty="0"/>
              <a:t>Accesses for:</a:t>
            </a:r>
          </a:p>
          <a:p>
            <a:pPr lvl="1"/>
            <a:r>
              <a:rPr lang="en-US" sz="1800" dirty="0"/>
              <a:t>CV (US15)</a:t>
            </a:r>
          </a:p>
          <a:p>
            <a:pPr lvl="1"/>
            <a:r>
              <a:rPr lang="en-US" sz="1800" dirty="0"/>
              <a:t>ALICE ZDC</a:t>
            </a:r>
          </a:p>
          <a:p>
            <a:pPr lvl="1"/>
            <a:r>
              <a:rPr lang="en-US" sz="1800" dirty="0"/>
              <a:t>Closed ventilation in UJ32</a:t>
            </a:r>
          </a:p>
          <a:p>
            <a:pPr lvl="1"/>
            <a:r>
              <a:rPr lang="en-US" sz="1800" dirty="0" smtClean="0"/>
              <a:t>CMS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15/1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</a:t>
            </a:r>
            <a:r>
              <a:rPr lang="en-US" sz="2000" dirty="0" smtClean="0"/>
              <a:t>issues with the publication of the CMS luminosity via DIP fixed during the afternoon</a:t>
            </a:r>
            <a:r>
              <a:rPr lang="en-US" sz="2000" dirty="0" smtClean="0"/>
              <a:t>.</a:t>
            </a:r>
          </a:p>
          <a:p>
            <a:endParaRPr lang="en-US" sz="1600" dirty="0" smtClean="0"/>
          </a:p>
          <a:p>
            <a:r>
              <a:rPr lang="en-US" sz="2000" dirty="0" smtClean="0"/>
              <a:t>Source back in operation at the end of the </a:t>
            </a:r>
            <a:r>
              <a:rPr lang="en-US" sz="2000" dirty="0" smtClean="0"/>
              <a:t>afternoon</a:t>
            </a:r>
          </a:p>
          <a:p>
            <a:endParaRPr lang="en-US" sz="1600" dirty="0" smtClean="0"/>
          </a:p>
          <a:p>
            <a:r>
              <a:rPr lang="en-US" sz="2000" dirty="0" smtClean="0"/>
              <a:t>20:30 problem with Beam Imminent </a:t>
            </a:r>
            <a:r>
              <a:rPr lang="en-US" sz="2000" dirty="0"/>
              <a:t>W</a:t>
            </a:r>
            <a:r>
              <a:rPr lang="en-US" sz="2000" dirty="0" smtClean="0"/>
              <a:t>arning </a:t>
            </a:r>
            <a:r>
              <a:rPr lang="en-US" sz="2000" dirty="0" err="1" smtClean="0"/>
              <a:t>sirenes</a:t>
            </a:r>
            <a:r>
              <a:rPr lang="en-US" sz="2000" dirty="0" smtClean="0"/>
              <a:t> in point 5. Not possible to close the machine. Called expert. </a:t>
            </a:r>
            <a:endParaRPr lang="en-US" sz="2000" dirty="0" smtClean="0"/>
          </a:p>
          <a:p>
            <a:endParaRPr lang="en-US" sz="1600" dirty="0" smtClean="0"/>
          </a:p>
          <a:p>
            <a:r>
              <a:rPr lang="en-US" sz="2000" dirty="0" smtClean="0"/>
              <a:t>Intermittent communication problems with the </a:t>
            </a:r>
            <a:r>
              <a:rPr lang="en-US" sz="2000" dirty="0" err="1" smtClean="0"/>
              <a:t>cryo</a:t>
            </a:r>
            <a:r>
              <a:rPr lang="en-US" sz="2000" dirty="0" smtClean="0"/>
              <a:t> in point 4 being investigated</a:t>
            </a:r>
            <a:r>
              <a:rPr lang="en-US" sz="2000" dirty="0" smtClean="0"/>
              <a:t>.</a:t>
            </a:r>
          </a:p>
          <a:p>
            <a:endParaRPr lang="en-US" sz="1600" dirty="0" smtClean="0"/>
          </a:p>
          <a:p>
            <a:r>
              <a:rPr lang="en-US" sz="2000" dirty="0" smtClean="0"/>
              <a:t>21:00 </a:t>
            </a:r>
            <a:r>
              <a:rPr lang="en-US" sz="2000" dirty="0" err="1" smtClean="0"/>
              <a:t>Cryo</a:t>
            </a:r>
            <a:r>
              <a:rPr lang="en-US" sz="2000" dirty="0" smtClean="0"/>
              <a:t> </a:t>
            </a:r>
            <a:r>
              <a:rPr lang="en-US" sz="2000" dirty="0" smtClean="0"/>
              <a:t>OK</a:t>
            </a:r>
          </a:p>
          <a:p>
            <a:endParaRPr lang="en-US" sz="1600" dirty="0" smtClean="0"/>
          </a:p>
          <a:p>
            <a:r>
              <a:rPr lang="en-US" sz="2000" dirty="0" smtClean="0"/>
              <a:t>22:16 Problem with TDI movement. EN/STI piquet </a:t>
            </a:r>
            <a:r>
              <a:rPr lang="en-US" sz="2000" dirty="0" smtClean="0"/>
              <a:t>called</a:t>
            </a:r>
          </a:p>
          <a:p>
            <a:endParaRPr lang="en-US" sz="1600" dirty="0" smtClean="0"/>
          </a:p>
          <a:p>
            <a:r>
              <a:rPr lang="en-US" sz="2000" dirty="0" smtClean="0"/>
              <a:t>23:30 </a:t>
            </a:r>
            <a:r>
              <a:rPr lang="en-US" sz="2000" dirty="0" err="1" smtClean="0"/>
              <a:t>Undulator</a:t>
            </a:r>
            <a:r>
              <a:rPr lang="en-US" sz="2000" dirty="0" smtClean="0"/>
              <a:t> trip (RU.L4). Lost matching section L4.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16/01/2013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00:03 TDI OK after several attempts from the piquet </a:t>
            </a:r>
            <a:r>
              <a:rPr lang="en-US" sz="2000" dirty="0" smtClean="0"/>
              <a:t>(??)</a:t>
            </a:r>
          </a:p>
          <a:p>
            <a:r>
              <a:rPr lang="en-US" sz="2000" dirty="0" smtClean="0"/>
              <a:t>03:36: No way to repair the problem with the BIW </a:t>
            </a:r>
            <a:r>
              <a:rPr lang="en-US" sz="2000" dirty="0"/>
              <a:t>sirens in </a:t>
            </a:r>
            <a:r>
              <a:rPr lang="en-US" sz="2000" dirty="0" smtClean="0"/>
              <a:t>P5. Forced the 'start </a:t>
            </a:r>
            <a:r>
              <a:rPr lang="en-US" sz="2000" dirty="0"/>
              <a:t>cycle' </a:t>
            </a:r>
            <a:r>
              <a:rPr lang="en-US" sz="2000" dirty="0" smtClean="0"/>
              <a:t>locally</a:t>
            </a:r>
            <a:r>
              <a:rPr lang="en-US" sz="2000" dirty="0"/>
              <a:t>; the rest of the signals followed nicely. </a:t>
            </a:r>
            <a:br>
              <a:rPr lang="en-US" sz="2000" dirty="0"/>
            </a:br>
            <a:r>
              <a:rPr lang="en-US" sz="2000" dirty="0"/>
              <a:t>Safety is ensured despite the repeated failures of returning </a:t>
            </a:r>
            <a:r>
              <a:rPr lang="en-US" sz="2000" dirty="0" smtClean="0"/>
              <a:t>the </a:t>
            </a:r>
            <a:r>
              <a:rPr lang="en-US" sz="2000" dirty="0"/>
              <a:t>signals. </a:t>
            </a:r>
            <a:r>
              <a:rPr lang="en-US" sz="2000" dirty="0" smtClean="0"/>
              <a:t>To be followed-up this morning.</a:t>
            </a:r>
          </a:p>
          <a:p>
            <a:r>
              <a:rPr lang="en-US" sz="2000" dirty="0" smtClean="0"/>
              <a:t>04:13 Injection of B1</a:t>
            </a:r>
          </a:p>
          <a:p>
            <a:r>
              <a:rPr lang="en-US" sz="2000" dirty="0" smtClean="0"/>
              <a:t>04:14 lost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conditions in Sector 34/45 due to communication problem</a:t>
            </a:r>
          </a:p>
          <a:p>
            <a:r>
              <a:rPr lang="en-US" sz="2000" dirty="0" smtClean="0"/>
              <a:t>06:30 Identified faulty network switch. Access to replace </a:t>
            </a:r>
            <a:r>
              <a:rPr lang="en-US" sz="2000" dirty="0" smtClean="0"/>
              <a:t>it (should start soon)</a:t>
            </a:r>
          </a:p>
          <a:p>
            <a:r>
              <a:rPr lang="en-US" sz="2000" dirty="0" smtClean="0"/>
              <a:t>2-3 hours to recover if no </a:t>
            </a:r>
            <a:r>
              <a:rPr lang="en-US" sz="2000" dirty="0" err="1" smtClean="0"/>
              <a:t>cryo</a:t>
            </a:r>
            <a:r>
              <a:rPr lang="en-US" sz="2000" dirty="0" smtClean="0"/>
              <a:t> stop. Warned experts for BIW to fix problem during </a:t>
            </a:r>
            <a:r>
              <a:rPr lang="en-US" sz="2000" dirty="0" err="1" smtClean="0"/>
              <a:t>cryo</a:t>
            </a:r>
            <a:r>
              <a:rPr lang="en-US" sz="2000" dirty="0" smtClean="0"/>
              <a:t> recovery</a:t>
            </a:r>
            <a:r>
              <a:rPr lang="en-US" sz="2400" dirty="0"/>
              <a:t/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3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Loss maps at flat-top and LSS7 collimator alignment </a:t>
            </a:r>
            <a:r>
              <a:rPr lang="en-US" sz="2000" dirty="0" smtClean="0"/>
              <a:t>checks – go </a:t>
            </a:r>
            <a:r>
              <a:rPr lang="en-US" sz="2000" dirty="0" err="1" smtClean="0"/>
              <a:t>thorugh</a:t>
            </a:r>
            <a:r>
              <a:rPr lang="en-US" sz="2000" dirty="0" smtClean="0"/>
              <a:t> the squeeze off momentum and measure beta beating (6-8 </a:t>
            </a:r>
            <a:r>
              <a:rPr lang="en-US" sz="2000" dirty="0"/>
              <a:t>hours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IR2 aperture measurement (4 hours)</a:t>
            </a:r>
          </a:p>
          <a:p>
            <a:r>
              <a:rPr lang="en-US" sz="2000" dirty="0" smtClean="0"/>
              <a:t>Ramp, cogging, frequency lock p/</a:t>
            </a:r>
            <a:r>
              <a:rPr lang="en-US" sz="2000" dirty="0" err="1" smtClean="0"/>
              <a:t>Pb</a:t>
            </a:r>
            <a:r>
              <a:rPr lang="en-US" sz="2000" dirty="0" smtClean="0"/>
              <a:t> (13 bunches) + TCT alignment and loss maps up to collision (&gt;1 shift). In collision Roman pot alignment (TOTEM and ALFA vertical).</a:t>
            </a:r>
          </a:p>
          <a:p>
            <a:r>
              <a:rPr lang="en-US" sz="2000" dirty="0" smtClean="0"/>
              <a:t>If problems to find collision inject nominal bunches and find collisions (4-6 hours) then go back to collimator alignment/loss maps</a:t>
            </a:r>
          </a:p>
          <a:p>
            <a:r>
              <a:rPr lang="en-US" sz="2000" dirty="0" smtClean="0"/>
              <a:t>Injection of trains of 24 bunches (protons and ions) (2 hours)</a:t>
            </a:r>
          </a:p>
          <a:p>
            <a:r>
              <a:rPr lang="en-US" sz="2000" dirty="0" smtClean="0"/>
              <a:t>Loss maps at </a:t>
            </a:r>
            <a:r>
              <a:rPr lang="en-US" sz="2000" smtClean="0"/>
              <a:t>injection (2 hours)</a:t>
            </a:r>
            <a:endParaRPr lang="en-US" sz="2000" dirty="0" smtClean="0"/>
          </a:p>
          <a:p>
            <a:r>
              <a:rPr lang="en-US" sz="2000" dirty="0" smtClean="0"/>
              <a:t>Remaining loss maps at flat top after generation of the functions (2 shifts)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833441"/>
              </p:ext>
            </p:extLst>
          </p:nvPr>
        </p:nvGraphicFramePr>
        <p:xfrm>
          <a:off x="228600" y="990600"/>
          <a:ext cx="8686416" cy="239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36"/>
                <a:gridCol w="1447736"/>
                <a:gridCol w="1447736"/>
                <a:gridCol w="1447736"/>
                <a:gridCol w="1447736"/>
                <a:gridCol w="1447736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IN)</a:t>
                      </a:r>
                      <a:endParaRPr lang="en-GB" sz="1400" dirty="0" smtClean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OUT)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Flat-top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Squeezed, separated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 Collision</a:t>
                      </a:r>
                      <a:endParaRPr lang="en-GB" sz="1400" dirty="0"/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-H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-V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Neg. off-mom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(+500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Pos. off-mom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(-500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Asynch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dump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731" y="51054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solidFill>
                  <a:srgbClr val="000000"/>
                </a:solidFill>
                <a:latin typeface="Lucida Sans Unicod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bd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=to be done</a:t>
            </a:r>
            <a:endParaRPr lang="en-GB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19/09/2012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 ns MDs and scrubbing - G. Arduini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B8C-ADBD-5C49-B24B-92DBB2EFF8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0404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32731</TotalTime>
  <Words>421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Tue 15/1</vt:lpstr>
      <vt:lpstr>Tue 15/1</vt:lpstr>
      <vt:lpstr>PowerPoint Presentation</vt:lpstr>
      <vt:lpstr>PowerPoint Presentation</vt:lpstr>
      <vt:lpstr>Validation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2865</cp:revision>
  <dcterms:created xsi:type="dcterms:W3CDTF">2010-04-25T23:23:07Z</dcterms:created>
  <dcterms:modified xsi:type="dcterms:W3CDTF">2013-01-16T07:27:42Z</dcterms:modified>
</cp:coreProperties>
</file>