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4" r:id="rId1"/>
  </p:sldMasterIdLst>
  <p:notesMasterIdLst>
    <p:notesMasterId r:id="rId11"/>
  </p:notesMasterIdLst>
  <p:sldIdLst>
    <p:sldId id="263" r:id="rId2"/>
    <p:sldId id="288" r:id="rId3"/>
    <p:sldId id="314" r:id="rId4"/>
    <p:sldId id="309" r:id="rId5"/>
    <p:sldId id="315" r:id="rId6"/>
    <p:sldId id="291" r:id="rId7"/>
    <p:sldId id="317" r:id="rId8"/>
    <p:sldId id="316" r:id="rId9"/>
    <p:sldId id="318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896" autoAdjust="0"/>
    <p:restoredTop sz="86443" autoAdjust="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404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AFA056B2-8286-4214-95A8-50FE7E956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219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3886200"/>
            <a:ext cx="77867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02192-A068-45B5-B3FD-8199D4F1E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E20D-C8F7-4C93-A0FC-4874F8ECF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12" y="714356"/>
            <a:ext cx="1714512" cy="54228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282" y="714356"/>
            <a:ext cx="5929354" cy="54228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EE2C-BFE4-41F7-A659-07DE90E5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14375"/>
            <a:ext cx="7786687" cy="703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14313" y="1600200"/>
            <a:ext cx="7786687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92A2-5CC3-4185-AA21-BCF0EA63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9A0B-73EB-43EC-8D5F-FF33888E9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4406900"/>
            <a:ext cx="778674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3" y="2906713"/>
            <a:ext cx="778674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43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9C29-1267-4F85-BC8F-AD68C7E5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3857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3372" y="1571612"/>
            <a:ext cx="3857652" cy="45720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72AB-F664-4473-B16A-42210601B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3857652" cy="642942"/>
          </a:xfrm>
        </p:spPr>
        <p:txBody>
          <a:bodyPr anchor="b">
            <a:no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282" y="2285992"/>
            <a:ext cx="3857652" cy="392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373" y="1571612"/>
            <a:ext cx="38576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43373" y="2285992"/>
            <a:ext cx="3857652" cy="3929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0716-E1E6-45FD-8EB5-1305AD01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0AB3-9DBF-4EEF-8A1C-A57E31008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5270-A8B7-451D-BF14-190D80F82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3008313" cy="7334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16" y="714356"/>
            <a:ext cx="4714908" cy="55007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3008313" cy="47149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DCF1-8474-42DE-9668-86D2DE98B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485F-9549-4A6A-8BC9-424CDC645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14313" y="714375"/>
            <a:ext cx="778668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 Decharges partielles cellules HTA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1600200"/>
            <a:ext cx="7786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43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7875" y="6357938"/>
            <a:ext cx="214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027BE-AFB2-4866-A3F8-7264C0AEC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663" y="123825"/>
            <a:ext cx="54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\\cern.ch\dfs\Workspaces\s\st_el\BE\LOGOS\Nouvelle version ENEL\Logo ENEL 26x30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15313" y="123825"/>
            <a:ext cx="822325" cy="947738"/>
          </a:xfrm>
          <a:prstGeom prst="rect">
            <a:avLst/>
          </a:prstGeom>
          <a:noFill/>
          <a:ln w="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105" name="Picture 8" descr="Bandeau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15313" y="1160463"/>
            <a:ext cx="8223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8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785813" y="1143000"/>
            <a:ext cx="70723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Major Event on 12/01/2013</a:t>
            </a:r>
          </a:p>
          <a:p>
            <a:pPr algn="ctr"/>
            <a:r>
              <a:rPr lang="fr-FR" sz="3600" b="1" dirty="0" smtClean="0">
                <a:latin typeface="+mn-lt"/>
              </a:rPr>
              <a:t>EL Report</a:t>
            </a:r>
            <a:endParaRPr lang="fr-FR" sz="3600" b="1" dirty="0">
              <a:latin typeface="+mn-lt"/>
            </a:endParaRPr>
          </a:p>
          <a:p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r>
              <a:rPr lang="fr-FR" sz="2000" dirty="0" smtClean="0">
                <a:latin typeface="+mn-lt"/>
              </a:rPr>
              <a:t>8:30 meeting 14/01/2011</a:t>
            </a:r>
            <a:endParaRPr lang="fr-FR" sz="2000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endParaRPr lang="fr-FR" b="1" dirty="0">
              <a:latin typeface="+mn-lt"/>
            </a:endParaRPr>
          </a:p>
          <a:p>
            <a:pPr algn="ctr"/>
            <a:r>
              <a:rPr lang="fr-FR" sz="2000" dirty="0">
                <a:latin typeface="+mn-lt"/>
              </a:rPr>
              <a:t>F Duval, </a:t>
            </a:r>
            <a:r>
              <a:rPr lang="fr-FR" sz="2000" dirty="0" smtClean="0">
                <a:latin typeface="+mn-lt"/>
              </a:rPr>
              <a:t>on </a:t>
            </a:r>
            <a:r>
              <a:rPr lang="fr-FR" sz="2000" dirty="0" err="1">
                <a:latin typeface="+mn-lt"/>
              </a:rPr>
              <a:t>behalf</a:t>
            </a:r>
            <a:r>
              <a:rPr lang="fr-FR" sz="2000" dirty="0">
                <a:latin typeface="+mn-lt"/>
              </a:rPr>
              <a:t> of </a:t>
            </a:r>
            <a:r>
              <a:rPr lang="fr-FR" sz="2000" dirty="0" smtClean="0">
                <a:latin typeface="+mn-lt"/>
              </a:rPr>
              <a:t>EN/EL</a:t>
            </a:r>
            <a:endParaRPr lang="fr-FR" sz="20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25270-A8B7-451D-BF14-190D80F82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network configuration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events at  19:15:34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0000"/>
            <a:ext cx="62290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ghtning Bolt 6"/>
          <p:cNvSpPr/>
          <p:nvPr/>
        </p:nvSpPr>
        <p:spPr>
          <a:xfrm>
            <a:off x="5814332" y="4545124"/>
            <a:ext cx="144016" cy="216024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/>
          <p:cNvSpPr/>
          <p:nvPr/>
        </p:nvSpPr>
        <p:spPr>
          <a:xfrm>
            <a:off x="7768831" y="2586283"/>
            <a:ext cx="144016" cy="216024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/>
          <p:cNvSpPr/>
          <p:nvPr/>
        </p:nvSpPr>
        <p:spPr>
          <a:xfrm>
            <a:off x="6084168" y="4437112"/>
            <a:ext cx="144016" cy="216024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3888432" cy="733422"/>
          </a:xfrm>
        </p:spPr>
        <p:txBody>
          <a:bodyPr/>
          <a:lstStyle/>
          <a:p>
            <a:r>
              <a:rPr lang="fr-FR" dirty="0" err="1" smtClean="0"/>
              <a:t>Detailed</a:t>
            </a:r>
            <a:r>
              <a:rPr lang="fr-FR" dirty="0" smtClean="0"/>
              <a:t> network configuration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\\cern.ch\dfs\Users\f\frduval\Documents\major event 12012013\reseau 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487554" cy="559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ghtning Bolt 6"/>
          <p:cNvSpPr/>
          <p:nvPr/>
        </p:nvSpPr>
        <p:spPr>
          <a:xfrm>
            <a:off x="2915816" y="4077072"/>
            <a:ext cx="144016" cy="216024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/>
          <p:cNvSpPr/>
          <p:nvPr/>
        </p:nvSpPr>
        <p:spPr>
          <a:xfrm>
            <a:off x="7092280" y="4653136"/>
            <a:ext cx="144016" cy="216024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/>
          <p:cNvSpPr/>
          <p:nvPr/>
        </p:nvSpPr>
        <p:spPr>
          <a:xfrm>
            <a:off x="6588224" y="4869160"/>
            <a:ext cx="144016" cy="216024"/>
          </a:xfrm>
          <a:prstGeom prst="lightningBol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980728"/>
            <a:ext cx="3008313" cy="733422"/>
          </a:xfrm>
        </p:spPr>
        <p:txBody>
          <a:bodyPr/>
          <a:lstStyle/>
          <a:p>
            <a:r>
              <a:rPr lang="en-US" dirty="0" smtClean="0"/>
              <a:t>Substation BE9</a:t>
            </a:r>
            <a:br>
              <a:rPr lang="en-US" dirty="0" smtClean="0"/>
            </a:br>
            <a:r>
              <a:rPr lang="en-US" dirty="0" smtClean="0"/>
              <a:t>cubicle EMD203</a:t>
            </a:r>
            <a:br>
              <a:rPr lang="en-US" dirty="0" smtClean="0"/>
            </a:br>
            <a:r>
              <a:rPr lang="en-US" dirty="0" smtClean="0"/>
              <a:t>cables compartment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\\cern.ch\dfs\Users\f\frduval\Documents\major event 12012013\photo EMD203 9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2" t="33543" r="-391" b="17540"/>
          <a:stretch/>
        </p:blipFill>
        <p:spPr bwMode="auto">
          <a:xfrm rot="5400000">
            <a:off x="924823" y="1782664"/>
            <a:ext cx="6208393" cy="32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cern.ch\dfs\Users\f\frduval\Documents\major event 12012013\photo EMD203 9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8230" y="1203791"/>
            <a:ext cx="5240878" cy="39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064896" cy="4653136"/>
          </a:xfrm>
        </p:spPr>
        <p:txBody>
          <a:bodyPr/>
          <a:lstStyle/>
          <a:p>
            <a:r>
              <a:rPr lang="en-US" dirty="0" smtClean="0"/>
              <a:t>UPS EBS21/76 &amp; EBS21/88: </a:t>
            </a:r>
            <a:br>
              <a:rPr lang="en-US" dirty="0" smtClean="0"/>
            </a:br>
            <a:r>
              <a:rPr lang="en-US" dirty="0" smtClean="0"/>
              <a:t>power converter burnt, battery elements and batteries CB burnt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Filters tripped (LHC 1, 2, 4, 6, 8)</a:t>
            </a:r>
            <a:br>
              <a:rPr lang="en-US" dirty="0" smtClean="0"/>
            </a:br>
            <a:r>
              <a:rPr lang="en-US" dirty="0" smtClean="0"/>
              <a:t>Many feeders tripped (mainly for power converters 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		</a:t>
            </a:r>
            <a:r>
              <a:rPr lang="en-US" sz="4000" dirty="0" smtClean="0"/>
              <a:t>Recovery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Network reconfigured at 23:00 (filters)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Booster restarted at 21:30</a:t>
            </a:r>
            <a:br>
              <a:rPr lang="en-US" dirty="0" smtClean="0"/>
            </a:br>
            <a:r>
              <a:rPr lang="en-US" dirty="0" smtClean="0"/>
              <a:t>SPS restarted at 01:00 (13/01/2013) without stable filter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Both UPSs replaced and back on service at </a:t>
            </a:r>
            <a:r>
              <a:rPr lang="en-US" dirty="0" smtClean="0">
                <a:solidFill>
                  <a:srgbClr val="FF0000"/>
                </a:solidFill>
              </a:rPr>
              <a:t>XX:XX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LHC restarted at </a:t>
            </a:r>
            <a:r>
              <a:rPr lang="en-US" dirty="0" err="1" smtClean="0">
                <a:solidFill>
                  <a:srgbClr val="FF0000"/>
                </a:solidFill>
              </a:rPr>
              <a:t>xx:XX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9143999" y="0"/>
            <a:ext cx="457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87624" y="188640"/>
            <a:ext cx="67144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 dirty="0"/>
              <a:t>C</a:t>
            </a:r>
            <a:r>
              <a:rPr lang="en-US" sz="4000" dirty="0" smtClean="0"/>
              <a:t>onsequences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CDCF1-8474-42DE-9668-86D2DE98BC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6687" cy="703263"/>
          </a:xfrm>
        </p:spPr>
        <p:txBody>
          <a:bodyPr/>
          <a:lstStyle/>
          <a:p>
            <a:r>
              <a:rPr lang="en-US" dirty="0" smtClean="0"/>
              <a:t>Recordings on 18 kV BE9 19:15:34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\\cern.ch\dfs\Users\f\frduval\Documents\major event 12012013\oscillo EMD201 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0" t="16226" r="5438" b="10662"/>
          <a:stretch/>
        </p:blipFill>
        <p:spPr bwMode="auto">
          <a:xfrm>
            <a:off x="467544" y="908720"/>
            <a:ext cx="8557235" cy="56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E9A0B-73EB-43EC-8D5F-FF33888E98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6687" cy="703263"/>
          </a:xfrm>
        </p:spPr>
        <p:txBody>
          <a:bodyPr/>
          <a:lstStyle/>
          <a:p>
            <a:r>
              <a:rPr lang="en-US" dirty="0" smtClean="0"/>
              <a:t>Recordings on 18 kV LHC1 19:15:34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\\cern.ch\dfs\Users\f\frduval\Documents\major event 12012013\oscillo EMD201 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88" y="1268760"/>
            <a:ext cx="8756700" cy="45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E9A0B-73EB-43EC-8D5F-FF33888E98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6687" cy="703263"/>
          </a:xfrm>
        </p:spPr>
        <p:txBody>
          <a:bodyPr/>
          <a:lstStyle/>
          <a:p>
            <a:r>
              <a:rPr lang="en-US" dirty="0" smtClean="0"/>
              <a:t>Recordings on 18 kV </a:t>
            </a:r>
            <a:r>
              <a:rPr lang="en-US" dirty="0" err="1" smtClean="0"/>
              <a:t>Meyrin</a:t>
            </a:r>
            <a:r>
              <a:rPr lang="en-US" dirty="0" smtClean="0"/>
              <a:t> 19:15:34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\\cern.ch\dfs\Users\f\frduval\Documents\major event 12012013\oscillo EMD701 1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14251" r="9592" b="17675"/>
          <a:stretch/>
        </p:blipFill>
        <p:spPr bwMode="auto">
          <a:xfrm>
            <a:off x="305875" y="908720"/>
            <a:ext cx="83213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E9A0B-73EB-43EC-8D5F-FF33888E987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6687" cy="703263"/>
          </a:xfrm>
        </p:spPr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83568" y="1259175"/>
            <a:ext cx="79386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If the </a:t>
            </a:r>
            <a:r>
              <a:rPr lang="en-US" dirty="0">
                <a:latin typeface="+mn-lt"/>
              </a:rPr>
              <a:t>SPS </a:t>
            </a:r>
            <a:r>
              <a:rPr lang="en-US" dirty="0" smtClean="0">
                <a:latin typeface="+mn-lt"/>
              </a:rPr>
              <a:t>can be operated, </a:t>
            </a:r>
            <a:r>
              <a:rPr lang="en-US" dirty="0">
                <a:latin typeface="+mn-lt"/>
              </a:rPr>
              <a:t>we will have the whole Ion run without stable filters (no further time </a:t>
            </a:r>
            <a:r>
              <a:rPr lang="en-US" dirty="0" smtClean="0">
                <a:latin typeface="+mn-lt"/>
              </a:rPr>
              <a:t>lost). Otherwise 2 days circa needed for the repair works.</a:t>
            </a:r>
          </a:p>
          <a:p>
            <a:endParaRPr lang="en-US" dirty="0">
              <a:latin typeface="+mn-lt"/>
            </a:endParaRPr>
          </a:p>
          <a:p>
            <a:pPr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GB" dirty="0" smtClean="0">
                <a:latin typeface="+mn-lt"/>
              </a:rPr>
              <a:t>a detailed analysis of the sequence of events is </a:t>
            </a:r>
            <a:r>
              <a:rPr lang="en-GB" dirty="0" err="1" smtClean="0">
                <a:latin typeface="+mn-lt"/>
              </a:rPr>
              <a:t>ongoing</a:t>
            </a:r>
            <a:r>
              <a:rPr lang="en-GB" dirty="0" smtClean="0">
                <a:latin typeface="+mn-lt"/>
              </a:rPr>
              <a:t> to detect eventual dysfunctions of other elements of the electrical distribution network. </a:t>
            </a:r>
          </a:p>
          <a:p>
            <a:pPr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prstClr val="black"/>
              </a:solidFill>
              <a:latin typeface="+mn-lt"/>
            </a:endParaRPr>
          </a:p>
          <a:p>
            <a:pPr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Taking into account the damaged UPSs; other equipment located on the same circuit could have been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damaged as well;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EL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patrols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have checked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the UPSs in the other 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locations.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lvl="1"/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GB" dirty="0" smtClean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14th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F.Duval - 8.30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E9A0B-73EB-43EC-8D5F-FF33888E987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4276</TotalTime>
  <Words>203</Words>
  <Application>Microsoft Office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network configuration</vt:lpstr>
      <vt:lpstr>Detailed network configuration</vt:lpstr>
      <vt:lpstr>Substation BE9 cubicle EMD203 cables compartment</vt:lpstr>
      <vt:lpstr>UPS EBS21/76 &amp; EBS21/88:  power converter burnt, battery elements and batteries CB burnt  Filters tripped (LHC 1, 2, 4, 6, 8) Many feeders tripped (mainly for power converters )                     Recovery  Network reconfigured at 23:00 (filters)  Booster restarted at 21:30 SPS restarted at 01:00 (13/01/2013) without stable filter  Both UPSs replaced and back on service at XX:XX  LHC restarted at xx:XX  </vt:lpstr>
      <vt:lpstr>Recordings on 18 kV BE9 19:15:34 </vt:lpstr>
      <vt:lpstr>Recordings on 18 kV LHC1 19:15:34 </vt:lpstr>
      <vt:lpstr>Recordings on 18 kV Meyrin 19:15:34 </vt:lpstr>
      <vt:lpstr>Follow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SL-PO Group Presentation</dc:title>
  <dc:creator>Gunnar</dc:creator>
  <cp:lastModifiedBy>Bernhard Holzer</cp:lastModifiedBy>
  <cp:revision>339</cp:revision>
  <cp:lastPrinted>1999-08-26T11:06:52Z</cp:lastPrinted>
  <dcterms:created xsi:type="dcterms:W3CDTF">1999-08-22T11:25:26Z</dcterms:created>
  <dcterms:modified xsi:type="dcterms:W3CDTF">2013-01-14T08:13:34Z</dcterms:modified>
</cp:coreProperties>
</file>