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Default Extension="wdp" ContentType="image/vnd.ms-photo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8C12E-D624-4EDE-A972-25EA534E04E7}" type="datetimeFigureOut">
              <a:rPr lang="en-GB" smtClean="0"/>
              <a:pPr/>
              <a:t>1/10/13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CFA1F-02F9-4D38-B5CA-6E8D7D4160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1238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0A961-3F6F-4826-9B91-0C6A849F2DD3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600400" cy="365125"/>
          </a:xfrm>
        </p:spPr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3679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4879-50B3-4E41-942E-DFF75EBE6A46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042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4BDD0-AE9C-4E8B-BFBB-A6356BD2C44D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524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6C55A-7014-4899-8F6C-E76DEF7351F7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71800" y="6356350"/>
            <a:ext cx="3672408" cy="365125"/>
          </a:xfrm>
        </p:spPr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39552" y="980728"/>
            <a:ext cx="7416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7028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EEA5-C11C-4C1C-AD66-5C4BE8C1A369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533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51128-2B9C-497B-85CD-B1508B4B768D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5878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B8D67-0CE5-4E64-B658-2AD5B64C1B30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601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EBFF-C5EB-438A-A91E-2222279F47C7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27537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7276A-BEB1-4C29-899D-12945AA435C0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3458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DE42D-02A5-482B-BCCD-DD593C58B0E1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2C20-F869-4D31-B601-A56F0F1169F8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589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EDF97-2BEC-4E02-90E8-6EC24B2603CA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FFBD-9864-4539-AA94-3E2356E1F6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3937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3" Type="http://schemas.microsoft.com/office/2007/relationships/hdphoto" Target="../media/hdphoto1.wd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TS#4-2012</a:t>
            </a:r>
            <a:br>
              <a:rPr lang="en-GB" smtClean="0"/>
            </a:br>
            <a:r>
              <a:rPr lang="en-GB" smtClean="0"/>
              <a:t>Provisionnal report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January 10</a:t>
            </a:r>
            <a:r>
              <a:rPr lang="en-GB" baseline="30000" dirty="0" smtClean="0"/>
              <a:t>th</a:t>
            </a:r>
            <a:r>
              <a:rPr lang="en-GB" dirty="0" smtClean="0"/>
              <a:t> 2012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D9C5-7E0D-48BC-A41A-124E44CA6CAC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K. </a:t>
            </a:r>
            <a:r>
              <a:rPr lang="en-GB" dirty="0" err="1" smtClean="0"/>
              <a:t>Foraz</a:t>
            </a:r>
            <a:r>
              <a:rPr lang="en-GB" dirty="0" smtClean="0"/>
              <a:t> on behalf of LHC coordination team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786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of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As usual preventive maintenance of the different systems</a:t>
            </a:r>
          </a:p>
          <a:p>
            <a:r>
              <a:rPr lang="en-US" sz="2400" b="1" i="1" dirty="0" smtClean="0">
                <a:solidFill>
                  <a:srgbClr val="00B0F0"/>
                </a:solidFill>
              </a:rPr>
              <a:t>Lot’s of preparation for LS1</a:t>
            </a:r>
          </a:p>
          <a:p>
            <a:r>
              <a:rPr lang="en-GB" b="1" dirty="0" smtClean="0"/>
              <a:t>Civil engineering</a:t>
            </a:r>
          </a:p>
          <a:p>
            <a:pPr lvl="1"/>
            <a:r>
              <a:rPr lang="en-GB" sz="1900" dirty="0" smtClean="0"/>
              <a:t>Toilets renovation at points 2 and 4 </a:t>
            </a:r>
            <a:r>
              <a:rPr lang="en-GB" sz="1900" b="1" dirty="0" smtClean="0">
                <a:solidFill>
                  <a:srgbClr val="00B0F0"/>
                </a:solidFill>
              </a:rPr>
              <a:t>(LS1)</a:t>
            </a:r>
          </a:p>
          <a:p>
            <a:pPr lvl="1"/>
            <a:r>
              <a:rPr lang="en-GB" sz="1900" dirty="0" smtClean="0"/>
              <a:t>Installation of GGPSO at point 5 </a:t>
            </a:r>
            <a:r>
              <a:rPr lang="en-GB" sz="1900" b="1" dirty="0" smtClean="0">
                <a:solidFill>
                  <a:srgbClr val="00B0F0"/>
                </a:solidFill>
              </a:rPr>
              <a:t>(LS1)</a:t>
            </a:r>
          </a:p>
          <a:p>
            <a:pPr lvl="1"/>
            <a:r>
              <a:rPr lang="en-GB" sz="1900" dirty="0" smtClean="0"/>
              <a:t>Installation of the rail for the future shielding in US85 </a:t>
            </a:r>
            <a:r>
              <a:rPr lang="en-GB" sz="1900" b="1" dirty="0" smtClean="0">
                <a:solidFill>
                  <a:srgbClr val="00B0F0"/>
                </a:solidFill>
              </a:rPr>
              <a:t>(LS1)</a:t>
            </a:r>
          </a:p>
          <a:p>
            <a:pPr lvl="1"/>
            <a:r>
              <a:rPr lang="en-GB" sz="1900" dirty="0" smtClean="0"/>
              <a:t>Drain cleaning </a:t>
            </a:r>
          </a:p>
          <a:p>
            <a:r>
              <a:rPr lang="en-US" b="1" dirty="0" smtClean="0"/>
              <a:t>Handling and logistic</a:t>
            </a:r>
            <a:endParaRPr lang="en-GB" b="1" dirty="0" smtClean="0"/>
          </a:p>
          <a:p>
            <a:pPr lvl="1"/>
            <a:r>
              <a:rPr lang="fr-CH" sz="2400" dirty="0" smtClean="0">
                <a:solidFill>
                  <a:srgbClr val="00B050"/>
                </a:solidFill>
              </a:rPr>
              <a:t>Intensive corrective maintenance of lifts </a:t>
            </a:r>
            <a:r>
              <a:rPr lang="fr-CH" sz="2400" b="1" dirty="0" smtClean="0">
                <a:solidFill>
                  <a:srgbClr val="00B0F0"/>
                </a:solidFill>
              </a:rPr>
              <a:t>(LS1)</a:t>
            </a:r>
            <a:endParaRPr lang="en-GB" sz="2400" b="1" dirty="0" smtClean="0">
              <a:solidFill>
                <a:srgbClr val="00B0F0"/>
              </a:solidFill>
            </a:endParaRPr>
          </a:p>
          <a:p>
            <a:pPr lvl="1"/>
            <a:r>
              <a:rPr lang="fr-CH" dirty="0" smtClean="0"/>
              <a:t>TIM installation </a:t>
            </a:r>
            <a:r>
              <a:rPr lang="fr-CH" dirty="0" err="1" smtClean="0"/>
              <a:t>at</a:t>
            </a:r>
            <a:r>
              <a:rPr lang="fr-CH" dirty="0" smtClean="0"/>
              <a:t> point 5</a:t>
            </a:r>
            <a:endParaRPr lang="en-GB" dirty="0" smtClean="0"/>
          </a:p>
          <a:p>
            <a:r>
              <a:rPr lang="en-GB" b="1" dirty="0" smtClean="0"/>
              <a:t>Access and safety systems</a:t>
            </a:r>
          </a:p>
          <a:p>
            <a:pPr lvl="1"/>
            <a:r>
              <a:rPr lang="en-GB" sz="2400" dirty="0" smtClean="0">
                <a:solidFill>
                  <a:srgbClr val="00B050"/>
                </a:solidFill>
              </a:rPr>
              <a:t>Annual maintenance of the evacuation systems</a:t>
            </a:r>
          </a:p>
          <a:p>
            <a:pPr lvl="1"/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46412-FC1E-426F-94FB-C5DD6410D647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271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of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en-GB" sz="2200" b="1" dirty="0" smtClean="0"/>
              <a:t>IT</a:t>
            </a:r>
          </a:p>
          <a:p>
            <a:pPr lvl="1"/>
            <a:r>
              <a:rPr lang="en-GB" sz="2100" dirty="0" smtClean="0"/>
              <a:t>Network switch replacement UA47</a:t>
            </a:r>
          </a:p>
          <a:p>
            <a:pPr lvl="1"/>
            <a:r>
              <a:rPr lang="en-GB" sz="2100" dirty="0" smtClean="0"/>
              <a:t>Installation patch-cords UMTS in UJ33, TZ76</a:t>
            </a:r>
          </a:p>
          <a:p>
            <a:pPr lvl="1"/>
            <a:r>
              <a:rPr lang="en-GB" sz="2600" dirty="0" smtClean="0">
                <a:solidFill>
                  <a:srgbClr val="00B050"/>
                </a:solidFill>
              </a:rPr>
              <a:t>Test of VDSL sockets in sector 56  </a:t>
            </a:r>
            <a:r>
              <a:rPr lang="en-GB" sz="2600" b="1" dirty="0" smtClean="0">
                <a:solidFill>
                  <a:srgbClr val="00B0F0"/>
                </a:solidFill>
              </a:rPr>
              <a:t>(LS1)</a:t>
            </a:r>
          </a:p>
          <a:p>
            <a:pPr lvl="1"/>
            <a:r>
              <a:rPr lang="en-GB" sz="2600" dirty="0" smtClean="0">
                <a:solidFill>
                  <a:srgbClr val="00B050"/>
                </a:solidFill>
              </a:rPr>
              <a:t>Installation of patch-cords UMTS</a:t>
            </a:r>
            <a:r>
              <a:rPr lang="en-GB" sz="2600" dirty="0" smtClean="0"/>
              <a:t>  </a:t>
            </a:r>
            <a:r>
              <a:rPr lang="en-GB" sz="2600" dirty="0" smtClean="0">
                <a:solidFill>
                  <a:srgbClr val="00B0F0"/>
                </a:solidFill>
              </a:rPr>
              <a:t> </a:t>
            </a:r>
            <a:r>
              <a:rPr lang="en-GB" sz="2600" b="1" dirty="0" smtClean="0">
                <a:solidFill>
                  <a:srgbClr val="00B0F0"/>
                </a:solidFill>
              </a:rPr>
              <a:t>(LS1)</a:t>
            </a:r>
          </a:p>
          <a:p>
            <a:pPr lvl="1"/>
            <a:r>
              <a:rPr lang="en-GB" sz="2100" dirty="0" smtClean="0"/>
              <a:t>IT cabling at points 4 and 8</a:t>
            </a:r>
          </a:p>
          <a:p>
            <a:pPr lvl="1"/>
            <a:r>
              <a:rPr lang="en-GB" sz="2100" dirty="0" smtClean="0"/>
              <a:t>TETRA measurements  </a:t>
            </a:r>
            <a:r>
              <a:rPr lang="en-GB" sz="2100" b="1" dirty="0" smtClean="0">
                <a:solidFill>
                  <a:srgbClr val="00B0F0"/>
                </a:solidFill>
              </a:rPr>
              <a:t>(LS1)</a:t>
            </a:r>
          </a:p>
          <a:p>
            <a:r>
              <a:rPr lang="en-US" sz="2200" b="1" dirty="0" smtClean="0"/>
              <a:t>Cooling </a:t>
            </a:r>
            <a:r>
              <a:rPr lang="en-US" sz="2200" b="1" dirty="0"/>
              <a:t>and ventilation</a:t>
            </a:r>
            <a:endParaRPr lang="en-GB" sz="2200" b="1" dirty="0"/>
          </a:p>
          <a:p>
            <a:pPr lvl="1"/>
            <a:r>
              <a:rPr lang="en-US" sz="2100" dirty="0"/>
              <a:t>Kickers project at points 2 and 8 </a:t>
            </a:r>
            <a:r>
              <a:rPr lang="en-US" sz="2100" b="1" dirty="0">
                <a:solidFill>
                  <a:srgbClr val="00B0F0"/>
                </a:solidFill>
              </a:rPr>
              <a:t>(LS1)</a:t>
            </a:r>
            <a:endParaRPr lang="en-GB" sz="2100" b="1" dirty="0">
              <a:solidFill>
                <a:srgbClr val="00B0F0"/>
              </a:solidFill>
            </a:endParaRPr>
          </a:p>
          <a:p>
            <a:pPr lvl="1"/>
            <a:r>
              <a:rPr lang="en-US" sz="2100" dirty="0"/>
              <a:t>Modification of the RIA tap in </a:t>
            </a:r>
            <a:r>
              <a:rPr lang="en-US" sz="2100" dirty="0" smtClean="0"/>
              <a:t>USC55 </a:t>
            </a:r>
            <a:r>
              <a:rPr lang="en-US" sz="2100" b="1" dirty="0">
                <a:solidFill>
                  <a:srgbClr val="00B0F0"/>
                </a:solidFill>
              </a:rPr>
              <a:t>(LS1)</a:t>
            </a:r>
            <a:endParaRPr lang="en-GB" sz="2100" b="1" dirty="0">
              <a:solidFill>
                <a:srgbClr val="00B0F0"/>
              </a:solidFill>
            </a:endParaRPr>
          </a:p>
          <a:p>
            <a:pPr lvl="1"/>
            <a:r>
              <a:rPr lang="en-US" sz="2100" dirty="0"/>
              <a:t>Leak search in SU4</a:t>
            </a:r>
            <a:endParaRPr lang="en-GB" sz="2100" dirty="0"/>
          </a:p>
          <a:p>
            <a:pPr lvl="1"/>
            <a:r>
              <a:rPr lang="en-US" sz="2100" dirty="0" smtClean="0"/>
              <a:t>Ventilation </a:t>
            </a:r>
            <a:r>
              <a:rPr lang="en-US" sz="2100" dirty="0"/>
              <a:t>measurements for future pressure gauge installation </a:t>
            </a:r>
            <a:r>
              <a:rPr lang="en-US" sz="2100" b="1" dirty="0">
                <a:solidFill>
                  <a:srgbClr val="00B0F0"/>
                </a:solidFill>
              </a:rPr>
              <a:t>(LS1)</a:t>
            </a:r>
            <a:endParaRPr lang="en-GB" sz="2100" b="1" dirty="0">
              <a:solidFill>
                <a:srgbClr val="00B0F0"/>
              </a:solidFill>
            </a:endParaRPr>
          </a:p>
          <a:p>
            <a:pPr lvl="1"/>
            <a:r>
              <a:rPr lang="en-US" sz="2600" dirty="0">
                <a:solidFill>
                  <a:srgbClr val="00B050"/>
                </a:solidFill>
              </a:rPr>
              <a:t>RB circuits at point 2 : flexible collars installation (ELETTA) and circuit tuning</a:t>
            </a:r>
            <a:endParaRPr lang="en-GB" sz="2600" dirty="0">
              <a:solidFill>
                <a:srgbClr val="00B050"/>
              </a:solidFill>
            </a:endParaRPr>
          </a:p>
          <a:p>
            <a:pPr lvl="1"/>
            <a:r>
              <a:rPr lang="en-US" sz="2600" dirty="0">
                <a:solidFill>
                  <a:srgbClr val="00B050"/>
                </a:solidFill>
              </a:rPr>
              <a:t>PM32 </a:t>
            </a:r>
            <a:r>
              <a:rPr lang="en-US" sz="2600" dirty="0" smtClean="0">
                <a:solidFill>
                  <a:srgbClr val="00B050"/>
                </a:solidFill>
              </a:rPr>
              <a:t>de-sanding</a:t>
            </a:r>
            <a:endParaRPr lang="en-GB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D7C34-6979-4B37-A7F3-ED08AD427EEA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8517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of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b="1" dirty="0" smtClean="0"/>
              <a:t>Electricity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Annual electrical tests </a:t>
            </a:r>
            <a:r>
              <a:rPr lang="en-US" sz="2000" dirty="0" smtClean="0">
                <a:solidFill>
                  <a:srgbClr val="00B050"/>
                </a:solidFill>
              </a:rPr>
              <a:t>[test </a:t>
            </a:r>
            <a:r>
              <a:rPr lang="en-US" sz="2000" dirty="0" err="1" smtClean="0">
                <a:solidFill>
                  <a:srgbClr val="00B050"/>
                </a:solidFill>
              </a:rPr>
              <a:t>secours</a:t>
            </a:r>
            <a:r>
              <a:rPr lang="en-US" sz="2000" dirty="0" smtClean="0">
                <a:solidFill>
                  <a:srgbClr val="00B050"/>
                </a:solidFill>
              </a:rPr>
              <a:t> to be redone in March?</a:t>
            </a:r>
            <a:r>
              <a:rPr lang="en-US" sz="2400" dirty="0" smtClean="0">
                <a:solidFill>
                  <a:srgbClr val="00B050"/>
                </a:solidFill>
              </a:rPr>
              <a:t>]</a:t>
            </a:r>
            <a:endParaRPr lang="en-US" sz="2000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UPS power cabling in US85-UA83 </a:t>
            </a:r>
            <a:r>
              <a:rPr lang="en-US" b="1" dirty="0" smtClean="0">
                <a:solidFill>
                  <a:srgbClr val="00B0F0"/>
                </a:solidFill>
              </a:rPr>
              <a:t>(LS1)</a:t>
            </a:r>
          </a:p>
          <a:p>
            <a:pPr lvl="1"/>
            <a:r>
              <a:rPr lang="en-US" dirty="0" smtClean="0"/>
              <a:t>Cable trays installation in UJ14 and UJ16 </a:t>
            </a:r>
            <a:r>
              <a:rPr lang="en-US" b="1" dirty="0" smtClean="0">
                <a:solidFill>
                  <a:srgbClr val="00B0F0"/>
                </a:solidFill>
              </a:rPr>
              <a:t>(LS1)</a:t>
            </a:r>
          </a:p>
          <a:p>
            <a:pPr lvl="1"/>
            <a:r>
              <a:rPr lang="en-US" dirty="0" smtClean="0"/>
              <a:t>Cable trays modification in UL55  and TZ76 </a:t>
            </a:r>
            <a:r>
              <a:rPr lang="en-US" b="1" dirty="0" smtClean="0">
                <a:solidFill>
                  <a:srgbClr val="00B0F0"/>
                </a:solidFill>
              </a:rPr>
              <a:t>(LS1)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Emergency Lighting check in TZ76</a:t>
            </a:r>
          </a:p>
          <a:p>
            <a:pPr lvl="1"/>
            <a:r>
              <a:rPr lang="en-US" dirty="0" smtClean="0"/>
              <a:t>New power switchboard ESD2/56 at point  5 </a:t>
            </a:r>
            <a:r>
              <a:rPr lang="en-US" b="1" dirty="0" smtClean="0">
                <a:solidFill>
                  <a:srgbClr val="00B0F0"/>
                </a:solidFill>
              </a:rPr>
              <a:t>(LS1)</a:t>
            </a:r>
          </a:p>
          <a:p>
            <a:pPr lvl="1"/>
            <a:r>
              <a:rPr lang="en-US" dirty="0" smtClean="0"/>
              <a:t>Safety switchboard measurements </a:t>
            </a:r>
          </a:p>
          <a:p>
            <a:pPr lvl="1"/>
            <a:r>
              <a:rPr lang="en-US" b="1" dirty="0" smtClean="0">
                <a:solidFill>
                  <a:srgbClr val="00B0F0"/>
                </a:solidFill>
              </a:rPr>
              <a:t>Lot’s of visits in view of LS1: WCC at point 3, VIC for </a:t>
            </a:r>
            <a:r>
              <a:rPr lang="en-US" b="1" dirty="0" err="1" smtClean="0">
                <a:solidFill>
                  <a:srgbClr val="00B0F0"/>
                </a:solidFill>
              </a:rPr>
              <a:t>Flexwell</a:t>
            </a:r>
            <a:r>
              <a:rPr lang="en-US" b="1" dirty="0" smtClean="0">
                <a:solidFill>
                  <a:srgbClr val="00B0F0"/>
                </a:solidFill>
              </a:rPr>
              <a:t>, UPS </a:t>
            </a:r>
            <a:r>
              <a:rPr lang="en-US" b="1" dirty="0" err="1" smtClean="0">
                <a:solidFill>
                  <a:srgbClr val="00B0F0"/>
                </a:solidFill>
              </a:rPr>
              <a:t>replac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</a:p>
          <a:p>
            <a:pPr lvl="1"/>
            <a:r>
              <a:rPr lang="en-US" dirty="0" smtClean="0"/>
              <a:t>WCC cables leak repair (temporary) at point 4</a:t>
            </a:r>
          </a:p>
          <a:p>
            <a:pPr lvl="1"/>
            <a:r>
              <a:rPr lang="en-US" sz="2200" dirty="0" smtClean="0">
                <a:solidFill>
                  <a:srgbClr val="00B050"/>
                </a:solidFill>
              </a:rPr>
              <a:t>Optical fiber measurements and inspection  - </a:t>
            </a:r>
            <a:r>
              <a:rPr lang="en-US" sz="2200" dirty="0" smtClean="0">
                <a:solidFill>
                  <a:srgbClr val="FF0000"/>
                </a:solidFill>
              </a:rPr>
              <a:t>Access on Thursday morning in sector 81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Replacement of the ENS controller card in UJ76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5CA4F-8637-41D6-9E5C-2341B300372F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807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of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err="1" smtClean="0"/>
              <a:t>Xrays</a:t>
            </a:r>
            <a:endParaRPr lang="en-GB" b="1" dirty="0" smtClean="0"/>
          </a:p>
          <a:p>
            <a:pPr lvl="1"/>
            <a:r>
              <a:rPr lang="en-GB" sz="2400" dirty="0" smtClean="0">
                <a:solidFill>
                  <a:srgbClr val="00B050"/>
                </a:solidFill>
              </a:rPr>
              <a:t>[1L5, 1R5, 2L1, 2R1]   </a:t>
            </a:r>
            <a:r>
              <a:rPr lang="en-GB" sz="2400" dirty="0" err="1" smtClean="0">
                <a:solidFill>
                  <a:srgbClr val="00B050"/>
                </a:solidFill>
              </a:rPr>
              <a:t>Xrays</a:t>
            </a:r>
            <a:r>
              <a:rPr lang="en-GB" sz="2400" dirty="0" smtClean="0">
                <a:solidFill>
                  <a:srgbClr val="00B050"/>
                </a:solidFill>
              </a:rPr>
              <a:t> on triplet Q1 – analysis in progress but conform with what expected</a:t>
            </a:r>
          </a:p>
          <a:p>
            <a:pPr lvl="1"/>
            <a:r>
              <a:rPr lang="fr-CH" sz="1900" dirty="0" smtClean="0"/>
              <a:t>[7R8]  </a:t>
            </a:r>
            <a:r>
              <a:rPr lang="fr-CH" sz="1900" dirty="0" err="1" smtClean="0"/>
              <a:t>Xrays</a:t>
            </a:r>
            <a:r>
              <a:rPr lang="fr-CH" sz="1900" dirty="0" smtClean="0"/>
              <a:t> on QRL </a:t>
            </a:r>
            <a:r>
              <a:rPr lang="fr-CH" sz="1900" dirty="0" err="1" smtClean="0"/>
              <a:t>interconnection</a:t>
            </a:r>
            <a:r>
              <a:rPr lang="fr-CH" sz="1900" dirty="0" smtClean="0"/>
              <a:t> </a:t>
            </a:r>
            <a:endParaRPr lang="en-GB" sz="1900" dirty="0" smtClean="0"/>
          </a:p>
          <a:p>
            <a:pPr lvl="1"/>
            <a:r>
              <a:rPr lang="en-GB" sz="1900" dirty="0" smtClean="0"/>
              <a:t>[1R8, 7R8]    </a:t>
            </a:r>
            <a:r>
              <a:rPr lang="en-GB" sz="1900" dirty="0" err="1" smtClean="0"/>
              <a:t>Xrays</a:t>
            </a:r>
            <a:r>
              <a:rPr lang="en-GB" sz="1900" dirty="0" smtClean="0"/>
              <a:t>  of 6 Warm modules – </a:t>
            </a:r>
            <a:r>
              <a:rPr lang="en-GB" sz="2400" dirty="0" smtClean="0">
                <a:solidFill>
                  <a:srgbClr val="00B050"/>
                </a:solidFill>
              </a:rPr>
              <a:t>the end</a:t>
            </a:r>
          </a:p>
          <a:p>
            <a:r>
              <a:rPr lang="en-US" b="1" dirty="0" smtClean="0"/>
              <a:t>Survey</a:t>
            </a:r>
            <a:endParaRPr lang="en-GB" b="1" dirty="0" smtClean="0"/>
          </a:p>
          <a:p>
            <a:pPr lvl="1"/>
            <a:r>
              <a:rPr lang="en-US" dirty="0" smtClean="0"/>
              <a:t>Inner Triplets measurement at point 5</a:t>
            </a:r>
            <a:endParaRPr lang="en-GB" dirty="0" smtClean="0"/>
          </a:p>
          <a:p>
            <a:pPr lvl="1"/>
            <a:r>
              <a:rPr lang="en-US" dirty="0" smtClean="0"/>
              <a:t>Scan of UL14 and UL16 areas </a:t>
            </a:r>
            <a:r>
              <a:rPr lang="en-US" b="1" dirty="0" smtClean="0">
                <a:solidFill>
                  <a:srgbClr val="00B0F0"/>
                </a:solidFill>
              </a:rPr>
              <a:t>(LS1)</a:t>
            </a:r>
            <a:endParaRPr lang="en-GB" b="1" dirty="0" smtClean="0">
              <a:solidFill>
                <a:srgbClr val="00B0F0"/>
              </a:solidFill>
            </a:endParaRPr>
          </a:p>
          <a:p>
            <a:pPr lvl="1"/>
            <a:r>
              <a:rPr lang="en-US" dirty="0" smtClean="0"/>
              <a:t>Installation of force sensors on Inner Triplets of point 2</a:t>
            </a:r>
            <a:endParaRPr lang="en-GB" dirty="0" smtClean="0"/>
          </a:p>
          <a:p>
            <a:pPr lvl="1"/>
            <a:r>
              <a:rPr lang="en-US" dirty="0" smtClean="0"/>
              <a:t>HLS repair – C3L5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0279D-18DA-48A2-8C9F-DC35D20F856E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8886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of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Cryogenic</a:t>
            </a:r>
            <a:endParaRPr lang="en-GB" b="1" dirty="0"/>
          </a:p>
          <a:p>
            <a:pPr lvl="1"/>
            <a:r>
              <a:rPr lang="en-GB" dirty="0" smtClean="0"/>
              <a:t>Maintenance and checks of cryogenic systems</a:t>
            </a:r>
          </a:p>
          <a:p>
            <a:pPr lvl="1"/>
            <a:r>
              <a:rPr lang="en-GB" sz="2400" dirty="0" smtClean="0">
                <a:solidFill>
                  <a:srgbClr val="00B050"/>
                </a:solidFill>
              </a:rPr>
              <a:t>Measuring </a:t>
            </a:r>
            <a:r>
              <a:rPr lang="en-GB" sz="2400" dirty="0">
                <a:solidFill>
                  <a:srgbClr val="00B050"/>
                </a:solidFill>
              </a:rPr>
              <a:t>of the current lead to pigtail resistance in all </a:t>
            </a:r>
            <a:r>
              <a:rPr lang="en-GB" sz="2400" dirty="0" smtClean="0">
                <a:solidFill>
                  <a:srgbClr val="00B050"/>
                </a:solidFill>
              </a:rPr>
              <a:t>sectors</a:t>
            </a:r>
          </a:p>
          <a:p>
            <a:pPr lvl="0"/>
            <a:r>
              <a:rPr lang="en-GB" b="1" dirty="0" smtClean="0"/>
              <a:t>Protection systems</a:t>
            </a:r>
          </a:p>
          <a:p>
            <a:pPr lvl="1"/>
            <a:r>
              <a:rPr lang="en-GB" dirty="0" smtClean="0"/>
              <a:t>Verification of the supports for installation of lifting device inside the DQSQ phonic shield enclosures in UA23 </a:t>
            </a:r>
            <a:r>
              <a:rPr lang="en-GB" b="1" dirty="0" smtClean="0">
                <a:solidFill>
                  <a:srgbClr val="00B0F0"/>
                </a:solidFill>
              </a:rPr>
              <a:t>(LS1)</a:t>
            </a:r>
          </a:p>
          <a:p>
            <a:pPr lvl="1"/>
            <a:r>
              <a:rPr lang="en-GB" dirty="0" smtClean="0"/>
              <a:t>Inspection of DQRB's point 7 left and right sides </a:t>
            </a:r>
            <a:r>
              <a:rPr lang="en-GB" b="1" dirty="0" smtClean="0">
                <a:solidFill>
                  <a:srgbClr val="00B0F0"/>
                </a:solidFill>
              </a:rPr>
              <a:t>(LS1)</a:t>
            </a:r>
          </a:p>
          <a:p>
            <a:pPr lvl="1"/>
            <a:r>
              <a:rPr lang="en-GB" dirty="0" smtClean="0"/>
              <a:t>Verification of the DYPB cable length for all 154 yellow racks in sectors 34, 45, 56 </a:t>
            </a:r>
            <a:r>
              <a:rPr lang="en-GB" b="1" dirty="0" smtClean="0">
                <a:solidFill>
                  <a:srgbClr val="00B0F0"/>
                </a:solidFill>
              </a:rPr>
              <a:t>(LS1)</a:t>
            </a:r>
          </a:p>
          <a:p>
            <a:pPr lvl="1"/>
            <a:r>
              <a:rPr lang="en-GB" sz="2400" dirty="0" smtClean="0">
                <a:solidFill>
                  <a:srgbClr val="00B050"/>
                </a:solidFill>
              </a:rPr>
              <a:t>ELQA test preparation</a:t>
            </a:r>
            <a:r>
              <a:rPr lang="en-GB" sz="2400" dirty="0" smtClean="0"/>
              <a:t> </a:t>
            </a:r>
            <a:r>
              <a:rPr lang="en-GB" sz="2400" b="1" dirty="0" smtClean="0">
                <a:solidFill>
                  <a:srgbClr val="00B0F0"/>
                </a:solidFill>
              </a:rPr>
              <a:t>(LS1) </a:t>
            </a:r>
            <a:r>
              <a:rPr lang="en-GB" sz="2400" dirty="0" smtClean="0">
                <a:solidFill>
                  <a:srgbClr val="FF0000"/>
                </a:solidFill>
              </a:rPr>
              <a:t>Need access on Thursday</a:t>
            </a:r>
          </a:p>
          <a:p>
            <a:pPr lvl="1"/>
            <a:endParaRPr lang="en-GB" dirty="0">
              <a:solidFill>
                <a:srgbClr val="00B050"/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DDBAE-B1D6-45AE-8FD3-243644F87D3D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264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of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3885"/>
            <a:ext cx="8229600" cy="4929411"/>
          </a:xfrm>
        </p:spPr>
        <p:txBody>
          <a:bodyPr>
            <a:normAutofit/>
          </a:bodyPr>
          <a:lstStyle/>
          <a:p>
            <a:r>
              <a:rPr lang="en-GB" b="1" dirty="0"/>
              <a:t>Target and dumps</a:t>
            </a:r>
          </a:p>
          <a:p>
            <a:pPr lvl="1"/>
            <a:r>
              <a:rPr lang="en-GB" dirty="0"/>
              <a:t>Passive detector retrieval</a:t>
            </a:r>
          </a:p>
          <a:p>
            <a:pPr lvl="1"/>
            <a:r>
              <a:rPr lang="en-GB" sz="2000" dirty="0">
                <a:solidFill>
                  <a:srgbClr val="00B050"/>
                </a:solidFill>
              </a:rPr>
              <a:t>Mechanical intervention on TDIs </a:t>
            </a:r>
            <a:r>
              <a:rPr lang="en-GB" sz="2000" dirty="0" smtClean="0">
                <a:solidFill>
                  <a:srgbClr val="00B050"/>
                </a:solidFill>
              </a:rPr>
              <a:t>RA23-RA87</a:t>
            </a:r>
          </a:p>
          <a:p>
            <a:pPr lvl="2"/>
            <a:r>
              <a:rPr lang="en-GB" dirty="0" smtClean="0">
                <a:solidFill>
                  <a:srgbClr val="00B050"/>
                </a:solidFill>
              </a:rPr>
              <a:t>LVDT </a:t>
            </a:r>
            <a:r>
              <a:rPr lang="en-GB" dirty="0">
                <a:solidFill>
                  <a:srgbClr val="00B050"/>
                </a:solidFill>
              </a:rPr>
              <a:t>are </a:t>
            </a:r>
            <a:r>
              <a:rPr lang="en-GB" dirty="0" smtClean="0">
                <a:solidFill>
                  <a:srgbClr val="00B050"/>
                </a:solidFill>
              </a:rPr>
              <a:t>realigned. </a:t>
            </a:r>
            <a:r>
              <a:rPr lang="en-GB" dirty="0">
                <a:solidFill>
                  <a:srgbClr val="00B050"/>
                </a:solidFill>
              </a:rPr>
              <a:t>abnormal wear noticed</a:t>
            </a:r>
          </a:p>
          <a:p>
            <a:pPr lvl="1"/>
            <a:r>
              <a:rPr lang="en-GB" sz="2000" dirty="0">
                <a:solidFill>
                  <a:srgbClr val="00B050"/>
                </a:solidFill>
              </a:rPr>
              <a:t>Intervention on TEDs TI2-TI8 : </a:t>
            </a:r>
            <a:endParaRPr lang="en-GB" sz="2000" dirty="0" smtClean="0">
              <a:solidFill>
                <a:srgbClr val="00B050"/>
              </a:solidFill>
            </a:endParaRPr>
          </a:p>
          <a:p>
            <a:pPr lvl="2"/>
            <a:r>
              <a:rPr lang="en-GB" dirty="0" smtClean="0">
                <a:solidFill>
                  <a:srgbClr val="00B050"/>
                </a:solidFill>
              </a:rPr>
              <a:t>mechanical </a:t>
            </a:r>
            <a:r>
              <a:rPr lang="en-GB" dirty="0">
                <a:solidFill>
                  <a:srgbClr val="00B050"/>
                </a:solidFill>
              </a:rPr>
              <a:t>transmission was replaced and tested – the leaky flange was sealed -  the 2 actuators of the jaws were replaced (problem of </a:t>
            </a:r>
            <a:r>
              <a:rPr lang="en-GB" dirty="0" smtClean="0">
                <a:solidFill>
                  <a:srgbClr val="00B050"/>
                </a:solidFill>
              </a:rPr>
              <a:t>accumulated </a:t>
            </a:r>
            <a:r>
              <a:rPr lang="en-GB" dirty="0">
                <a:solidFill>
                  <a:srgbClr val="00B050"/>
                </a:solidFill>
              </a:rPr>
              <a:t>grease)</a:t>
            </a:r>
          </a:p>
          <a:p>
            <a:pPr lvl="1"/>
            <a:r>
              <a:rPr lang="en-GB" dirty="0"/>
              <a:t>Collimators - control system data acquisition in UJ33 and TZ76</a:t>
            </a:r>
          </a:p>
          <a:p>
            <a:pPr lvl="1"/>
            <a:r>
              <a:rPr lang="en-GB" dirty="0" smtClean="0"/>
              <a:t>Installation </a:t>
            </a:r>
            <a:r>
              <a:rPr lang="en-GB" dirty="0"/>
              <a:t>of a static LVDT test system on slot TCSM.4L3.B2. </a:t>
            </a:r>
          </a:p>
          <a:p>
            <a:r>
              <a:rPr lang="en-GB" b="1" dirty="0" smtClean="0"/>
              <a:t>Kickers and dump</a:t>
            </a:r>
          </a:p>
          <a:p>
            <a:pPr lvl="1"/>
            <a:r>
              <a:rPr lang="en-GB" dirty="0" smtClean="0"/>
              <a:t>Installation of current pick up on the entry box of MKB RA67</a:t>
            </a:r>
          </a:p>
          <a:p>
            <a:pPr lvl="1"/>
            <a:r>
              <a:rPr lang="en-GB" dirty="0" smtClean="0"/>
              <a:t>Check of water flow in UA23 and UA87</a:t>
            </a:r>
          </a:p>
          <a:p>
            <a:pPr lvl="1"/>
            <a:r>
              <a:rPr lang="en-GB" dirty="0" smtClean="0"/>
              <a:t>Replacement of MKD generators and magnet interface in 6R</a:t>
            </a:r>
          </a:p>
          <a:p>
            <a:pPr lvl="1"/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4A7261E8-BAD1-4BF8-86A0-286F03B1F2B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63759" y="665420"/>
            <a:ext cx="2756713" cy="2067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B35E-A55A-4D41-BA30-8C11794874AD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670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of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r>
              <a:rPr lang="en-US" b="1" dirty="0" smtClean="0"/>
              <a:t>Beam </a:t>
            </a:r>
            <a:r>
              <a:rPr lang="en-US" b="1" dirty="0"/>
              <a:t>instrumentation</a:t>
            </a:r>
            <a:endParaRPr lang="en-GB" b="1" dirty="0"/>
          </a:p>
          <a:p>
            <a:pPr lvl="1"/>
            <a:r>
              <a:rPr lang="en-US" dirty="0" smtClean="0"/>
              <a:t>Inspection </a:t>
            </a:r>
            <a:r>
              <a:rPr lang="en-US" dirty="0"/>
              <a:t>of possible location for BGV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(LS1)</a:t>
            </a:r>
            <a:endParaRPr lang="en-GB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dirty="0"/>
              <a:t>BLMED (diamond detector) moving in C6R4</a:t>
            </a:r>
            <a:endParaRPr lang="en-GB" dirty="0"/>
          </a:p>
          <a:p>
            <a:pPr lvl="1"/>
            <a:r>
              <a:rPr lang="en-US" dirty="0"/>
              <a:t>Installation of 4 mobile monitors and Diamond detector in C12L6</a:t>
            </a:r>
            <a:endParaRPr lang="en-GB" dirty="0"/>
          </a:p>
          <a:p>
            <a:pPr lvl="1"/>
            <a:r>
              <a:rPr lang="en-US" dirty="0"/>
              <a:t>Exchange of BLECF due to optical link problems in RR13 and RR17</a:t>
            </a:r>
            <a:endParaRPr lang="en-GB" dirty="0"/>
          </a:p>
          <a:p>
            <a:pPr lvl="1"/>
            <a:r>
              <a:rPr lang="en-US" sz="2900" dirty="0">
                <a:solidFill>
                  <a:srgbClr val="00B050"/>
                </a:solidFill>
              </a:rPr>
              <a:t>Replace BWS wires in 5R4 and in 5L4</a:t>
            </a:r>
            <a:endParaRPr lang="en-GB" sz="2900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ICT installation in sector 45</a:t>
            </a:r>
            <a:endParaRPr lang="en-GB" dirty="0"/>
          </a:p>
          <a:p>
            <a:pPr lvl="1"/>
            <a:r>
              <a:rPr lang="en-US" dirty="0"/>
              <a:t>FBCT DIDT system maintenance and upgrade</a:t>
            </a:r>
            <a:endParaRPr lang="en-GB" dirty="0"/>
          </a:p>
          <a:p>
            <a:pPr lvl="1"/>
            <a:r>
              <a:rPr lang="en-US" sz="2900" dirty="0">
                <a:solidFill>
                  <a:srgbClr val="00B050"/>
                </a:solidFill>
              </a:rPr>
              <a:t>BSRT replacement on beam 2</a:t>
            </a:r>
            <a:endParaRPr lang="en-GB" sz="2900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Attenuators exchange at </a:t>
            </a:r>
            <a:r>
              <a:rPr lang="en-US" dirty="0" smtClean="0"/>
              <a:t>Pt6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Need access in different areas for BPM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5CE5B-992C-4444-A4AB-B3CA7AC91469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813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List of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Vacuum</a:t>
            </a:r>
            <a:endParaRPr lang="en-GB" b="1" dirty="0"/>
          </a:p>
          <a:p>
            <a:pPr lvl="1"/>
            <a:r>
              <a:rPr lang="en-GB" dirty="0" smtClean="0"/>
              <a:t>Additional </a:t>
            </a:r>
            <a:r>
              <a:rPr lang="en-GB" dirty="0"/>
              <a:t>pumping groups on the leak zone 8L</a:t>
            </a:r>
          </a:p>
          <a:p>
            <a:pPr lvl="1"/>
            <a:r>
              <a:rPr lang="en-GB" dirty="0" smtClean="0"/>
              <a:t>Corrective </a:t>
            </a:r>
            <a:r>
              <a:rPr lang="en-GB" dirty="0"/>
              <a:t>and preventive maintenance of vacuum instrumentation</a:t>
            </a:r>
          </a:p>
          <a:p>
            <a:pPr lvl="1"/>
            <a:r>
              <a:rPr lang="fr-CH" dirty="0" err="1" smtClean="0"/>
              <a:t>Beam</a:t>
            </a:r>
            <a:r>
              <a:rPr lang="fr-CH" dirty="0" smtClean="0"/>
              <a:t> </a:t>
            </a:r>
            <a:r>
              <a:rPr lang="fr-CH" dirty="0"/>
              <a:t>vacuum</a:t>
            </a:r>
            <a:endParaRPr lang="en-GB" dirty="0"/>
          </a:p>
          <a:p>
            <a:pPr lvl="2"/>
            <a:r>
              <a:rPr lang="en-GB" sz="2000" dirty="0">
                <a:solidFill>
                  <a:srgbClr val="00B050"/>
                </a:solidFill>
              </a:rPr>
              <a:t>Leak detection in A5L1 and </a:t>
            </a:r>
            <a:r>
              <a:rPr lang="en-GB" sz="2000" dirty="0" smtClean="0">
                <a:solidFill>
                  <a:srgbClr val="00B050"/>
                </a:solidFill>
              </a:rPr>
              <a:t>Q6R5</a:t>
            </a:r>
          </a:p>
          <a:p>
            <a:pPr lvl="2"/>
            <a:r>
              <a:rPr lang="en-GB" sz="2000" dirty="0" smtClean="0">
                <a:solidFill>
                  <a:srgbClr val="00B050"/>
                </a:solidFill>
              </a:rPr>
              <a:t>Support for BI interventions</a:t>
            </a:r>
          </a:p>
          <a:p>
            <a:r>
              <a:rPr lang="en-GB" b="1" dirty="0" err="1" smtClean="0"/>
              <a:t>Foward</a:t>
            </a:r>
            <a:r>
              <a:rPr lang="en-GB" b="1" dirty="0" smtClean="0"/>
              <a:t> detectors</a:t>
            </a:r>
          </a:p>
          <a:p>
            <a:pPr lvl="1"/>
            <a:r>
              <a:rPr lang="en-GB" dirty="0" smtClean="0"/>
              <a:t>ATLAS ZDC and </a:t>
            </a:r>
            <a:r>
              <a:rPr lang="en-GB" dirty="0" err="1" smtClean="0"/>
              <a:t>LHCf</a:t>
            </a:r>
            <a:r>
              <a:rPr lang="en-GB" dirty="0" smtClean="0"/>
              <a:t> - Installation and commissioning</a:t>
            </a:r>
          </a:p>
          <a:p>
            <a:pPr lvl="1"/>
            <a:r>
              <a:rPr lang="fr-CH" dirty="0" smtClean="0"/>
              <a:t>CMS ZDC - Installation and </a:t>
            </a:r>
            <a:r>
              <a:rPr lang="fr-CH" dirty="0" err="1" smtClean="0"/>
              <a:t>commissioning</a:t>
            </a:r>
            <a:endParaRPr lang="en-GB" dirty="0" smtClean="0"/>
          </a:p>
          <a:p>
            <a:pPr lvl="2"/>
            <a:endParaRPr lang="en-GB" sz="2000" dirty="0">
              <a:solidFill>
                <a:srgbClr val="00B050"/>
              </a:solidFill>
            </a:endParaRP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EEA71-48C8-470F-84D7-555F2123293A}" type="datetime1">
              <a:rPr lang="en-GB" smtClean="0"/>
              <a:pPr/>
              <a:t>1/10/13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K. Foraz on behalf of LHC coordination team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FFBD-9864-4539-AA94-3E2356E1F69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21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812</Words>
  <Application>Microsoft Macintosh PowerPoint</Application>
  <PresentationFormat>On-screen Show (4:3)</PresentationFormat>
  <Paragraphs>124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TS#4-2012 Provisionnal report</vt:lpstr>
      <vt:lpstr>List of activities</vt:lpstr>
      <vt:lpstr>List of activities</vt:lpstr>
      <vt:lpstr>List of activities</vt:lpstr>
      <vt:lpstr>List of activities</vt:lpstr>
      <vt:lpstr>List of activities</vt:lpstr>
      <vt:lpstr>List of activities</vt:lpstr>
      <vt:lpstr>List of activities</vt:lpstr>
      <vt:lpstr>List of activities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TS#4-2012 Provisionnal report</dc:title>
  <dc:creator>Katy Foraz</dc:creator>
  <cp:lastModifiedBy>Bernhard Holzer</cp:lastModifiedBy>
  <cp:revision>11</cp:revision>
  <dcterms:created xsi:type="dcterms:W3CDTF">2013-01-10T07:13:49Z</dcterms:created>
  <dcterms:modified xsi:type="dcterms:W3CDTF">2013-01-10T07:14:38Z</dcterms:modified>
</cp:coreProperties>
</file>