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30"/>
  </p:notesMasterIdLst>
  <p:sldIdLst>
    <p:sldId id="1223" r:id="rId2"/>
    <p:sldId id="1254" r:id="rId3"/>
    <p:sldId id="1251" r:id="rId4"/>
    <p:sldId id="1286" r:id="rId5"/>
    <p:sldId id="1284" r:id="rId6"/>
    <p:sldId id="1285" r:id="rId7"/>
    <p:sldId id="1287" r:id="rId8"/>
    <p:sldId id="1288" r:id="rId9"/>
    <p:sldId id="1289" r:id="rId10"/>
    <p:sldId id="1291" r:id="rId11"/>
    <p:sldId id="1290" r:id="rId12"/>
    <p:sldId id="1292" r:id="rId13"/>
    <p:sldId id="1293" r:id="rId14"/>
    <p:sldId id="1294" r:id="rId15"/>
    <p:sldId id="1295" r:id="rId16"/>
    <p:sldId id="1296" r:id="rId17"/>
    <p:sldId id="1298" r:id="rId18"/>
    <p:sldId id="1299" r:id="rId19"/>
    <p:sldId id="1297" r:id="rId20"/>
    <p:sldId id="1300" r:id="rId21"/>
    <p:sldId id="1301" r:id="rId22"/>
    <p:sldId id="1302" r:id="rId23"/>
    <p:sldId id="1305" r:id="rId24"/>
    <p:sldId id="1303" r:id="rId25"/>
    <p:sldId id="1306" r:id="rId26"/>
    <p:sldId id="1304" r:id="rId27"/>
    <p:sldId id="1278" r:id="rId28"/>
    <p:sldId id="1277" r:id="rId2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1F497D"/>
    <a:srgbClr val="0000FF"/>
    <a:srgbClr val="FF3300"/>
    <a:srgbClr val="3333FF"/>
    <a:srgbClr val="66FF33"/>
    <a:srgbClr val="008000"/>
    <a:srgbClr val="FFFFCC"/>
    <a:srgbClr val="FF00FF"/>
    <a:srgbClr val="FF9900"/>
    <a:srgbClr val="CC99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082" autoAdjust="0"/>
    <p:restoredTop sz="94706" autoAdjust="0"/>
  </p:normalViewPr>
  <p:slideViewPr>
    <p:cSldViewPr>
      <p:cViewPr>
        <p:scale>
          <a:sx n="100" d="100"/>
          <a:sy n="100" d="100"/>
        </p:scale>
        <p:origin x="-1000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/>
              <a:pPr/>
              <a:t>12/17/12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pPr/>
              <a:t>12/17/12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pPr/>
              <a:t>12/17/12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/>
              <a:pPr/>
              <a:t>12/17/12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/>
              <a:pPr>
                <a:defRPr/>
              </a:pPr>
              <a:t>12/17/12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1752600"/>
          </a:xfrm>
        </p:spPr>
        <p:txBody>
          <a:bodyPr/>
          <a:lstStyle/>
          <a:p>
            <a:r>
              <a:rPr lang="en-US" dirty="0" smtClean="0"/>
              <a:t>Status report on the 25ns beam in LHC - 17/12/2012</a:t>
            </a:r>
          </a:p>
          <a:p>
            <a:endParaRPr lang="en-US" sz="1000" dirty="0" smtClean="0"/>
          </a:p>
          <a:p>
            <a:r>
              <a:rPr lang="en-US" sz="2400" dirty="0" smtClean="0"/>
              <a:t>G. </a:t>
            </a:r>
            <a:r>
              <a:rPr lang="en-US" sz="2400" dirty="0" err="1" smtClean="0"/>
              <a:t>Arduini</a:t>
            </a:r>
            <a:r>
              <a:rPr lang="en-US" sz="2400" dirty="0" smtClean="0"/>
              <a:t>, H. Bartosik, G. Iadarola, G. Rumolo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2200" dirty="0" smtClean="0"/>
              <a:t>Machine Coordinators: M. Lamont, B. </a:t>
            </a:r>
            <a:r>
              <a:rPr lang="en-US" sz="2200" dirty="0" err="1" smtClean="0"/>
              <a:t>Holzer</a:t>
            </a:r>
            <a:endParaRPr lang="en-US" sz="2200" dirty="0" smtClean="0"/>
          </a:p>
          <a:p>
            <a:r>
              <a:rPr lang="en-US" sz="2200" dirty="0" smtClean="0"/>
              <a:t>Thank to Cryogenics</a:t>
            </a:r>
            <a:r>
              <a:rPr lang="en-US" sz="2200" dirty="0"/>
              <a:t>, Damper, </a:t>
            </a:r>
            <a:r>
              <a:rPr lang="en-US" sz="2200" dirty="0" smtClean="0"/>
              <a:t>EN/STI, Injection, </a:t>
            </a:r>
          </a:p>
          <a:p>
            <a:r>
              <a:rPr lang="en-US" sz="2200" dirty="0" smtClean="0"/>
              <a:t>Operation</a:t>
            </a:r>
            <a:r>
              <a:rPr lang="en-US" sz="2200" dirty="0"/>
              <a:t>, Vacuum </a:t>
            </a:r>
            <a:r>
              <a:rPr lang="en-US" sz="2200" dirty="0" smtClean="0"/>
              <a:t>teams</a:t>
            </a:r>
          </a:p>
          <a:p>
            <a:r>
              <a:rPr lang="en-GB" sz="2200" dirty="0" smtClean="0"/>
              <a:t>Several ABP, BI and RF colleagues contributing to measurements</a:t>
            </a:r>
            <a:endParaRPr lang="en-GB" sz="2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79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19:00-20:46. Filling with 804 bunches (in steps to allow </a:t>
            </a:r>
            <a:r>
              <a:rPr lang="en-US" sz="2800" dirty="0" err="1" smtClean="0"/>
              <a:t>cryo</a:t>
            </a:r>
            <a:r>
              <a:rPr lang="en-US" sz="2800" dirty="0" smtClean="0"/>
              <a:t> team to adapt regulation) + ramp. </a:t>
            </a:r>
            <a:r>
              <a:rPr lang="en-US" sz="2800" dirty="0" err="1" smtClean="0"/>
              <a:t>Cryo</a:t>
            </a:r>
            <a:r>
              <a:rPr lang="en-US" sz="2800" dirty="0" smtClean="0"/>
              <a:t> regulation during the ramp was very challenging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100" name="Picture 4" descr="http://elogbook.cern.ch/eLogbook/attach_reader?attach_id=1323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2387600"/>
            <a:ext cx="3924300" cy="34518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elogbook.cern.ch/eLogbook/attach_reader?attach_id=13233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895600"/>
            <a:ext cx="4564380" cy="340614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6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load evolution (Wed + Thurs)</a:t>
            </a:r>
            <a:endParaRPr lang="en-GB" dirty="0"/>
          </a:p>
        </p:txBody>
      </p:sp>
      <p:pic>
        <p:nvPicPr>
          <p:cNvPr id="6146" name="Picture 2" descr="http://elogbook.cern.ch/eLogbook/attach_reader?attach_id=13232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654665" y="2589021"/>
            <a:ext cx="5584335" cy="364667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036637"/>
            <a:ext cx="8229600" cy="944563"/>
          </a:xfrm>
        </p:spPr>
        <p:txBody>
          <a:bodyPr/>
          <a:lstStyle/>
          <a:p>
            <a:r>
              <a:rPr lang="en-US" sz="2400" dirty="0" smtClean="0"/>
              <a:t>Fill with 12+72b and 12+2x72b showed low heat load (1 to 7 W/</a:t>
            </a:r>
            <a:r>
              <a:rPr lang="en-US" sz="2400" dirty="0" err="1" smtClean="0"/>
              <a:t>hc</a:t>
            </a:r>
            <a:r>
              <a:rPr lang="en-US" sz="2400" dirty="0" smtClean="0"/>
              <a:t>). Therefore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fill was only kept for ~1/2 hour and the intensity ramp up continued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 rot="16200000">
            <a:off x="2247900" y="2997199"/>
            <a:ext cx="1447802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12+72 (RF dump)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3086099" y="2997200"/>
            <a:ext cx="1447801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12+72 BB MD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838699" y="2616200"/>
            <a:ext cx="990601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12+2x72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8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Ramp with 12+5x72b led to more substantive heat load (~20 W/</a:t>
            </a:r>
            <a:r>
              <a:rPr lang="en-US" sz="2400" dirty="0" err="1" smtClean="0"/>
              <a:t>hc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Kept for ~2 hours to increase intensity. Heat load has sharp rise at ~2 </a:t>
            </a:r>
            <a:r>
              <a:rPr lang="en-US" sz="2400" dirty="0" err="1" smtClean="0"/>
              <a:t>TeV</a:t>
            </a:r>
            <a:r>
              <a:rPr lang="en-US" sz="2400" dirty="0" smtClean="0"/>
              <a:t>, when photoelectrons start to play a role.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2050" name="Picture 2" descr="http://elogbook.cern.ch/eLogbook/attach_reader?attach_id=1323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265" y="2677921"/>
            <a:ext cx="5584335" cy="364667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792163"/>
          </a:xfrm>
        </p:spPr>
        <p:txBody>
          <a:bodyPr/>
          <a:lstStyle/>
          <a:p>
            <a:r>
              <a:rPr lang="en-US" dirty="0" smtClean="0"/>
              <a:t>Heat load evolution (Wed + Thurs)</a:t>
            </a: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1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</a:t>
            </a:r>
            <a:endParaRPr lang="en-GB" dirty="0"/>
          </a:p>
        </p:txBody>
      </p:sp>
      <p:pic>
        <p:nvPicPr>
          <p:cNvPr id="3074" name="Picture 2" descr="http://elogbook.cern.ch/eLogbook/attach_reader?attach_id=13233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905000" y="990600"/>
            <a:ext cx="5820728" cy="308705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4160837"/>
            <a:ext cx="8839200" cy="2239963"/>
          </a:xfrm>
        </p:spPr>
        <p:txBody>
          <a:bodyPr/>
          <a:lstStyle/>
          <a:p>
            <a:r>
              <a:rPr lang="en-US" sz="2400" dirty="0"/>
              <a:t>Pressure at arc extremities 78 during</a:t>
            </a:r>
            <a:r>
              <a:rPr lang="en-US" sz="2400" dirty="0" smtClean="0"/>
              <a:t> this </a:t>
            </a:r>
            <a:r>
              <a:rPr lang="en-US" sz="2400" dirty="0"/>
              <a:t>fill. Photon stimulated gas desorption</a:t>
            </a:r>
            <a:r>
              <a:rPr lang="en-US" sz="2400" dirty="0" smtClean="0"/>
              <a:t> also appears </a:t>
            </a:r>
            <a:r>
              <a:rPr lang="en-US" sz="2400" dirty="0"/>
              <a:t>at</a:t>
            </a:r>
            <a:r>
              <a:rPr lang="en-US" sz="2400" dirty="0" smtClean="0"/>
              <a:t> ~2 </a:t>
            </a:r>
            <a:r>
              <a:rPr lang="en-US" sz="2400" dirty="0" err="1"/>
              <a:t>TeV</a:t>
            </a:r>
            <a:r>
              <a:rPr lang="en-US" sz="2400" dirty="0"/>
              <a:t> i.e</a:t>
            </a:r>
            <a:r>
              <a:rPr lang="en-US" sz="2400" dirty="0" smtClean="0"/>
              <a:t>. when </a:t>
            </a:r>
            <a:r>
              <a:rPr lang="en-US" sz="2400" dirty="0"/>
              <a:t>photoelectrons are produced. At this time, the cryogenic system observed a larger heat load due to photoelectrons induced </a:t>
            </a:r>
            <a:r>
              <a:rPr lang="en-US" sz="2400" dirty="0" err="1"/>
              <a:t>multipacting</a:t>
            </a:r>
            <a:r>
              <a:rPr lang="en-US" sz="2400" dirty="0"/>
              <a:t>. 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38100" y="3674744"/>
            <a:ext cx="1943102" cy="44005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V. Baglin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4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Ramp with 12+11x72b: Heat load larger than in previous fills, but not changing significantly over the fill duration.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26" name="Picture 2" descr="http://elogbook.cern.ch/eLogbook/attach_reader?attach_id=1323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2700"/>
            <a:ext cx="5584335" cy="364667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Heat load evolution (Wed + Thurs)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mittance_fill3429_energy_4_time_9h.png"/>
          <p:cNvPicPr>
            <a:picLocks noChangeAspect="1"/>
          </p:cNvPicPr>
          <p:nvPr/>
        </p:nvPicPr>
        <p:blipFill>
          <a:blip r:embed="rId2"/>
          <a:srcRect l="7382"/>
          <a:stretch>
            <a:fillRect/>
          </a:stretch>
        </p:blipFill>
        <p:spPr>
          <a:xfrm>
            <a:off x="1613257" y="2057400"/>
            <a:ext cx="5899343" cy="4320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Ramp with 12+11x72b: Transverse </a:t>
            </a:r>
            <a:r>
              <a:rPr lang="en-US" sz="2400" dirty="0" err="1" smtClean="0"/>
              <a:t>emittances</a:t>
            </a:r>
            <a:r>
              <a:rPr lang="en-US" sz="2400" dirty="0" smtClean="0"/>
              <a:t> exhibit a 10% growth over the fill length (~8h).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Emittance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evolution at 4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TeV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43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latin typeface="+mn-lt"/>
                <a:cs typeface="Symbol" charset="2"/>
              </a:rPr>
              <a:t>y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iday14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195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Saturday 14-15/12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5237132"/>
            <a:ext cx="8686800" cy="121402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Loss maps and h9 injection test (48b)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One ramp with 11x72b. </a:t>
            </a:r>
            <a:r>
              <a:rPr lang="en-US" sz="2000" dirty="0" smtClean="0">
                <a:solidFill>
                  <a:srgbClr val="1F497D"/>
                </a:solidFill>
              </a:rPr>
              <a:t>Intensity per bunch decreased to 9e10 ppb to check dependence of heat load on bunch intensity</a:t>
            </a:r>
            <a:endParaRPr lang="en-GB" sz="2000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1638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</a:t>
            </a:r>
            <a:r>
              <a:rPr lang="en-US" b="1" baseline="-25000" dirty="0" smtClean="0">
                <a:solidFill>
                  <a:srgbClr val="3333FF"/>
                </a:solidFill>
              </a:rPr>
              <a:t>B1   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B2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0600" y="1656316"/>
            <a:ext cx="1841500" cy="31218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 few failed attempts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9581" y="1269426"/>
            <a:ext cx="2590799" cy="2912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Last 25ns tests @ 450 </a:t>
            </a:r>
            <a:r>
              <a:rPr lang="en-US" sz="1200" b="1" dirty="0" err="1" smtClean="0">
                <a:solidFill>
                  <a:srgbClr val="FFFF00"/>
                </a:solidFill>
              </a:rPr>
              <a:t>GeV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624" y="3418023"/>
            <a:ext cx="1828800" cy="4262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Loss maps and h9 injection tests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737101" y="3594100"/>
            <a:ext cx="1371600" cy="43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Access system problem in Pt 6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Ramp with 12+11x72b with 9e10 ppb: </a:t>
            </a:r>
          </a:p>
          <a:p>
            <a:pPr lvl="1"/>
            <a:r>
              <a:rPr lang="en-US" sz="1600" dirty="0" smtClean="0"/>
              <a:t>Attempted four times, twice dumped because of BPM interlocks, once because of wrong </a:t>
            </a:r>
            <a:r>
              <a:rPr lang="en-US" sz="1600" dirty="0" err="1" smtClean="0"/>
              <a:t>octupole</a:t>
            </a:r>
            <a:r>
              <a:rPr lang="en-US" sz="1600" dirty="0" smtClean="0"/>
              <a:t> setting </a:t>
            </a:r>
          </a:p>
          <a:p>
            <a:pPr lvl="1"/>
            <a:r>
              <a:rPr lang="en-US" sz="1600" dirty="0" smtClean="0"/>
              <a:t>Few % losses during the ramp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Ramp with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lower bunch intensity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 t="12192" r="18929" b="12192"/>
          <a:stretch>
            <a:fillRect/>
          </a:stretch>
        </p:blipFill>
        <p:spPr bwMode="auto">
          <a:xfrm>
            <a:off x="228600" y="2514600"/>
            <a:ext cx="4226173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 t="12192" r="18929" b="12192"/>
          <a:stretch>
            <a:fillRect/>
          </a:stretch>
        </p:blipFill>
        <p:spPr bwMode="auto">
          <a:xfrm>
            <a:off x="4711699" y="2514600"/>
            <a:ext cx="422616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Ramp with 12+11x72b with 9e10 ppb: </a:t>
            </a:r>
          </a:p>
          <a:p>
            <a:pPr lvl="1"/>
            <a:r>
              <a:rPr lang="en-US" sz="1600" dirty="0" smtClean="0"/>
              <a:t>Attempted four times, twice dumped because of BPM interlocks, once because of wrong </a:t>
            </a:r>
            <a:r>
              <a:rPr lang="en-US" sz="1600" dirty="0" err="1" smtClean="0"/>
              <a:t>octupole</a:t>
            </a:r>
            <a:r>
              <a:rPr lang="en-US" sz="1600" dirty="0" smtClean="0"/>
              <a:t> setting </a:t>
            </a:r>
          </a:p>
          <a:p>
            <a:pPr lvl="1"/>
            <a:r>
              <a:rPr lang="en-US" sz="1600" dirty="0" smtClean="0"/>
              <a:t>Few % losses during the ramp </a:t>
            </a:r>
          </a:p>
          <a:p>
            <a:pPr lvl="1"/>
            <a:r>
              <a:rPr lang="en-US" sz="1600" dirty="0" smtClean="0"/>
              <a:t>Strange bunch length increase during the ramp 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Ramp with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lower bunch intensity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2662823"/>
            <a:ext cx="4993147" cy="398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Ramp with 12+11x72b and 9e10ppb: Heat load lower than in previous fill with same number of bunches, scaling like total beam current.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Heat load evolution (Friday)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00300"/>
            <a:ext cx="5787973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792163"/>
          </a:xfrm>
        </p:spPr>
        <p:txBody>
          <a:bodyPr>
            <a:normAutofit/>
          </a:bodyPr>
          <a:lstStyle/>
          <a:p>
            <a:r>
              <a:rPr lang="en-GB" dirty="0" smtClean="0"/>
              <a:t>Overview on 25ns beam operation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63600" y="1485900"/>
            <a:ext cx="7848600" cy="3657600"/>
          </a:xfrm>
        </p:spPr>
        <p:txBody>
          <a:bodyPr/>
          <a:lstStyle/>
          <a:p>
            <a:r>
              <a:rPr lang="en-US" sz="2200" dirty="0" smtClean="0">
                <a:sym typeface="Wingdings" pitchFamily="2" charset="2"/>
              </a:rPr>
              <a:t>The scrubbing run took place from Thursday 06/12/12 until Monday 10/12/12 with excellent machine availability 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Week 50 from Tuesday to Friday was planned to be partly devoted to</a:t>
            </a:r>
            <a:r>
              <a:rPr lang="en-US" sz="22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itchFamily="2" charset="2"/>
              </a:rPr>
              <a:t>ramping</a:t>
            </a:r>
            <a:r>
              <a:rPr lang="en-US" sz="2200" b="1" dirty="0" smtClean="0">
                <a:solidFill>
                  <a:srgbClr val="FF0000"/>
                </a:solidFill>
                <a:sym typeface="Wingdings" pitchFamily="2" charset="2"/>
              </a:rPr>
              <a:t> 25ns beams to 4TeV</a:t>
            </a:r>
            <a:r>
              <a:rPr lang="en-US" sz="2200" dirty="0" smtClean="0">
                <a:sym typeface="Wingdings" pitchFamily="2" charset="2"/>
              </a:rPr>
              <a:t> for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Long range beam-beam MDs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Further </a:t>
            </a:r>
            <a:r>
              <a:rPr lang="en-US" sz="1600" dirty="0" err="1" smtClean="0">
                <a:sym typeface="Wingdings" pitchFamily="2" charset="2"/>
              </a:rPr>
              <a:t>e</a:t>
            </a:r>
            <a:r>
              <a:rPr lang="en-US" sz="1600" dirty="0" smtClean="0">
                <a:sym typeface="Wingdings" pitchFamily="2" charset="2"/>
              </a:rPr>
              <a:t>-cloud/scrubbing studies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UFO studies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25ns pilot run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In practice, due to a few accumulated delays, the above program started on Wednesday 12/12/12   </a:t>
            </a:r>
          </a:p>
          <a:p>
            <a:endParaRPr lang="en-US" sz="16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Before going to 25ns physics: </a:t>
            </a:r>
          </a:p>
          <a:p>
            <a:pPr lvl="1"/>
            <a:r>
              <a:rPr lang="en-US" sz="1600" dirty="0" smtClean="0"/>
              <a:t>Another fill with trains of 288b was attempted, but it was dumped when two injections were missing due to large orbit excursion</a:t>
            </a:r>
          </a:p>
          <a:p>
            <a:pPr lvl="1"/>
            <a:r>
              <a:rPr lang="en-US" sz="1600" dirty="0" smtClean="0"/>
              <a:t>A fill with trains of 72b was made to benchmark with simulations</a:t>
            </a:r>
          </a:p>
          <a:p>
            <a:pPr lvl="1"/>
            <a:r>
              <a:rPr lang="en-US" sz="1600" dirty="0" smtClean="0"/>
              <a:t>A fill with 4x288b was done to check the possible effect of scrubbing at 4 </a:t>
            </a:r>
            <a:r>
              <a:rPr lang="en-US" sz="1600" dirty="0" err="1" smtClean="0"/>
              <a:t>TeV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Tests at 450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r="23472" b="53476"/>
          <a:stretch>
            <a:fillRect/>
          </a:stretch>
        </p:blipFill>
        <p:spPr bwMode="auto">
          <a:xfrm>
            <a:off x="1333500" y="2755900"/>
            <a:ext cx="608855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9197"/>
            <a:ext cx="9144000" cy="4195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– Sunday 14-15/12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5237132"/>
            <a:ext cx="8686800" cy="121402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1F497D"/>
                </a:solidFill>
              </a:rPr>
              <a:t>Two physics fills with </a:t>
            </a:r>
            <a:r>
              <a:rPr lang="en-US" sz="2000" dirty="0" smtClean="0">
                <a:solidFill>
                  <a:srgbClr val="FF0000"/>
                </a:solidFill>
              </a:rPr>
              <a:t>12+2x48b (2h) </a:t>
            </a:r>
            <a:r>
              <a:rPr lang="en-US" sz="2000" dirty="0" smtClean="0">
                <a:solidFill>
                  <a:srgbClr val="1F497D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12+4x48b (2.5h)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1F497D"/>
                </a:solidFill>
              </a:rPr>
              <a:t>After some problems, one fill with </a:t>
            </a:r>
            <a:r>
              <a:rPr lang="en-US" sz="2000" dirty="0" smtClean="0">
                <a:solidFill>
                  <a:srgbClr val="FF0000"/>
                </a:solidFill>
              </a:rPr>
              <a:t>12+4x96b (9h) </a:t>
            </a:r>
            <a:r>
              <a:rPr lang="en-US" sz="2000" dirty="0" smtClean="0">
                <a:solidFill>
                  <a:srgbClr val="1F497D"/>
                </a:solidFill>
              </a:rPr>
              <a:t>+ final attempt to fill with </a:t>
            </a:r>
            <a:r>
              <a:rPr lang="en-US" sz="2000" dirty="0" smtClean="0">
                <a:solidFill>
                  <a:srgbClr val="FF0000"/>
                </a:solidFill>
              </a:rPr>
              <a:t>12+8x96b </a:t>
            </a:r>
            <a:r>
              <a:rPr lang="en-US" sz="2000" dirty="0" smtClean="0">
                <a:solidFill>
                  <a:srgbClr val="1F497D"/>
                </a:solidFill>
              </a:rPr>
              <a:t>(dumped at collision)</a:t>
            </a:r>
            <a:endParaRPr lang="en-GB" sz="2000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1638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</a:t>
            </a:r>
            <a:r>
              <a:rPr lang="en-US" b="1" baseline="-25000" dirty="0" smtClean="0">
                <a:solidFill>
                  <a:srgbClr val="3333FF"/>
                </a:solidFill>
              </a:rPr>
              <a:t>B1   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B2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1500" y="1422400"/>
            <a:ext cx="2286000" cy="48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Timing problems, injection stability problems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6692900" y="2971800"/>
            <a:ext cx="20574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RF,</a:t>
            </a: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long. damper</a:t>
            </a: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tests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4384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3441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24384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3442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4384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3453</a:t>
            </a:r>
            <a:endParaRPr lang="en-US" sz="15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 l="28789" t="49895" r="8858" b="14033"/>
          <a:stretch>
            <a:fillRect/>
          </a:stretch>
        </p:blipFill>
        <p:spPr bwMode="auto">
          <a:xfrm>
            <a:off x="304800" y="2133600"/>
            <a:ext cx="525754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Physics fills: </a:t>
            </a:r>
          </a:p>
          <a:p>
            <a:pPr lvl="1"/>
            <a:r>
              <a:rPr lang="en-US" sz="1600" dirty="0" smtClean="0"/>
              <a:t>H9 beam used </a:t>
            </a:r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low transverse </a:t>
            </a:r>
            <a:r>
              <a:rPr lang="en-US" sz="1600" dirty="0" err="1" smtClean="0">
                <a:sym typeface="Wingdings"/>
              </a:rPr>
              <a:t>emittances</a:t>
            </a:r>
            <a:r>
              <a:rPr lang="en-US" sz="1600" dirty="0" smtClean="0">
                <a:sym typeface="Wingdings"/>
              </a:rPr>
              <a:t> injected (1.2-1.3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600" dirty="0" smtClean="0">
                <a:sym typeface="Wingdings"/>
              </a:rPr>
              <a:t>m)</a:t>
            </a:r>
          </a:p>
          <a:p>
            <a:pPr lvl="1"/>
            <a:r>
              <a:rPr lang="en-US" sz="1600" dirty="0" smtClean="0">
                <a:sym typeface="Wingdings"/>
              </a:rPr>
              <a:t>1.8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600" dirty="0" smtClean="0">
                <a:sym typeface="Wingdings"/>
              </a:rPr>
              <a:t>m </a:t>
            </a:r>
            <a:r>
              <a:rPr lang="en-US" sz="1600" dirty="0" err="1" smtClean="0">
                <a:sym typeface="Wingdings"/>
              </a:rPr>
              <a:t>emittance</a:t>
            </a:r>
            <a:r>
              <a:rPr lang="en-US" sz="1600" dirty="0" smtClean="0">
                <a:sym typeface="Wingdings"/>
              </a:rPr>
              <a:t> from luminosity data (first fill) </a:t>
            </a: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Physics with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25ns beams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2362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 l="28789" t="49895" r="8858" b="14033"/>
          <a:stretch>
            <a:fillRect/>
          </a:stretch>
        </p:blipFill>
        <p:spPr bwMode="auto">
          <a:xfrm>
            <a:off x="3886448" y="4191000"/>
            <a:ext cx="525755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191000" y="4419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56309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err="1" smtClean="0"/>
              <a:t>Emittance</a:t>
            </a:r>
            <a:r>
              <a:rPr lang="en-US" sz="2400" dirty="0" smtClean="0"/>
              <a:t> blow up: </a:t>
            </a:r>
          </a:p>
          <a:p>
            <a:pPr lvl="1"/>
            <a:r>
              <a:rPr lang="en-US" sz="1600" dirty="0" smtClean="0"/>
              <a:t>Injections of 96b trains led to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blow up along the beam</a:t>
            </a:r>
            <a:endParaRPr lang="en-US" sz="1600" dirty="0" smtClean="0">
              <a:sym typeface="Wingdings"/>
            </a:endParaRPr>
          </a:p>
          <a:p>
            <a:pPr lvl="1"/>
            <a:r>
              <a:rPr lang="en-US" sz="1600" dirty="0" smtClean="0">
                <a:sym typeface="Wingdings"/>
              </a:rPr>
              <a:t>Clearly visible in the last two fills, increasing </a:t>
            </a:r>
            <a:r>
              <a:rPr lang="en-US" sz="1600" dirty="0" err="1" smtClean="0">
                <a:sym typeface="Wingdings"/>
              </a:rPr>
              <a:t>octupoles</a:t>
            </a:r>
            <a:r>
              <a:rPr lang="en-US" sz="1600" dirty="0" smtClean="0">
                <a:sym typeface="Wingdings"/>
              </a:rPr>
              <a:t> did not help</a:t>
            </a: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Physics with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25ns beams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2184400"/>
            <a:ext cx="13335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Fill 3453 B1V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267200"/>
            <a:ext cx="561776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315200" y="4419600"/>
            <a:ext cx="13335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Fill 3457 B1V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During 25ns physics: </a:t>
            </a:r>
          </a:p>
          <a:p>
            <a:pPr lvl="1"/>
            <a:r>
              <a:rPr lang="en-US" sz="1600" dirty="0" smtClean="0"/>
              <a:t>Heat load as expected from previous 25ns fills.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Heat load during physics fills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t="10970" r="23472" b="42507"/>
          <a:stretch>
            <a:fillRect/>
          </a:stretch>
        </p:blipFill>
        <p:spPr bwMode="auto">
          <a:xfrm>
            <a:off x="1447799" y="2057400"/>
            <a:ext cx="6343952" cy="41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305800" cy="914401"/>
          </a:xfrm>
        </p:spPr>
        <p:txBody>
          <a:bodyPr/>
          <a:lstStyle/>
          <a:p>
            <a:r>
              <a:rPr lang="en-US" sz="2400" dirty="0" smtClean="0"/>
              <a:t>During 25ns physics: </a:t>
            </a:r>
          </a:p>
          <a:p>
            <a:pPr lvl="1"/>
            <a:r>
              <a:rPr lang="en-US" sz="1600" dirty="0" smtClean="0"/>
              <a:t>Enabled the abort gap cleaning on LOW then MEDIUM settings for some time to see whether the heat load on cryogenics would go down (removal of </a:t>
            </a:r>
            <a:r>
              <a:rPr lang="en-US" sz="1600" dirty="0" err="1" smtClean="0"/>
              <a:t>untrapped</a:t>
            </a:r>
            <a:r>
              <a:rPr lang="en-US" sz="1600" dirty="0" smtClean="0"/>
              <a:t> protons). Luminosity lifetime went down as expected but heat load stayed high.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1752600" y="1905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Heat load during physics fills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t="10970" r="23472" b="42507"/>
          <a:stretch>
            <a:fillRect/>
          </a:stretch>
        </p:blipFill>
        <p:spPr bwMode="auto">
          <a:xfrm>
            <a:off x="1600200" y="2438400"/>
            <a:ext cx="5756458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5400000">
            <a:off x="3657600" y="5029200"/>
            <a:ext cx="27432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 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4TeV Arc UFOs </a:t>
            </a:r>
            <a:r>
              <a:rPr lang="de-DE" dirty="0" err="1" smtClean="0"/>
              <a:t>with</a:t>
            </a:r>
            <a:r>
              <a:rPr lang="de-DE" dirty="0" smtClean="0"/>
              <a:t> 25ns (T. </a:t>
            </a:r>
            <a:r>
              <a:rPr lang="de-DE" smtClean="0"/>
              <a:t>Baer)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060909" cy="52120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With 50ns, 1374b: ≈ 1.3 arc UFOs per hour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marL="0" indent="0"/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  <a:tabLst>
                <a:tab pos="693738" algn="l"/>
                <a:tab pos="2398713" algn="l"/>
              </a:tabLst>
            </a:pPr>
            <a:r>
              <a:rPr lang="en-US" sz="2000" dirty="0" smtClean="0"/>
              <a:t>Since 13.12.2012:	</a:t>
            </a:r>
            <a:r>
              <a:rPr lang="en-US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UFOs &gt; 10% of BLM dump threshold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Largest UFO: 67% of BLM dump threshold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208961"/>
              </p:ext>
            </p:extLst>
          </p:nvPr>
        </p:nvGraphicFramePr>
        <p:xfrm>
          <a:off x="551785" y="1554656"/>
          <a:ext cx="7914290" cy="39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543"/>
                <a:gridCol w="1557334"/>
                <a:gridCol w="1855710"/>
                <a:gridCol w="1546320"/>
                <a:gridCol w="20943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0" dirty="0" err="1" smtClean="0"/>
                        <a:t>Fill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0" dirty="0" smtClean="0"/>
                        <a:t># </a:t>
                      </a:r>
                      <a:r>
                        <a:rPr lang="de-DE" sz="1600" i="0" dirty="0" err="1" smtClean="0"/>
                        <a:t>bunches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0" dirty="0" smtClean="0"/>
                        <a:t>Time @ 4TeV</a:t>
                      </a:r>
                    </a:p>
                    <a:p>
                      <a:pPr algn="ctr"/>
                      <a:r>
                        <a:rPr lang="de-DE" sz="1600" i="0" dirty="0" smtClean="0"/>
                        <a:t>[</a:t>
                      </a:r>
                      <a:r>
                        <a:rPr lang="de-DE" sz="1600" i="0" dirty="0" err="1" smtClean="0"/>
                        <a:t>h:m</a:t>
                      </a:r>
                      <a:r>
                        <a:rPr lang="de-DE" sz="1600" i="0" dirty="0" smtClean="0"/>
                        <a:t>]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0" dirty="0" smtClean="0"/>
                        <a:t># </a:t>
                      </a:r>
                      <a:r>
                        <a:rPr lang="de-DE" sz="1600" i="0" baseline="0" dirty="0" err="1" smtClean="0"/>
                        <a:t>arc</a:t>
                      </a:r>
                      <a:r>
                        <a:rPr lang="de-DE" sz="1600" i="0" baseline="0" dirty="0" smtClean="0"/>
                        <a:t> UFOs</a:t>
                      </a:r>
                      <a:endParaRPr lang="de-DE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0" dirty="0" smtClean="0"/>
                        <a:t>UFOs/</a:t>
                      </a:r>
                      <a:r>
                        <a:rPr lang="de-DE" sz="1600" i="0" dirty="0" err="1" smtClean="0"/>
                        <a:t>hour</a:t>
                      </a:r>
                      <a:endParaRPr lang="de-DE" sz="16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3425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3:21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2.38 (±0.84)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3427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1:02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6.73 (±2.55)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3428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372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2:37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13.68 (±2.28)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3429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804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9:49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8.85 (±0.95)</a:t>
                      </a:r>
                      <a:endParaRPr lang="de-DE" sz="16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3436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804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1:19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6.02 (±2.13)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3441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2:11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2.29 (±1.02)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3442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204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2:31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1.98 (±0.88)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3443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396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0:38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4.73 (±2.73)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3453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396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8:43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1.26 (±0.38)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D15F2-B5DC-4D70-8B9E-4287CA2479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1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295400"/>
            <a:ext cx="7772400" cy="4114800"/>
          </a:xfrm>
          <a:prstGeom prst="rect">
            <a:avLst/>
          </a:prstGeom>
        </p:spPr>
        <p:txBody>
          <a:bodyPr/>
          <a:lstStyle/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25ns beams with up to 804 bunches were accelerated to 4 </a:t>
            </a:r>
            <a:r>
              <a:rPr lang="en-US" sz="2000" kern="0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TeV</a:t>
            </a: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63600" lvl="1" indent="-406400" eaLnBrk="0" hangingPunct="0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Gradual ramp up of intensity</a:t>
            </a:r>
          </a:p>
          <a:p>
            <a:pPr marL="863600" lvl="1" indent="-406400" eaLnBrk="0" hangingPunct="0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High heat load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sym typeface="Wingdings"/>
              </a:rPr>
              <a:t></a:t>
            </a:r>
            <a:r>
              <a:rPr lang="en-US" kern="0" dirty="0" smtClean="0">
                <a:solidFill>
                  <a:schemeClr val="tx2"/>
                </a:solidFill>
                <a:latin typeface="+mn-lt"/>
                <a:sym typeface="Wingdings"/>
              </a:rPr>
              <a:t> does not seem to become better over the few days timescale</a:t>
            </a:r>
          </a:p>
          <a:p>
            <a:pPr marL="863600" lvl="1" indent="-406400" eaLnBrk="0" hangingPunct="0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kern="0" dirty="0" smtClean="0">
                <a:solidFill>
                  <a:schemeClr val="tx2"/>
                </a:solidFill>
                <a:latin typeface="+mn-lt"/>
                <a:sym typeface="Wingdings"/>
              </a:rPr>
              <a:t>Beam stable and with good lifetime </a:t>
            </a:r>
            <a:r>
              <a:rPr lang="en-US" kern="0" dirty="0" smtClean="0">
                <a:solidFill>
                  <a:schemeClr val="tx2"/>
                </a:solidFill>
                <a:sym typeface="Wingdings"/>
              </a:rPr>
              <a:t>at flat top </a:t>
            </a:r>
            <a:r>
              <a:rPr lang="en-US" kern="0" dirty="0" smtClean="0">
                <a:solidFill>
                  <a:schemeClr val="tx2"/>
                </a:solidFill>
                <a:latin typeface="+mn-lt"/>
                <a:sym typeface="Wingdings"/>
              </a:rPr>
              <a:t>for short SPS trains</a:t>
            </a:r>
          </a:p>
          <a:p>
            <a:pPr marL="863600" lvl="1" indent="-406400" eaLnBrk="0" hangingPunct="0">
              <a:spcBef>
                <a:spcPct val="200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kern="0" dirty="0" err="1" smtClean="0">
                <a:solidFill>
                  <a:schemeClr val="tx2"/>
                </a:solidFill>
                <a:latin typeface="+mn-lt"/>
                <a:sym typeface="Wingdings"/>
              </a:rPr>
              <a:t>Emittance</a:t>
            </a:r>
            <a:r>
              <a:rPr lang="en-US" kern="0" dirty="0" smtClean="0">
                <a:solidFill>
                  <a:schemeClr val="tx2"/>
                </a:solidFill>
                <a:latin typeface="+mn-lt"/>
                <a:sym typeface="Wingdings"/>
              </a:rPr>
              <a:t> blow up (both at injection and at flat top) for longer SPS trains</a:t>
            </a:r>
            <a:endParaRPr lang="en-US" kern="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1F497D"/>
                </a:solidFill>
                <a:latin typeface="+mn-lt"/>
                <a:sym typeface="Wingdings" pitchFamily="2" charset="2"/>
              </a:rPr>
              <a:t>Reference measurements at 450 </a:t>
            </a:r>
            <a:r>
              <a:rPr lang="en-US" sz="2000" kern="0" dirty="0" err="1" smtClean="0">
                <a:solidFill>
                  <a:srgbClr val="1F497D"/>
                </a:solidFill>
                <a:latin typeface="+mn-lt"/>
                <a:sym typeface="Wingdings" pitchFamily="2" charset="2"/>
              </a:rPr>
              <a:t>GeV</a:t>
            </a:r>
            <a:r>
              <a:rPr lang="en-US" sz="2000" kern="0" dirty="0" smtClean="0">
                <a:solidFill>
                  <a:srgbClr val="1F497D"/>
                </a:solidFill>
                <a:latin typeface="+mn-lt"/>
                <a:sym typeface="Wingdings" pitchFamily="2" charset="2"/>
              </a:rPr>
              <a:t> taken to check possible further scrubbing from 4 </a:t>
            </a:r>
            <a:r>
              <a:rPr lang="en-US" sz="2000" kern="0" dirty="0" err="1" smtClean="0">
                <a:solidFill>
                  <a:srgbClr val="1F497D"/>
                </a:solidFill>
                <a:latin typeface="+mn-lt"/>
                <a:sym typeface="Wingdings" pitchFamily="2" charset="2"/>
              </a:rPr>
              <a:t>TeV</a:t>
            </a:r>
            <a:r>
              <a:rPr lang="en-US" sz="2000" kern="0" dirty="0" smtClean="0">
                <a:solidFill>
                  <a:srgbClr val="1F497D"/>
                </a:solidFill>
                <a:latin typeface="+mn-lt"/>
                <a:sym typeface="Wingdings" pitchFamily="2" charset="2"/>
              </a:rPr>
              <a:t> fills</a:t>
            </a: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1F497D"/>
                </a:solidFill>
                <a:latin typeface="+mn-lt"/>
                <a:sym typeface="Wingdings" pitchFamily="2" charset="2"/>
              </a:rPr>
              <a:t>UFO rate still about 2.5 times higher with 25ns beams with respect to 50ns beams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pPr algn="ctr"/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2" name="Date Placeholder 4"/>
          <p:cNvSpPr txBox="1">
            <a:spLocks/>
          </p:cNvSpPr>
          <p:nvPr/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10/12/2012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5704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1752600"/>
          </a:xfrm>
        </p:spPr>
        <p:txBody>
          <a:bodyPr/>
          <a:lstStyle/>
          <a:p>
            <a:r>
              <a:rPr lang="en-US" dirty="0" smtClean="0"/>
              <a:t>Thanks for your attention!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79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ed121212_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12/12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5237132"/>
            <a:ext cx="8686800" cy="121402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Long range beam-beam MD </a:t>
            </a:r>
            <a:r>
              <a:rPr lang="en-US" sz="2000" dirty="0" smtClean="0"/>
              <a:t>started on Thursday early morning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Only one ramp with 72b per beam. </a:t>
            </a:r>
            <a:r>
              <a:rPr lang="en-US" sz="2000" dirty="0" smtClean="0">
                <a:solidFill>
                  <a:srgbClr val="1F497D"/>
                </a:solidFill>
              </a:rPr>
              <a:t>Second ramp with 2x72b per beam did not take place due to the delay</a:t>
            </a:r>
            <a:endParaRPr lang="en-GB" sz="2000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183368"/>
            <a:ext cx="1638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</a:t>
            </a:r>
            <a:r>
              <a:rPr lang="en-US" b="1" baseline="-25000" dirty="0" smtClean="0">
                <a:solidFill>
                  <a:srgbClr val="3333FF"/>
                </a:solidFill>
              </a:rPr>
              <a:t>B1   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B2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783316"/>
            <a:ext cx="3424412" cy="27408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RF faults for 25ns operation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81" y="1802826"/>
            <a:ext cx="2590799" cy="2912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Long range beam-beam MD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624" y="3418023"/>
            <a:ext cx="1828800" cy="4262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Injections tests for h9 25ns beams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MD (summary from users)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827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Started at 6 AM due to issues with RF over night: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We had 1 train of 72 bunches spaced by 25 ns colliding head-on in IP1 and IP5 with a beta* = 1m and </a:t>
            </a:r>
            <a:r>
              <a:rPr lang="en-US" sz="1600" dirty="0" smtClean="0"/>
              <a:t>an initial </a:t>
            </a:r>
            <a:r>
              <a:rPr lang="en-US" sz="1600" dirty="0"/>
              <a:t>half crossing angle of 145 </a:t>
            </a:r>
            <a:r>
              <a:rPr lang="en-US" sz="1600" dirty="0" err="1"/>
              <a:t>urad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We reduce the crossing angles in IP1 and IP5 </a:t>
            </a:r>
            <a:r>
              <a:rPr lang="en-US" sz="1600" dirty="0" smtClean="0"/>
              <a:t>simultaneously </a:t>
            </a:r>
            <a:r>
              <a:rPr lang="en-US" sz="1600" dirty="0"/>
              <a:t>in steps of 10% (145-130-117-106-96-87-72-65 </a:t>
            </a:r>
            <a:r>
              <a:rPr lang="en-US" sz="1600" dirty="0" err="1"/>
              <a:t>urad</a:t>
            </a:r>
            <a:r>
              <a:rPr lang="en-US" sz="1600" dirty="0"/>
              <a:t>), we observe the </a:t>
            </a:r>
            <a:r>
              <a:rPr lang="en-US" sz="1600" dirty="0" smtClean="0"/>
              <a:t>bunch-by-bunch </a:t>
            </a:r>
            <a:r>
              <a:rPr lang="en-US" sz="1600" dirty="0"/>
              <a:t>losses and record luminous spots from ATLAS. </a:t>
            </a:r>
            <a:br>
              <a:rPr lang="en-US" sz="1600" dirty="0"/>
            </a:br>
            <a:r>
              <a:rPr lang="en-US" sz="1600" dirty="0"/>
              <a:t>Losses are observed for each step clearly on Beam 1 while Beam 2 seems transparent to the reduction of crossing angle.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Onset of losses at around 106-96 </a:t>
            </a:r>
            <a:r>
              <a:rPr lang="en-US" sz="1600" dirty="0" err="1">
                <a:solidFill>
                  <a:srgbClr val="FF0000"/>
                </a:solidFill>
              </a:rPr>
              <a:t>urad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The onset of losses is consistent with experiments performed with 50ns beams, which indicates that DA losses occur at a normalized separation of 5 sigma</a:t>
            </a:r>
            <a:r>
              <a:rPr lang="en-US" sz="1600" dirty="0"/>
              <a:t>. The total losses on beam 2 is about 1/3 of the total losses observed on beam1.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 positive effect of the lower intensity seems also visible giving smooth loss rates for the different crossing angles </a:t>
            </a:r>
            <a:r>
              <a:rPr lang="en-US" sz="1600" dirty="0" err="1"/>
              <a:t>wrt</a:t>
            </a:r>
            <a:r>
              <a:rPr lang="en-US" sz="1600" dirty="0"/>
              <a:t> to the sharper ones observed for the 50 ns case.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4380-6F19-4A7E-93F2-E14642744991}" type="datetime1">
              <a:rPr lang="en-GB" smtClean="0"/>
              <a:pPr/>
              <a:t>12/17/12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88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range beam-beam MD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sz="2400" dirty="0" smtClean="0"/>
              <a:t>After difficulties with RF injected and ramped to 4 </a:t>
            </a:r>
            <a:r>
              <a:rPr lang="en-US" sz="2400" dirty="0" err="1" smtClean="0"/>
              <a:t>TeV</a:t>
            </a:r>
            <a:r>
              <a:rPr lang="en-US" sz="2400" dirty="0" smtClean="0"/>
              <a:t> 12+72 bunches</a:t>
            </a:r>
          </a:p>
          <a:p>
            <a:r>
              <a:rPr lang="en-US" sz="2400" dirty="0" smtClean="0"/>
              <a:t>N~1.1x10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</a:t>
            </a:r>
            <a:r>
              <a:rPr lang="en-US" sz="2400" dirty="0" err="1" smtClean="0"/>
              <a:t>p/b</a:t>
            </a:r>
            <a:endParaRPr lang="en-US" sz="2400" dirty="0" smtClean="0"/>
          </a:p>
          <a:p>
            <a:r>
              <a:rPr lang="en-US" sz="2400" dirty="0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smtClean="0"/>
              <a:t>x,y</a:t>
            </a:r>
            <a:r>
              <a:rPr lang="en-US" sz="2400" dirty="0" smtClean="0"/>
              <a:t>~2.5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 @</a:t>
            </a:r>
            <a:r>
              <a:rPr lang="en-US" sz="2400" dirty="0" err="1" smtClean="0"/>
              <a:t>inj</a:t>
            </a:r>
            <a:endParaRPr lang="en-US" sz="24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 smtClean="0"/>
              <a:t>Got in collision with with N~1.02 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</a:t>
            </a:r>
            <a:r>
              <a:rPr lang="en-US" sz="2400" dirty="0" err="1" smtClean="0"/>
              <a:t>p/b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smtClean="0"/>
              <a:t>x,y</a:t>
            </a:r>
            <a:r>
              <a:rPr lang="en-US" sz="2400" dirty="0" smtClean="0"/>
              <a:t>~3.1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m.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2" name="Picture 4" descr="http://elogbook.cern.ch/eLogbook/attach_reader?attach_id=13229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482" t="52761" r="8423" b="10245"/>
          <a:stretch/>
        </p:blipFill>
        <p:spPr bwMode="auto">
          <a:xfrm>
            <a:off x="4619189" y="3385469"/>
            <a:ext cx="4524668" cy="179278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69087" y="3710665"/>
            <a:ext cx="507999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B2V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elogbook.cern.ch/eLogbook/attach_reader?attach_id=13229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273" t="52409" r="8751" b="10245"/>
          <a:stretch/>
        </p:blipFill>
        <p:spPr bwMode="auto">
          <a:xfrm>
            <a:off x="4609028" y="1532722"/>
            <a:ext cx="4516989" cy="181019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69087" y="1805665"/>
            <a:ext cx="507999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B2H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2056" name="Picture 8" descr="http://elogbook.cern.ch/eLogbook/attach_reader?attach_id=132299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453" t="51850" r="8451" b="10337"/>
          <a:stretch/>
        </p:blipFill>
        <p:spPr bwMode="auto">
          <a:xfrm>
            <a:off x="30843" y="3365389"/>
            <a:ext cx="4526707" cy="183327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2542" y="3710665"/>
            <a:ext cx="507999" cy="304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B1V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70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153400" cy="2468563"/>
          </a:xfrm>
        </p:spPr>
        <p:txBody>
          <a:bodyPr/>
          <a:lstStyle/>
          <a:p>
            <a:r>
              <a:rPr lang="en-US" dirty="0" smtClean="0"/>
              <a:t>BSRT in collision (B1)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" name="Content Placeholder 9" descr="3425_4000_moved1_180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905"/>
          <a:stretch>
            <a:fillRect/>
          </a:stretch>
        </p:blipFill>
        <p:spPr>
          <a:xfrm>
            <a:off x="1168400" y="1600200"/>
            <a:ext cx="7200900" cy="4724400"/>
          </a:xfrm>
        </p:spPr>
      </p:pic>
      <p:sp>
        <p:nvSpPr>
          <p:cNvPr id="11" name="Rectangle 10"/>
          <p:cNvSpPr/>
          <p:nvPr/>
        </p:nvSpPr>
        <p:spPr>
          <a:xfrm>
            <a:off x="6172200" y="2133600"/>
            <a:ext cx="1346200" cy="635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5883" y="2664684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Symbol" charset="2"/>
                <a:cs typeface="Symbol" charset="2"/>
              </a:rPr>
              <a:t>s</a:t>
            </a:r>
            <a:r>
              <a:rPr lang="en-US" sz="1500" baseline="-25000" dirty="0" smtClean="0"/>
              <a:t>x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 (mm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5867" y="4524717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Symbol" charset="2"/>
                <a:cs typeface="Symbol" charset="2"/>
              </a:rPr>
              <a:t>s</a:t>
            </a:r>
            <a:r>
              <a:rPr lang="en-US" sz="1500" baseline="-25000" dirty="0" smtClean="0">
                <a:latin typeface="+mn-lt"/>
                <a:cs typeface="Symbol" charset="2"/>
              </a:rPr>
              <a:t>y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 (mm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48400" y="2590800"/>
            <a:ext cx="2286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2324100"/>
            <a:ext cx="228600" cy="1588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2133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Initial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2425700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After  3h</a:t>
            </a:r>
            <a:endParaRPr lang="en-US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8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6" name="Picture 2" descr="http://elogbook.cern.ch/eLogbook/attach_reader?attach_id=13230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586" y="990600"/>
            <a:ext cx="7662827" cy="5257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694511" y="2718143"/>
            <a:ext cx="1110343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145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685111" y="2571194"/>
            <a:ext cx="1110343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130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370911" y="2462344"/>
            <a:ext cx="1110343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117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132911" y="2315378"/>
            <a:ext cx="1110343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106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663589" y="2241901"/>
            <a:ext cx="963388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9</a:t>
            </a:r>
            <a:r>
              <a:rPr lang="en-US" sz="1200" b="1" dirty="0" smtClean="0">
                <a:solidFill>
                  <a:srgbClr val="FFFF00"/>
                </a:solidFill>
              </a:rPr>
              <a:t>6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281356" y="2016029"/>
            <a:ext cx="947052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87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043357" y="1760209"/>
            <a:ext cx="947052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72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5652957" y="1433646"/>
            <a:ext cx="947052" cy="2133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65 </a:t>
            </a:r>
            <a:r>
              <a:rPr lang="en-US" sz="1200" b="1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200" b="1" dirty="0" err="1" smtClean="0">
                <a:solidFill>
                  <a:srgbClr val="FFFF00"/>
                </a:solidFill>
              </a:rPr>
              <a:t>rad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84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 (T. Baer)</a:t>
            </a:r>
            <a:endParaRPr lang="en-GB" dirty="0"/>
          </a:p>
        </p:txBody>
      </p:sp>
      <p:pic>
        <p:nvPicPr>
          <p:cNvPr id="5122" name="Picture 2" descr="http://elogbook.cern.ch/eLogbook/attach_reader?attach_id=13231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304800" y="990600"/>
            <a:ext cx="8647748" cy="3429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458200" cy="1477963"/>
          </a:xfrm>
        </p:spPr>
        <p:txBody>
          <a:bodyPr/>
          <a:lstStyle/>
          <a:p>
            <a:r>
              <a:rPr lang="en-US" dirty="0"/>
              <a:t>for this fill: 8 UFOs in ~3hours at flat top. This is about twice more than for 1374b 50ns fills.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4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ursday13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195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12/12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5237132"/>
            <a:ext cx="8686800" cy="121402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Loss maps </a:t>
            </a:r>
            <a:r>
              <a:rPr lang="en-US" sz="2000" dirty="0" smtClean="0"/>
              <a:t>to check anomalous pattern observed in collision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3 ramps with increasing number of bunches. </a:t>
            </a:r>
            <a:r>
              <a:rPr lang="en-US" sz="2000" dirty="0" smtClean="0">
                <a:solidFill>
                  <a:srgbClr val="1F497D"/>
                </a:solidFill>
              </a:rPr>
              <a:t>2x72b </a:t>
            </a:r>
            <a:r>
              <a:rPr lang="en-US" sz="2000" dirty="0" err="1" smtClean="0">
                <a:solidFill>
                  <a:srgbClr val="1F497D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1F497D"/>
                </a:solidFill>
                <a:sym typeface="Wingdings"/>
              </a:rPr>
              <a:t> 5x72b </a:t>
            </a:r>
            <a:r>
              <a:rPr lang="en-US" sz="2000" dirty="0" err="1" smtClean="0">
                <a:solidFill>
                  <a:srgbClr val="1F497D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1F497D"/>
                </a:solidFill>
                <a:sym typeface="Wingdings"/>
              </a:rPr>
              <a:t> 11x72b (804 bunches per beam!) with ~10h store</a:t>
            </a:r>
            <a:endParaRPr lang="en-GB" sz="2000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00" y="1789668"/>
            <a:ext cx="1638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</a:t>
            </a:r>
            <a:r>
              <a:rPr lang="en-US" b="1" baseline="-25000" dirty="0" smtClean="0">
                <a:solidFill>
                  <a:srgbClr val="3333FF"/>
                </a:solidFill>
              </a:rPr>
              <a:t>B1   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B2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pic>
        <p:nvPicPr>
          <p:cNvPr id="10" name="Picture 2" descr="http://elogbook.cern.ch/eLogbook/attach_reader?attach_id=13234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377" b="49828"/>
          <a:stretch/>
        </p:blipFill>
        <p:spPr bwMode="auto">
          <a:xfrm>
            <a:off x="3733801" y="1243672"/>
            <a:ext cx="1757635" cy="432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34000</TotalTime>
  <Words>1603</Words>
  <Application>Microsoft Office PowerPoint</Application>
  <PresentationFormat>On-screen Show (4:3)</PresentationFormat>
  <Paragraphs>236</Paragraphs>
  <Slides>28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LHCpresentations</vt:lpstr>
      <vt:lpstr>Slide 1</vt:lpstr>
      <vt:lpstr>Overview on 25ns beam operation</vt:lpstr>
      <vt:lpstr>Wednesday 12/12</vt:lpstr>
      <vt:lpstr>Beam-Beam MD (summary from users)</vt:lpstr>
      <vt:lpstr>Long range beam-beam MD</vt:lpstr>
      <vt:lpstr>Slide 6</vt:lpstr>
      <vt:lpstr>Slide 7</vt:lpstr>
      <vt:lpstr>UFOs (T. Baer)</vt:lpstr>
      <vt:lpstr>Thursday 12/12</vt:lpstr>
      <vt:lpstr>Slide 10</vt:lpstr>
      <vt:lpstr>Heat load evolution (Wed + Thurs)</vt:lpstr>
      <vt:lpstr>Heat load evolution (Wed + Thurs)</vt:lpstr>
      <vt:lpstr>Vacuum</vt:lpstr>
      <vt:lpstr>Slide 14</vt:lpstr>
      <vt:lpstr>Slide 15</vt:lpstr>
      <vt:lpstr>Friday – Saturday 14-15/12</vt:lpstr>
      <vt:lpstr>Slide 17</vt:lpstr>
      <vt:lpstr>Slide 18</vt:lpstr>
      <vt:lpstr>Slide 19</vt:lpstr>
      <vt:lpstr>Slide 20</vt:lpstr>
      <vt:lpstr>Saturday – Sunday 14-15/12</vt:lpstr>
      <vt:lpstr>Slide 22</vt:lpstr>
      <vt:lpstr>Slide 23</vt:lpstr>
      <vt:lpstr>Slide 24</vt:lpstr>
      <vt:lpstr>Slide 25</vt:lpstr>
      <vt:lpstr>4TeV Arc UFOs with 25ns (T. Baer)</vt:lpstr>
      <vt:lpstr>In summary</vt:lpstr>
      <vt:lpstr>Slide 28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Giovanni Rumolo</cp:lastModifiedBy>
  <cp:revision>2924</cp:revision>
  <dcterms:created xsi:type="dcterms:W3CDTF">2012-12-17T10:32:29Z</dcterms:created>
  <dcterms:modified xsi:type="dcterms:W3CDTF">2012-12-17T10:32:59Z</dcterms:modified>
</cp:coreProperties>
</file>