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1058" r:id="rId2"/>
    <p:sldId id="1059" r:id="rId3"/>
    <p:sldId id="1060" r:id="rId4"/>
    <p:sldId id="1061" r:id="rId5"/>
    <p:sldId id="1062" r:id="rId6"/>
    <p:sldId id="1063" r:id="rId7"/>
    <p:sldId id="1064" r:id="rId8"/>
    <p:sldId id="1065" r:id="rId9"/>
    <p:sldId id="1066" r:id="rId10"/>
    <p:sldId id="1067" r:id="rId11"/>
    <p:sldId id="1072" r:id="rId12"/>
    <p:sldId id="1068" r:id="rId13"/>
    <p:sldId id="1069" r:id="rId14"/>
    <p:sldId id="1070" r:id="rId15"/>
    <p:sldId id="1071" r:id="rId16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81" d="100"/>
          <a:sy n="81" d="100"/>
        </p:scale>
        <p:origin x="-504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24-11-12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24-11-12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24-11-12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12</a:t>
            </a:r>
            <a:r>
              <a:rPr lang="en-GB" baseline="30000" dirty="0" smtClean="0"/>
              <a:t>th</a:t>
            </a:r>
            <a:r>
              <a:rPr lang="en-GB" dirty="0" smtClean="0"/>
              <a:t> December -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09:00 dump the quick filled for beam size measurements</a:t>
            </a:r>
          </a:p>
          <a:p>
            <a:r>
              <a:rPr lang="en-GB" dirty="0" smtClean="0"/>
              <a:t>Some delay in injecting:</a:t>
            </a:r>
          </a:p>
          <a:p>
            <a:pPr lvl="1"/>
            <a:r>
              <a:rPr lang="en-GB" dirty="0"/>
              <a:t>TGM issue with </a:t>
            </a:r>
            <a:r>
              <a:rPr lang="en-GB" dirty="0" err="1"/>
              <a:t>mastership</a:t>
            </a:r>
            <a:r>
              <a:rPr lang="en-GB" dirty="0"/>
              <a:t> in SPS traced to BHZ377 that was off and could not be turned on for some time due to </a:t>
            </a:r>
            <a:r>
              <a:rPr lang="en-GB" dirty="0" err="1"/>
              <a:t>ongoing</a:t>
            </a:r>
            <a:r>
              <a:rPr lang="en-GB" dirty="0"/>
              <a:t> INCA release on PS </a:t>
            </a:r>
            <a:r>
              <a:rPr lang="en-GB" dirty="0" smtClean="0"/>
              <a:t>side. </a:t>
            </a:r>
          </a:p>
          <a:p>
            <a:r>
              <a:rPr lang="en-GB" dirty="0" smtClean="0"/>
              <a:t>11:00 Start TDI alignment</a:t>
            </a:r>
          </a:p>
          <a:p>
            <a:r>
              <a:rPr lang="en-GB" dirty="0" smtClean="0"/>
              <a:t>15:00 ADT team start work on beam 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287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12</a:t>
            </a:r>
            <a:r>
              <a:rPr lang="en-GB" baseline="30000" dirty="0" smtClean="0"/>
              <a:t>th</a:t>
            </a:r>
            <a:r>
              <a:rPr lang="en-GB" dirty="0" smtClean="0"/>
              <a:t>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Attempting to take BCMS…</a:t>
            </a:r>
          </a:p>
          <a:p>
            <a:r>
              <a:rPr lang="en-GB" dirty="0" smtClean="0"/>
              <a:t>18:30 </a:t>
            </a:r>
            <a:r>
              <a:rPr lang="en-GB" dirty="0"/>
              <a:t>MKI-B2 didn't pulse while attempting to inject 48b (12b circulating) </a:t>
            </a:r>
            <a:endParaRPr lang="en-GB" dirty="0" smtClean="0"/>
          </a:p>
          <a:p>
            <a:r>
              <a:rPr lang="en-GB" dirty="0" smtClean="0"/>
              <a:t>Few dummy extractions to test kicker – looks OK</a:t>
            </a:r>
          </a:p>
          <a:p>
            <a:r>
              <a:rPr lang="en-GB" dirty="0" smtClean="0"/>
              <a:t>19:30 </a:t>
            </a:r>
            <a:r>
              <a:rPr lang="en-GB" dirty="0"/>
              <a:t>B2 48b went again onto the TDI and the circulating 12b were dumped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MKI8 pulsed…</a:t>
            </a:r>
          </a:p>
          <a:p>
            <a:pPr lvl="1"/>
            <a:r>
              <a:rPr lang="en-GB" dirty="0" smtClean="0"/>
              <a:t>To be following up today (CO/RF/ABT/BIS…)</a:t>
            </a:r>
          </a:p>
          <a:p>
            <a:r>
              <a:rPr lang="en-GB" dirty="0" smtClean="0"/>
              <a:t>19:30 Switch to standard 72*25 ns</a:t>
            </a:r>
          </a:p>
          <a:p>
            <a:r>
              <a:rPr lang="en-GB" dirty="0"/>
              <a:t>20:03 RF modules M1B1 and M2B2 tripped while increasing </a:t>
            </a:r>
            <a:r>
              <a:rPr lang="en-GB" dirty="0">
                <a:solidFill>
                  <a:srgbClr val="FF0000"/>
                </a:solidFill>
              </a:rPr>
              <a:t>power supply voltage from 50kV-&gt;58kV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4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Etienne </a:t>
            </a:r>
            <a:r>
              <a:rPr lang="en-GB" dirty="0" err="1" smtClean="0"/>
              <a:t>Carlier</a:t>
            </a:r>
            <a:r>
              <a:rPr lang="en-GB" dirty="0" smtClean="0"/>
              <a:t> on the first event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2276475"/>
            <a:ext cx="87820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6601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Weds – Thurs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GB" dirty="0" smtClean="0"/>
              <a:t>Lost ramp to </a:t>
            </a:r>
            <a:r>
              <a:rPr lang="en-GB" dirty="0"/>
              <a:t>RF line 6B1 </a:t>
            </a:r>
            <a:r>
              <a:rPr lang="en-GB" dirty="0" smtClean="0"/>
              <a:t>trip</a:t>
            </a:r>
          </a:p>
          <a:p>
            <a:r>
              <a:rPr lang="en-GB" dirty="0" smtClean="0"/>
              <a:t>Dry RF ramp</a:t>
            </a:r>
          </a:p>
          <a:p>
            <a:r>
              <a:rPr lang="en-GB" dirty="0" smtClean="0"/>
              <a:t>Back to 50 kV</a:t>
            </a:r>
          </a:p>
          <a:p>
            <a:r>
              <a:rPr lang="en-GB" dirty="0" smtClean="0"/>
              <a:t>Back up the ramp</a:t>
            </a:r>
          </a:p>
          <a:p>
            <a:r>
              <a:rPr lang="en-GB" dirty="0" smtClean="0"/>
              <a:t>Lost next attempt in adjust to:</a:t>
            </a:r>
          </a:p>
          <a:p>
            <a:pPr lvl="1"/>
            <a:r>
              <a:rPr lang="en-GB" dirty="0"/>
              <a:t>LINE8B1 tripped with ARC </a:t>
            </a:r>
            <a:r>
              <a:rPr lang="en-GB" dirty="0" err="1"/>
              <a:t>detecded</a:t>
            </a:r>
            <a:r>
              <a:rPr lang="en-GB" dirty="0"/>
              <a:t> in the circulator </a:t>
            </a:r>
            <a:r>
              <a:rPr lang="en-GB" dirty="0" smtClean="0"/>
              <a:t>load</a:t>
            </a:r>
          </a:p>
          <a:p>
            <a:pPr lvl="1"/>
            <a:r>
              <a:rPr lang="en-GB" dirty="0"/>
              <a:t>The fault was an arc in circulator load 8B1.</a:t>
            </a:r>
          </a:p>
          <a:p>
            <a:pPr lvl="1"/>
            <a:r>
              <a:rPr lang="en-GB" dirty="0"/>
              <a:t>At the time the klystron was giving 180 kW with 54 kV DC</a:t>
            </a:r>
          </a:p>
          <a:p>
            <a:pPr lvl="1"/>
            <a:r>
              <a:rPr lang="en-GB" dirty="0"/>
              <a:t>We suppose that the higher power needed for 25 ns operation causes the problem. We restart and will keep the RF at 200 KW CW without </a:t>
            </a:r>
            <a:r>
              <a:rPr lang="en-GB" dirty="0" smtClean="0"/>
              <a:t>beam</a:t>
            </a:r>
            <a:endParaRPr lang="en-GB" dirty="0"/>
          </a:p>
          <a:p>
            <a:pPr lvl="1"/>
            <a:r>
              <a:rPr lang="en-GB" dirty="0"/>
              <a:t>We believe that this could be a conditioning issue: these power levels are well within the RF specifications, but we have never operated with these settings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dirty="0"/>
              <a:t>Philippe and Themis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6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Summary </a:t>
            </a:r>
            <a:r>
              <a:rPr lang="en-GB" dirty="0"/>
              <a:t>of RF intervention: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472760"/>
          </a:xfrm>
        </p:spPr>
        <p:txBody>
          <a:bodyPr/>
          <a:lstStyle/>
          <a:p>
            <a:r>
              <a:rPr lang="en-GB" sz="1800" dirty="0"/>
              <a:t>The first ramp was dumped by an arc in the circulator load of K6B1</a:t>
            </a:r>
          </a:p>
          <a:p>
            <a:r>
              <a:rPr lang="en-GB" sz="1800" dirty="0"/>
              <a:t>The second ramp was dumped (after short while at 4 </a:t>
            </a:r>
            <a:r>
              <a:rPr lang="en-GB" sz="1800" dirty="0" err="1"/>
              <a:t>TeV</a:t>
            </a:r>
            <a:r>
              <a:rPr lang="en-GB" sz="1800" dirty="0"/>
              <a:t>) by an arc in circulator load K8B1.</a:t>
            </a:r>
          </a:p>
          <a:p>
            <a:r>
              <a:rPr lang="en-GB" sz="1800" dirty="0"/>
              <a:t>These faults are linked to the increased RF power needed (160-180 kW)for 25 ns operation with nominal intensity (peaked as soon as the RF has 2 </a:t>
            </a:r>
            <a:r>
              <a:rPr lang="en-GB" sz="1800" dirty="0" err="1"/>
              <a:t>microsec</a:t>
            </a:r>
            <a:r>
              <a:rPr lang="en-GB" sz="1800" dirty="0"/>
              <a:t> batch, 25 ns spacing). To reduce the problem on the third ramp, we reduced total voltage to 9 MV (was 10 MV), increased HV to 54 kV at start ramp (instead of 58 kV for first ramp), change QL to 50k (was 60 k). We also fine-adjusted the tuners to minimize power at 4 </a:t>
            </a:r>
            <a:r>
              <a:rPr lang="en-GB" sz="1800" dirty="0" err="1"/>
              <a:t>TeV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Good result at 4 </a:t>
            </a:r>
            <a:r>
              <a:rPr lang="en-GB" sz="1800" dirty="0" err="1"/>
              <a:t>TeV</a:t>
            </a:r>
            <a:r>
              <a:rPr lang="en-GB" sz="1800" dirty="0"/>
              <a:t>. However the power during ramp is not smooth. That could improve after the adjustments done at 4 </a:t>
            </a:r>
            <a:r>
              <a:rPr lang="en-GB" sz="1800" dirty="0" err="1"/>
              <a:t>TeV</a:t>
            </a:r>
            <a:r>
              <a:rPr lang="en-GB" sz="1800" dirty="0"/>
              <a:t>. However the situation must be looked at by the RF power experts</a:t>
            </a:r>
            <a:r>
              <a:rPr lang="en-GB" sz="1800" dirty="0" smtClean="0"/>
              <a:t>.</a:t>
            </a:r>
            <a:endParaRPr lang="en-GB" sz="1800" dirty="0"/>
          </a:p>
          <a:p>
            <a:r>
              <a:rPr lang="en-GB" sz="1800" dirty="0"/>
              <a:t>The longitudinal blow-up was not very good, but suffered probably from klystron saturation. we wait for next ramp to confirm</a:t>
            </a:r>
            <a:r>
              <a:rPr lang="en-GB" sz="1800" dirty="0" smtClean="0"/>
              <a:t>.</a:t>
            </a:r>
            <a:endParaRPr lang="en-GB" sz="1800" dirty="0"/>
          </a:p>
          <a:p>
            <a:pPr lvl="1"/>
            <a:r>
              <a:rPr lang="en-GB" sz="1400" dirty="0"/>
              <a:t>Note1: The circulator loads and the klystrons are designed for operation at 300 kW CW max, but have been operated at much reduced level so far. Conditioning may be necessary</a:t>
            </a:r>
            <a:r>
              <a:rPr lang="en-GB" sz="1400" dirty="0" smtClean="0"/>
              <a:t>.</a:t>
            </a:r>
            <a:endParaRPr lang="en-GB" sz="1400" dirty="0"/>
          </a:p>
          <a:p>
            <a:pPr lvl="1"/>
            <a:r>
              <a:rPr lang="en-GB" sz="1400" dirty="0"/>
              <a:t>Note2: Injecting spaced 72b batches should not change the picture. A bit more power </a:t>
            </a:r>
            <a:r>
              <a:rPr lang="en-GB" sz="1400" dirty="0" smtClean="0"/>
              <a:t>might </a:t>
            </a:r>
            <a:r>
              <a:rPr lang="en-GB" sz="1400" dirty="0"/>
              <a:t>be necessary with 144b batch or longer. To be tested this year! An alternative solution would be to use the Cavity Phase Modulation algorithm, as done during last MD.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60040" y="6309400"/>
            <a:ext cx="3960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Themis </a:t>
            </a:r>
            <a:r>
              <a:rPr lang="en-GB" dirty="0"/>
              <a:t>and </a:t>
            </a:r>
            <a:r>
              <a:rPr lang="en-GB" dirty="0" smtClean="0"/>
              <a:t>Philippe (at 5:40)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69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13</a:t>
            </a:r>
            <a:r>
              <a:rPr lang="en-GB" baseline="30000" dirty="0" smtClean="0"/>
              <a:t>th</a:t>
            </a:r>
            <a:r>
              <a:rPr lang="en-GB" dirty="0" smtClean="0"/>
              <a:t> December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0</a:t>
            </a:r>
            <a:r>
              <a:rPr lang="en-GB" dirty="0" smtClean="0"/>
              <a:t>6:15 </a:t>
            </a:r>
            <a:r>
              <a:rPr lang="en-GB" dirty="0" err="1" smtClean="0"/>
              <a:t>Lumi</a:t>
            </a:r>
            <a:r>
              <a:rPr lang="en-GB" dirty="0" smtClean="0"/>
              <a:t> </a:t>
            </a:r>
            <a:r>
              <a:rPr lang="en-GB" dirty="0"/>
              <a:t>peak at ~</a:t>
            </a:r>
            <a:r>
              <a:rPr lang="en-GB" dirty="0" smtClean="0"/>
              <a:t>83e30 </a:t>
            </a:r>
            <a:r>
              <a:rPr lang="en-GB" dirty="0"/>
              <a:t>cm-2s-1 </a:t>
            </a:r>
            <a:endParaRPr lang="en-GB" dirty="0" smtClean="0"/>
          </a:p>
          <a:p>
            <a:pPr lvl="1"/>
            <a:r>
              <a:rPr lang="en-GB" dirty="0" smtClean="0"/>
              <a:t>With </a:t>
            </a:r>
            <a:r>
              <a:rPr lang="en-GB" dirty="0"/>
              <a:t>9e12 p per ring, 72 colliding bunches/ring and 12 non colliding per ring, that gives an </a:t>
            </a:r>
            <a:r>
              <a:rPr lang="en-GB" dirty="0" err="1"/>
              <a:t>emittance</a:t>
            </a:r>
            <a:r>
              <a:rPr lang="en-GB" dirty="0"/>
              <a:t> at the start of collisions of ~3.8 um</a:t>
            </a:r>
            <a:r>
              <a:rPr lang="en-GB" dirty="0" smtClean="0"/>
              <a:t>.</a:t>
            </a:r>
          </a:p>
          <a:p>
            <a:r>
              <a:rPr lang="en-GB" dirty="0" smtClean="0"/>
              <a:t>Start long range MD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670" y="3068950"/>
            <a:ext cx="4807080" cy="348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485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~planning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5366" y="1196975"/>
          <a:ext cx="8073267" cy="5111750"/>
        </p:xfrm>
        <a:graphic>
          <a:graphicData uri="http://schemas.openxmlformats.org/drawingml/2006/table">
            <a:tbl>
              <a:tblPr/>
              <a:tblGrid>
                <a:gridCol w="580431"/>
                <a:gridCol w="1248806"/>
                <a:gridCol w="1248806"/>
                <a:gridCol w="1248806"/>
                <a:gridCol w="1248806"/>
                <a:gridCol w="1248806"/>
                <a:gridCol w="1248806"/>
              </a:tblGrid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WEDNESDAY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THURSDAY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SATURDAY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MONDAY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 tests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 MAPS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 ns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RANGE MD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CYCLE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TDI checks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e-cloud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 GeV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DAMPER SETUP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ns at flat-top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Injection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Injection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e-cloud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 ns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RAMP DOWN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Injection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450 GeV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PHYSICS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ACCESS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CYCLING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 tests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470"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23:00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RF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596" marR="6596" marT="65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10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TDI alignment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836640"/>
            <a:ext cx="8229600" cy="5111750"/>
          </a:xfrm>
        </p:spPr>
        <p:txBody>
          <a:bodyPr/>
          <a:lstStyle/>
          <a:p>
            <a:r>
              <a:rPr lang="en-GB" dirty="0"/>
              <a:t>Following the TDI.P2 upper jaw exceeding the inner position dump limit on 11/12/2012 and a drift of the LVDT reading over the last few days we rechecked the alignment with beam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MEASUREMENT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- pilot beam B1</a:t>
            </a:r>
          </a:p>
          <a:p>
            <a:pPr lvl="1"/>
            <a:r>
              <a:rPr lang="en-GB" dirty="0"/>
              <a:t>- angular scan</a:t>
            </a:r>
          </a:p>
          <a:p>
            <a:pPr lvl="1"/>
            <a:r>
              <a:rPr lang="en-GB" dirty="0"/>
              <a:t>- the measurement becomes tricky due to the fact that for 0 angle setting the LVDT readings now show an offset of +250 </a:t>
            </a:r>
            <a:r>
              <a:rPr lang="en-GB" dirty="0" err="1"/>
              <a:t>urad</a:t>
            </a:r>
            <a:r>
              <a:rPr lang="en-GB" dirty="0"/>
              <a:t> (convoluted with a position off-set of 280 um); so the measured LVDT values and the setting must not be mixed.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4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TDI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/>
              <a:t>RESULTS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these values are SETTING</a:t>
            </a:r>
            <a:r>
              <a:rPr lang="en-GB" dirty="0" smtClean="0"/>
              <a:t>:</a:t>
            </a:r>
            <a:endParaRPr lang="en-GB" dirty="0"/>
          </a:p>
          <a:p>
            <a:pPr lvl="2"/>
            <a:r>
              <a:rPr lang="en-GB" dirty="0"/>
              <a:t>centre: -2.66 mm        (old: -2.84 mm)</a:t>
            </a:r>
          </a:p>
          <a:p>
            <a:pPr lvl="2"/>
            <a:r>
              <a:rPr lang="en-GB" dirty="0"/>
              <a:t>angle: -30 </a:t>
            </a:r>
            <a:r>
              <a:rPr lang="en-GB" dirty="0" err="1"/>
              <a:t>urad</a:t>
            </a:r>
            <a:r>
              <a:rPr lang="en-GB" dirty="0"/>
              <a:t>         (old: -85 </a:t>
            </a:r>
            <a:r>
              <a:rPr lang="en-GB" dirty="0" err="1"/>
              <a:t>urad</a:t>
            </a:r>
            <a:r>
              <a:rPr lang="en-GB" dirty="0" smtClean="0"/>
              <a:t>)</a:t>
            </a:r>
            <a:endParaRPr lang="en-GB" dirty="0"/>
          </a:p>
          <a:p>
            <a:pPr lvl="1"/>
            <a:r>
              <a:rPr lang="en-GB" dirty="0"/>
              <a:t>new jaw corners SETTINGS:</a:t>
            </a:r>
          </a:p>
          <a:p>
            <a:pPr lvl="2"/>
            <a:r>
              <a:rPr lang="en-GB" dirty="0"/>
              <a:t>left upstream:          1.25 mm (old: 1.13 mm)</a:t>
            </a:r>
          </a:p>
          <a:p>
            <a:pPr lvl="2"/>
            <a:r>
              <a:rPr lang="en-GB" dirty="0"/>
              <a:t>left downstream:        1.18 mm (old: 0.94 mm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/>
              <a:t>settings changed by 120 um for upstream corner and 240 um for the downstream corner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the new values in LVDT READINGS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left upstream: </a:t>
            </a:r>
            <a:r>
              <a:rPr lang="en-GB" dirty="0" smtClean="0"/>
              <a:t>0.72 </a:t>
            </a:r>
            <a:r>
              <a:rPr lang="en-GB" dirty="0"/>
              <a:t>mm (error rel. to setting 530 um !)</a:t>
            </a:r>
          </a:p>
          <a:p>
            <a:pPr lvl="1"/>
            <a:r>
              <a:rPr lang="en-GB" dirty="0"/>
              <a:t>left </a:t>
            </a:r>
            <a:r>
              <a:rPr lang="en-GB" dirty="0" smtClean="0"/>
              <a:t>downstream:1.19 </a:t>
            </a:r>
            <a:r>
              <a:rPr lang="en-GB" dirty="0"/>
              <a:t>mm (error rel. to setting 10 um</a:t>
            </a:r>
            <a:r>
              <a:rPr lang="en-GB" dirty="0" smtClean="0"/>
              <a:t>) 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3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TDI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dirty="0"/>
              <a:t>the comparison it seems that only the upstream LVDT has a calibration error, which is consistent with:</a:t>
            </a:r>
          </a:p>
          <a:p>
            <a:r>
              <a:rPr lang="en-GB" dirty="0" smtClean="0"/>
              <a:t>Moving </a:t>
            </a:r>
            <a:r>
              <a:rPr lang="en-GB" dirty="0"/>
              <a:t>to the LVDT2 reading on 14/10/2012, after LVDT(1) failed. This introduced an error of about 200 um.</a:t>
            </a:r>
          </a:p>
          <a:p>
            <a:r>
              <a:rPr lang="en-GB" dirty="0" smtClean="0"/>
              <a:t>interventions </a:t>
            </a:r>
            <a:r>
              <a:rPr lang="en-GB" dirty="0"/>
              <a:t>on the upstream part of the upper jaw, after it fell into the beam on 3/12/2012, resulting in an additional error of about 100 um.</a:t>
            </a:r>
          </a:p>
          <a:p>
            <a:r>
              <a:rPr lang="en-GB" dirty="0" smtClean="0"/>
              <a:t>on </a:t>
            </a:r>
            <a:r>
              <a:rPr lang="en-GB" dirty="0"/>
              <a:t>top of this there has been an additional drift of the LVDT2 of about 120 um (which can be mechanical) over the last days, which is not understood.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4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TDI alignment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5111750"/>
          </a:xfrm>
        </p:spPr>
        <p:txBody>
          <a:bodyPr/>
          <a:lstStyle/>
          <a:p>
            <a:r>
              <a:rPr lang="en-GB" dirty="0"/>
              <a:t>- we trimmed in the new settings and set the position interlock thresholds of +/- 200 um around the new </a:t>
            </a:r>
            <a:r>
              <a:rPr lang="en-GB" dirty="0" smtClean="0"/>
              <a:t>values</a:t>
            </a:r>
            <a:endParaRPr lang="en-GB" dirty="0"/>
          </a:p>
          <a:p>
            <a:r>
              <a:rPr lang="en-GB" dirty="0"/>
              <a:t>- energy thresholds have been set up at </a:t>
            </a:r>
            <a:r>
              <a:rPr lang="en-GB" dirty="0" smtClean="0"/>
              <a:t>gap+1sigma</a:t>
            </a:r>
            <a:endParaRPr lang="en-GB" dirty="0"/>
          </a:p>
          <a:p>
            <a:r>
              <a:rPr lang="en-GB" dirty="0"/>
              <a:t>VALIDATION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 smtClean="0"/>
              <a:t>the </a:t>
            </a:r>
            <a:r>
              <a:rPr lang="en-GB" dirty="0"/>
              <a:t>new settings were validated with the X-measurement and injection loss </a:t>
            </a:r>
            <a:r>
              <a:rPr lang="en-GB" dirty="0" smtClean="0"/>
              <a:t>map</a:t>
            </a:r>
            <a:endParaRPr lang="en-GB" dirty="0"/>
          </a:p>
          <a:p>
            <a:r>
              <a:rPr lang="en-GB" dirty="0"/>
              <a:t>X-measurement:</a:t>
            </a:r>
          </a:p>
          <a:p>
            <a:pPr lvl="1"/>
            <a:r>
              <a:rPr lang="en-GB" dirty="0" smtClean="0"/>
              <a:t>opening </a:t>
            </a:r>
            <a:r>
              <a:rPr lang="en-GB" dirty="0"/>
              <a:t>the TCP gap while blowing up the beam with the MKQ and recording when losses move from the TCP to the TDI</a:t>
            </a:r>
          </a:p>
          <a:p>
            <a:pPr lvl="1"/>
            <a:r>
              <a:rPr lang="en-GB" dirty="0" smtClean="0"/>
              <a:t>we </a:t>
            </a:r>
            <a:r>
              <a:rPr lang="en-GB" dirty="0"/>
              <a:t>see a retraction of 6.4 sig (6.8 sig nominal)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the orbit was not nicely corrected for the validation </a:t>
            </a:r>
            <a:r>
              <a:rPr lang="en-GB" dirty="0" smtClean="0"/>
              <a:t>test</a:t>
            </a:r>
            <a:endParaRPr lang="en-GB" dirty="0"/>
          </a:p>
          <a:p>
            <a:r>
              <a:rPr lang="en-GB" dirty="0" smtClean="0"/>
              <a:t>Injection </a:t>
            </a:r>
            <a:r>
              <a:rPr lang="en-GB" dirty="0"/>
              <a:t>loss map vertical:</a:t>
            </a:r>
          </a:p>
          <a:p>
            <a:pPr lvl="1"/>
            <a:r>
              <a:rPr lang="en-GB" dirty="0"/>
              <a:t>for RS01 and RS09 the TCP losses are significantly higher at the TCP than at the TDI (for RS09 factor 100, factor RS01 factor 5) -&gt; hierarchy OK, should be compared to old loss maps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1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TDI alignment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70" y="980660"/>
            <a:ext cx="6341212" cy="5061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07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TDI alignment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066800"/>
            <a:ext cx="8458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614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ADT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Changed ADT gain modulation to adapt for the new filling scheme. Bunches with reduced gain could sit anywhere between bucket 1 to bucket 2401.</a:t>
            </a:r>
          </a:p>
          <a:p>
            <a:r>
              <a:rPr lang="en-GB" dirty="0"/>
              <a:t>This needs to be undone before going back to the standard filling scheme.</a:t>
            </a:r>
          </a:p>
          <a:p>
            <a:endParaRPr lang="en-GB" dirty="0"/>
          </a:p>
          <a:p>
            <a:r>
              <a:rPr lang="en-GB" dirty="0"/>
              <a:t>Also completely removed gain modulation from flat top, squeeze and physics, i.e. damper gain is modulated only during the ramp.</a:t>
            </a:r>
          </a:p>
          <a:p>
            <a:endParaRPr lang="en-GB" dirty="0"/>
          </a:p>
          <a:p>
            <a:r>
              <a:rPr lang="en-GB" dirty="0"/>
              <a:t>Daniel </a:t>
            </a:r>
            <a:r>
              <a:rPr lang="en-GB" dirty="0" smtClean="0"/>
              <a:t>Valuch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75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BBQ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Changed the default BBQ gating mask for the upcoming 25 ns ramp/operation</a:t>
            </a:r>
          </a:p>
          <a:p>
            <a:r>
              <a:rPr lang="en-GB" dirty="0"/>
              <a:t>B1 - 14x25 ns slots starting from bunch 100 (RF slot: 1001)</a:t>
            </a:r>
          </a:p>
          <a:p>
            <a:r>
              <a:rPr lang="en-GB" dirty="0"/>
              <a:t>B2 - 14x25 ns slots starting from bunch 200 (RF slot: 2001)</a:t>
            </a:r>
          </a:p>
          <a:p>
            <a:r>
              <a:rPr lang="en-GB" dirty="0"/>
              <a:t>Needs to be changed if the bunch patter changes. </a:t>
            </a:r>
          </a:p>
          <a:p>
            <a:r>
              <a:rPr lang="en-GB" dirty="0" smtClean="0"/>
              <a:t>Ralph </a:t>
            </a:r>
            <a:r>
              <a:rPr lang="en-GB" dirty="0" err="1" smtClean="0"/>
              <a:t>Steinhagen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24-11-12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822326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59826</TotalTime>
  <Words>1315</Words>
  <Application>Microsoft Office PowerPoint</Application>
  <PresentationFormat>On-screen Show (4:3)</PresentationFormat>
  <Paragraphs>311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Wednesday 12th December - morning</vt:lpstr>
      <vt:lpstr>TDI alignment</vt:lpstr>
      <vt:lpstr>TDI alignment</vt:lpstr>
      <vt:lpstr>TDI alignment</vt:lpstr>
      <vt:lpstr>TDI alignment</vt:lpstr>
      <vt:lpstr>TDI alignment</vt:lpstr>
      <vt:lpstr>TDI alignment</vt:lpstr>
      <vt:lpstr>ADT</vt:lpstr>
      <vt:lpstr>BBQ</vt:lpstr>
      <vt:lpstr>Wednesday 12th December</vt:lpstr>
      <vt:lpstr>Etienne Carlier on the first event</vt:lpstr>
      <vt:lpstr>Weds – Thurs </vt:lpstr>
      <vt:lpstr> Summary of RF intervention: </vt:lpstr>
      <vt:lpstr>Thursday 13th December</vt:lpstr>
      <vt:lpstr>~planning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2689</cp:revision>
  <dcterms:created xsi:type="dcterms:W3CDTF">2010-04-04T19:37:12Z</dcterms:created>
  <dcterms:modified xsi:type="dcterms:W3CDTF">2012-12-13T13:53:27Z</dcterms:modified>
</cp:coreProperties>
</file>