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</p:sldMasterIdLst>
  <p:notesMasterIdLst>
    <p:notesMasterId r:id="rId40"/>
  </p:notesMasterIdLst>
  <p:handoutMasterIdLst>
    <p:handoutMasterId r:id="rId41"/>
  </p:handoutMasterIdLst>
  <p:sldIdLst>
    <p:sldId id="286" r:id="rId6"/>
    <p:sldId id="287" r:id="rId7"/>
    <p:sldId id="288" r:id="rId8"/>
    <p:sldId id="289" r:id="rId9"/>
    <p:sldId id="315" r:id="rId10"/>
    <p:sldId id="275" r:id="rId11"/>
    <p:sldId id="278" r:id="rId12"/>
    <p:sldId id="277" r:id="rId13"/>
    <p:sldId id="279" r:id="rId14"/>
    <p:sldId id="281" r:id="rId15"/>
    <p:sldId id="285" r:id="rId16"/>
    <p:sldId id="283" r:id="rId17"/>
    <p:sldId id="290" r:id="rId18"/>
    <p:sldId id="291" r:id="rId19"/>
    <p:sldId id="292" r:id="rId20"/>
    <p:sldId id="295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AD895"/>
    <a:srgbClr val="DEDEFF"/>
    <a:srgbClr val="000000"/>
    <a:srgbClr val="66FFCC"/>
    <a:srgbClr val="004080"/>
    <a:srgbClr val="EAECFC"/>
    <a:srgbClr val="E5E6FD"/>
    <a:srgbClr val="F2F3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C4358-805D-1049-911F-C9A9A8B68067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99933-CE77-1646-827B-D91FC87D2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7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16FEA-9E85-4D5C-B9F8-FE7FDCDCBEFE}" type="datetimeFigureOut">
              <a:rPr lang="en-GB" smtClean="0"/>
              <a:pPr/>
              <a:t>02/12/2012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69DA4-CB4D-4CA1-96D9-CA741209B1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91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19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1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5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82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07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67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42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6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76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99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7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546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038600" cy="5546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6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32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6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839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9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5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4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3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1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6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200"/>
            </a:lvl1pPr>
          </a:lstStyle>
          <a:p>
            <a:pPr>
              <a:defRPr/>
            </a:pPr>
            <a:r>
              <a:rPr dirty="0"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 fontAlgn="base">
              <a:spcAft>
                <a:spcPct val="0"/>
              </a:spcAft>
              <a:defRPr/>
            </a:pPr>
            <a:fld id="{69CF8F24-2345-4359-A23A-40838D5E6DC1}" type="slidenum">
              <a:rPr lang="en-US">
                <a:solidFill>
                  <a:srgbClr val="00007D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229600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7D"/>
              </a:solidFill>
            </a:endParaRPr>
          </a:p>
        </p:txBody>
      </p:sp>
      <p:pic>
        <p:nvPicPr>
          <p:cNvPr id="9224" name="Picture 18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  <p:extLst>
      <p:ext uri="{BB962C8B-B14F-4D97-AF65-F5344CB8AC3E}">
        <p14:creationId xmlns:p14="http://schemas.microsoft.com/office/powerpoint/2010/main" val="88630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1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cern.ch/getFile.py/access?contribId=1&amp;resId=0&amp;materialId=slides&amp;confId=204073" TargetMode="External"/><Relationship Id="rId2" Type="http://schemas.openxmlformats.org/officeDocument/2006/relationships/hyperlink" Target="http://indico.cern.ch/getFile.py/access?contribId=13&amp;resId=1&amp;materialId=slides&amp;confId=213404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getFile.py/access?contribId=15&amp;resId=1&amp;materialId=slides&amp;confId=213404" TargetMode="External"/><Relationship Id="rId2" Type="http://schemas.openxmlformats.org/officeDocument/2006/relationships/hyperlink" Target="http://indico.cern.ch/getFile.py/access?contribId=12&amp;resId=0&amp;materialId=slides&amp;confId=208495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ndico.cern.ch/getFile.py/access?contribId=7&amp;resId=1&amp;materialId=slides&amp;confId=213404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getFile.py/access?contribId=9&amp;resId=0&amp;materialId=slides&amp;confId=213404" TargetMode="External"/><Relationship Id="rId2" Type="http://schemas.openxmlformats.org/officeDocument/2006/relationships/hyperlink" Target="https://indico.cern.ch/getFile.py/access?contribId=7&amp;resId=0&amp;materialId=slides&amp;confId=208495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53507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MD#4 </a:t>
            </a:r>
            <a:r>
              <a:rPr lang="en-US" sz="6000" dirty="0" smtClean="0"/>
              <a:t>Summary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8077200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MD Coordinators: </a:t>
            </a:r>
          </a:p>
          <a:p>
            <a:r>
              <a:rPr lang="en-US" sz="2800" dirty="0" smtClean="0"/>
              <a:t>Giulia Papotti, Frank Zimmermann</a:t>
            </a:r>
          </a:p>
          <a:p>
            <a:r>
              <a:rPr lang="en-US" sz="1200" dirty="0" smtClean="0"/>
              <a:t>  </a:t>
            </a:r>
          </a:p>
          <a:p>
            <a:r>
              <a:rPr lang="en-US" sz="2800" dirty="0" smtClean="0"/>
              <a:t>Machine </a:t>
            </a:r>
            <a:r>
              <a:rPr lang="en-US" sz="2800" dirty="0" smtClean="0"/>
              <a:t>Coordinators (last week):</a:t>
            </a:r>
            <a:endParaRPr lang="en-US" sz="2800" dirty="0" smtClean="0"/>
          </a:p>
          <a:p>
            <a:r>
              <a:rPr lang="en-US" sz="2800" dirty="0" err="1" smtClean="0"/>
              <a:t>Gianluigi</a:t>
            </a:r>
            <a:r>
              <a:rPr lang="en-US" sz="2800" dirty="0" smtClean="0"/>
              <a:t> </a:t>
            </a:r>
            <a:r>
              <a:rPr lang="en-US" sz="2800" dirty="0" err="1" smtClean="0"/>
              <a:t>Arduini</a:t>
            </a:r>
            <a:r>
              <a:rPr lang="en-US" sz="2800" dirty="0" smtClean="0"/>
              <a:t>, Eva Barbara Holzer</a:t>
            </a:r>
          </a:p>
          <a:p>
            <a:r>
              <a:rPr lang="en-US" sz="1800" dirty="0" smtClean="0"/>
              <a:t>  </a:t>
            </a:r>
            <a:endParaRPr lang="en-US" sz="1800" dirty="0"/>
          </a:p>
          <a:p>
            <a:r>
              <a:rPr lang="en-US" sz="2800" dirty="0"/>
              <a:t>3</a:t>
            </a:r>
            <a:r>
              <a:rPr lang="en-US" sz="2800" dirty="0" smtClean="0"/>
              <a:t> December </a:t>
            </a:r>
            <a:r>
              <a:rPr lang="en-US" sz="2800" dirty="0" smtClean="0"/>
              <a:t>2012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06"/>
            <a:ext cx="3059832" cy="173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71"/>
            <a:ext cx="2411760" cy="188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0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2759" y="3873506"/>
            <a:ext cx="23544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SPS </a:t>
            </a:r>
            <a:r>
              <a:rPr lang="en-US" sz="2000" dirty="0" smtClean="0"/>
              <a:t>ready with 200ns batch cycle. </a:t>
            </a:r>
            <a:r>
              <a:rPr lang="en-US" sz="2000" b="1" dirty="0" smtClean="0"/>
              <a:t>First </a:t>
            </a:r>
            <a:r>
              <a:rPr lang="en-US" sz="2000" b="1" dirty="0"/>
              <a:t>24 </a:t>
            </a:r>
            <a:r>
              <a:rPr lang="en-US" sz="2000" b="1" i="1" dirty="0" smtClean="0"/>
              <a:t>p</a:t>
            </a:r>
            <a:r>
              <a:rPr lang="en-US" sz="2000" b="1" dirty="0"/>
              <a:t> </a:t>
            </a:r>
            <a:r>
              <a:rPr lang="en-US" sz="2000" b="1" dirty="0" smtClean="0"/>
              <a:t>bunches </a:t>
            </a:r>
            <a:r>
              <a:rPr lang="en-US" sz="2000" b="1" dirty="0"/>
              <a:t>dumped because </a:t>
            </a:r>
            <a:r>
              <a:rPr lang="en-US" sz="2000" b="1" dirty="0" smtClean="0"/>
              <a:t>of </a:t>
            </a:r>
            <a:r>
              <a:rPr lang="en-US" sz="2000" b="1" dirty="0"/>
              <a:t>beam losses in </a:t>
            </a:r>
            <a:r>
              <a:rPr lang="en-US" sz="2000" b="1" dirty="0" smtClean="0"/>
              <a:t>IP7 due </a:t>
            </a:r>
            <a:r>
              <a:rPr lang="en-US" sz="2000" b="1" dirty="0" smtClean="0"/>
              <a:t>to wrong ADT settings </a:t>
            </a:r>
            <a:r>
              <a:rPr lang="en-US" sz="2000" b="1" dirty="0"/>
              <a:t>(</a:t>
            </a:r>
            <a:r>
              <a:rPr lang="en-US" sz="2000" b="1" dirty="0" smtClean="0"/>
              <a:t>B1/B2 swap).</a:t>
            </a:r>
          </a:p>
          <a:p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4213" y="25400"/>
            <a:ext cx="8229600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i="1" dirty="0" smtClean="0"/>
              <a:t>p-Pb</a:t>
            </a:r>
            <a:r>
              <a:rPr lang="en-US" dirty="0" smtClean="0"/>
              <a:t> MD – proton </a:t>
            </a:r>
            <a:r>
              <a:rPr lang="en-US" dirty="0" smtClean="0"/>
              <a:t>beam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83733"/>
            <a:ext cx="4788024" cy="1915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9185"/>
            <a:ext cx="3603478" cy="27034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83968" y="1052736"/>
            <a:ext cx="42562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 smtClean="0"/>
              <a:t>p</a:t>
            </a:r>
            <a:r>
              <a:rPr lang="en-GB" sz="2400" dirty="0" smtClean="0"/>
              <a:t> orbit </a:t>
            </a:r>
            <a:r>
              <a:rPr lang="en-GB" sz="2400" dirty="0"/>
              <a:t>without OFB </a:t>
            </a:r>
            <a:r>
              <a:rPr lang="en-GB" sz="2400" dirty="0" smtClean="0"/>
              <a:t>correction</a:t>
            </a:r>
          </a:p>
          <a:p>
            <a:r>
              <a:rPr lang="en-GB" sz="2400" dirty="0" smtClean="0"/>
              <a:t>&amp; </a:t>
            </a:r>
            <a:r>
              <a:rPr lang="en-GB" sz="2400" i="1" dirty="0" smtClean="0"/>
              <a:t>p</a:t>
            </a:r>
            <a:r>
              <a:rPr lang="en-GB" sz="2400" dirty="0" smtClean="0"/>
              <a:t> tunes w/o correction 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171191" y="692696"/>
            <a:ext cx="3676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first </a:t>
            </a:r>
            <a:r>
              <a:rPr lang="en-US" sz="2400" i="1" dirty="0" smtClean="0">
                <a:solidFill>
                  <a:srgbClr val="000000"/>
                </a:solidFill>
              </a:rPr>
              <a:t>p </a:t>
            </a:r>
            <a:r>
              <a:rPr lang="en-US" sz="2400" dirty="0">
                <a:solidFill>
                  <a:srgbClr val="000000"/>
                </a:solidFill>
              </a:rPr>
              <a:t>beam in </a:t>
            </a:r>
            <a:r>
              <a:rPr lang="en-US" sz="2400" dirty="0" smtClean="0">
                <a:solidFill>
                  <a:srgbClr val="000000"/>
                </a:solidFill>
              </a:rPr>
              <a:t>LHC ring 2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08039"/>
            <a:ext cx="2580341" cy="220071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36117" y="3895954"/>
            <a:ext cx="40078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On </a:t>
            </a:r>
            <a:r>
              <a:rPr lang="en-US" sz="2400" dirty="0" smtClean="0"/>
              <a:t>next </a:t>
            </a:r>
            <a:r>
              <a:rPr lang="en-US" sz="2400" dirty="0" smtClean="0"/>
              <a:t>attempt, </a:t>
            </a:r>
            <a:r>
              <a:rPr lang="en-US" sz="2400" dirty="0"/>
              <a:t>3 batches of </a:t>
            </a:r>
            <a:r>
              <a:rPr lang="en-US" sz="2400" dirty="0" smtClean="0"/>
              <a:t>24 </a:t>
            </a:r>
            <a:r>
              <a:rPr lang="en-US" sz="2400" i="1" dirty="0" smtClean="0"/>
              <a:t>p</a:t>
            </a:r>
            <a:r>
              <a:rPr lang="en-US" sz="2400" dirty="0" smtClean="0"/>
              <a:t>  bunches were injected, </a:t>
            </a:r>
            <a:r>
              <a:rPr lang="en-US" sz="2400" dirty="0"/>
              <a:t>but </a:t>
            </a:r>
            <a:r>
              <a:rPr lang="en-US" sz="2400" b="1" dirty="0">
                <a:solidFill>
                  <a:srgbClr val="FF0000"/>
                </a:solidFill>
              </a:rPr>
              <a:t>when injecting </a:t>
            </a: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batch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interlocked </a:t>
            </a:r>
            <a:r>
              <a:rPr lang="en-US" sz="2400" b="1" dirty="0">
                <a:solidFill>
                  <a:srgbClr val="FF0000"/>
                </a:solidFill>
              </a:rPr>
              <a:t>BPMs </a:t>
            </a:r>
            <a:r>
              <a:rPr lang="en-US" sz="2400" b="1" dirty="0" smtClean="0">
                <a:solidFill>
                  <a:srgbClr val="FF0000"/>
                </a:solidFill>
              </a:rPr>
              <a:t>triggered</a:t>
            </a:r>
            <a:r>
              <a:rPr lang="en-US" sz="2400" dirty="0" smtClean="0"/>
              <a:t>. </a:t>
            </a:r>
            <a:r>
              <a:rPr lang="en-US" sz="2400" b="1" dirty="0" smtClean="0">
                <a:solidFill>
                  <a:srgbClr val="FF0000"/>
                </a:solidFill>
              </a:rPr>
              <a:t>R</a:t>
            </a:r>
            <a:r>
              <a:rPr lang="en-US" sz="2400" b="1" dirty="0" smtClean="0">
                <a:solidFill>
                  <a:srgbClr val="FF0000"/>
                </a:solidFill>
              </a:rPr>
              <a:t>est </a:t>
            </a:r>
            <a:r>
              <a:rPr lang="en-US" sz="2400" b="1" dirty="0" smtClean="0">
                <a:solidFill>
                  <a:srgbClr val="FF0000"/>
                </a:solidFill>
              </a:rPr>
              <a:t>of the MD was spent on improving </a:t>
            </a:r>
            <a:r>
              <a:rPr lang="en-US" sz="2400" b="1" i="1" dirty="0" smtClean="0">
                <a:solidFill>
                  <a:srgbClr val="FF0000"/>
                </a:solidFill>
              </a:rPr>
              <a:t>p</a:t>
            </a:r>
            <a:r>
              <a:rPr lang="en-US" sz="2400" b="1" dirty="0" smtClean="0">
                <a:solidFill>
                  <a:srgbClr val="FF0000"/>
                </a:solidFill>
              </a:rPr>
              <a:t> beam in </a:t>
            </a:r>
            <a:r>
              <a:rPr lang="en-US" sz="2400" b="1" dirty="0" smtClean="0">
                <a:solidFill>
                  <a:srgbClr val="FF0000"/>
                </a:solidFill>
              </a:rPr>
              <a:t>SPS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20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MD </a:t>
            </a:r>
            <a:r>
              <a:rPr lang="en-US" dirty="0" smtClean="0">
                <a:solidFill>
                  <a:srgbClr val="00007D"/>
                </a:solidFill>
              </a:rPr>
              <a:t>block </a:t>
            </a:r>
            <a:r>
              <a:rPr lang="en-US" dirty="0" smtClean="0">
                <a:solidFill>
                  <a:srgbClr val="00007D"/>
                </a:solidFill>
              </a:rPr>
              <a:t>4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4213" y="25400"/>
            <a:ext cx="8229600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 MQY TF MD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647"/>
            <a:ext cx="9144000" cy="51547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231" y="5527537"/>
            <a:ext cx="8537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LHC optics team after MQY calibration early this morning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820" y="174203"/>
            <a:ext cx="1809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(R. </a:t>
            </a:r>
            <a:r>
              <a:rPr lang="en-US" dirty="0"/>
              <a:t>T</a:t>
            </a:r>
            <a:r>
              <a:rPr lang="en-US" dirty="0" smtClean="0"/>
              <a:t>omas et al)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98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4213" y="25400"/>
            <a:ext cx="8229600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 MQY TF </a:t>
            </a:r>
            <a:r>
              <a:rPr lang="en-US" dirty="0" smtClean="0"/>
              <a:t>MD – optics with new calibrations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0" y="692696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Optics </a:t>
            </a:r>
            <a:r>
              <a:rPr lang="en-US" sz="2400" dirty="0" smtClean="0"/>
              <a:t>measurements </a:t>
            </a:r>
            <a:r>
              <a:rPr lang="en-US" sz="2400" dirty="0"/>
              <a:t>at injection and flattop </a:t>
            </a:r>
            <a:r>
              <a:rPr lang="en-US" sz="2400" dirty="0" smtClean="0"/>
              <a:t>with new </a:t>
            </a:r>
            <a:r>
              <a:rPr lang="en-US" sz="2400" dirty="0"/>
              <a:t>MQY calibrations. </a:t>
            </a:r>
            <a:r>
              <a:rPr lang="en-US" sz="2400" dirty="0" smtClean="0"/>
              <a:t>First </a:t>
            </a:r>
            <a:r>
              <a:rPr lang="en-US" sz="2400" dirty="0"/>
              <a:t>analysis </a:t>
            </a:r>
            <a:r>
              <a:rPr lang="en-US" sz="2400" dirty="0" smtClean="0"/>
              <a:t>points </a:t>
            </a:r>
            <a:r>
              <a:rPr lang="en-US" sz="2400" dirty="0" smtClean="0"/>
              <a:t>to improved optics. </a:t>
            </a:r>
          </a:p>
          <a:p>
            <a:r>
              <a:rPr lang="en-US" sz="2400" dirty="0" smtClean="0"/>
              <a:t>Afterwards measure detuning with amplitude at </a:t>
            </a:r>
            <a:r>
              <a:rPr lang="en-US" sz="2400" dirty="0"/>
              <a:t>flattop. </a:t>
            </a:r>
            <a:endParaRPr lang="en-US" sz="2400" dirty="0" smtClean="0"/>
          </a:p>
          <a:p>
            <a:r>
              <a:rPr lang="en-US" sz="2400" dirty="0" smtClean="0"/>
              <a:t>Detailed </a:t>
            </a:r>
            <a:r>
              <a:rPr lang="en-US" sz="2400" dirty="0"/>
              <a:t>analysis off-line</a:t>
            </a:r>
            <a:r>
              <a:rPr lang="en-US" sz="2400" dirty="0" smtClean="0"/>
              <a:t>.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3025694"/>
            <a:ext cx="28047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phase </a:t>
            </a:r>
            <a:r>
              <a:rPr lang="en-US" sz="2800" dirty="0">
                <a:solidFill>
                  <a:srgbClr val="0000CC"/>
                </a:solidFill>
              </a:rPr>
              <a:t>beating error in IR8 (vertical</a:t>
            </a:r>
            <a:r>
              <a:rPr lang="en-US" sz="2800" dirty="0" smtClean="0">
                <a:solidFill>
                  <a:srgbClr val="0000CC"/>
                </a:solidFill>
              </a:rPr>
              <a:t>) improved by factor 2</a:t>
            </a:r>
            <a:endParaRPr lang="en-US" sz="2800" dirty="0">
              <a:solidFill>
                <a:srgbClr val="0000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889" y="2204864"/>
            <a:ext cx="5184576" cy="439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28-11-2012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dirty="0" smtClean="0">
                <a:solidFill>
                  <a:srgbClr val="00007D"/>
                </a:solidFill>
              </a:rPr>
              <a:t>MD block 4</a:t>
            </a:r>
            <a:endParaRPr dirty="0">
              <a:solidFill>
                <a:srgbClr val="00007D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4213" y="25400"/>
            <a:ext cx="8229600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00007D"/>
                </a:solidFill>
              </a:rPr>
              <a:t> RF Study MD - </a:t>
            </a:r>
            <a:r>
              <a:rPr lang="en-US" dirty="0">
                <a:solidFill>
                  <a:srgbClr val="00007D"/>
                </a:solidFill>
              </a:rPr>
              <a:t>v</a:t>
            </a:r>
            <a:r>
              <a:rPr lang="en-US" dirty="0" smtClean="0">
                <a:solidFill>
                  <a:srgbClr val="00007D"/>
                </a:solidFill>
              </a:rPr>
              <a:t>oltage </a:t>
            </a:r>
            <a:r>
              <a:rPr lang="en-US" dirty="0">
                <a:solidFill>
                  <a:srgbClr val="00007D"/>
                </a:solidFill>
              </a:rPr>
              <a:t>m</a:t>
            </a:r>
            <a:r>
              <a:rPr lang="en-US" dirty="0" smtClean="0">
                <a:solidFill>
                  <a:srgbClr val="00007D"/>
                </a:solidFill>
              </a:rPr>
              <a:t>odulation</a:t>
            </a:r>
            <a:endParaRPr lang="en-GB" dirty="0">
              <a:solidFill>
                <a:srgbClr val="00007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536" y="1034521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M</a:t>
            </a:r>
            <a:r>
              <a:rPr lang="en-US" sz="2000" dirty="0" smtClean="0">
                <a:solidFill>
                  <a:srgbClr val="000000"/>
                </a:solidFill>
              </a:rPr>
              <a:t>achine half full; </a:t>
            </a:r>
            <a:r>
              <a:rPr lang="en-US" sz="2000" dirty="0" smtClean="0">
                <a:solidFill>
                  <a:srgbClr val="000000"/>
                </a:solidFill>
              </a:rPr>
              <a:t>adjusted </a:t>
            </a:r>
            <a:r>
              <a:rPr lang="en-US" sz="2000" dirty="0" smtClean="0">
                <a:solidFill>
                  <a:srgbClr val="000000"/>
                </a:solidFill>
              </a:rPr>
              <a:t>phase of RF </a:t>
            </a:r>
            <a:r>
              <a:rPr lang="en-US" sz="2000" dirty="0">
                <a:solidFill>
                  <a:srgbClr val="000000"/>
                </a:solidFill>
              </a:rPr>
              <a:t>voltage set-point to minimize klystron </a:t>
            </a:r>
            <a:r>
              <a:rPr lang="en-US" sz="2000" dirty="0" smtClean="0">
                <a:solidFill>
                  <a:srgbClr val="000000"/>
                </a:solidFill>
              </a:rPr>
              <a:t>power. With 1-T </a:t>
            </a:r>
            <a:r>
              <a:rPr lang="en-US" sz="2000" dirty="0">
                <a:solidFill>
                  <a:srgbClr val="000000"/>
                </a:solidFill>
              </a:rPr>
              <a:t>feedback ON </a:t>
            </a:r>
            <a:r>
              <a:rPr lang="en-US" sz="2000" dirty="0" smtClean="0">
                <a:solidFill>
                  <a:srgbClr val="000000"/>
                </a:solidFill>
              </a:rPr>
              <a:t>algorithm </a:t>
            </a:r>
            <a:r>
              <a:rPr lang="en-US" sz="2000" dirty="0">
                <a:solidFill>
                  <a:srgbClr val="000000"/>
                </a:solidFill>
              </a:rPr>
              <a:t>was not converging for 2 out of 16 cavities, and </a:t>
            </a:r>
            <a:r>
              <a:rPr lang="en-US" sz="2000" dirty="0" smtClean="0">
                <a:solidFill>
                  <a:srgbClr val="000000"/>
                </a:solidFill>
              </a:rPr>
              <a:t>converged </a:t>
            </a:r>
            <a:r>
              <a:rPr lang="en-US" sz="2000" dirty="0">
                <a:solidFill>
                  <a:srgbClr val="000000"/>
                </a:solidFill>
              </a:rPr>
              <a:t>set-point was not following </a:t>
            </a:r>
            <a:r>
              <a:rPr lang="en-US" sz="2000" dirty="0" smtClean="0">
                <a:solidFill>
                  <a:srgbClr val="000000"/>
                </a:solidFill>
              </a:rPr>
              <a:t>beam </a:t>
            </a:r>
            <a:r>
              <a:rPr lang="en-US" sz="2000" dirty="0">
                <a:solidFill>
                  <a:srgbClr val="000000"/>
                </a:solidFill>
              </a:rPr>
              <a:t>loading exactly. </a:t>
            </a:r>
            <a:r>
              <a:rPr lang="en-US" sz="2000" dirty="0" smtClean="0">
                <a:solidFill>
                  <a:srgbClr val="000000"/>
                </a:solidFill>
              </a:rPr>
              <a:t>Working </a:t>
            </a:r>
            <a:r>
              <a:rPr lang="en-US" sz="2000" dirty="0">
                <a:solidFill>
                  <a:srgbClr val="000000"/>
                </a:solidFill>
              </a:rPr>
              <a:t>with 1-T feedback </a:t>
            </a:r>
            <a:r>
              <a:rPr lang="en-US" sz="2000" dirty="0" smtClean="0">
                <a:solidFill>
                  <a:srgbClr val="000000"/>
                </a:solidFill>
              </a:rPr>
              <a:t>OFF  resulted </a:t>
            </a:r>
            <a:r>
              <a:rPr lang="en-US" sz="2000" dirty="0">
                <a:solidFill>
                  <a:srgbClr val="000000"/>
                </a:solidFill>
              </a:rPr>
              <a:t>in excellent </a:t>
            </a:r>
            <a:r>
              <a:rPr lang="en-US" sz="2000" dirty="0" smtClean="0">
                <a:solidFill>
                  <a:srgbClr val="000000"/>
                </a:solidFill>
              </a:rPr>
              <a:t>performance.</a:t>
            </a:r>
            <a:r>
              <a:rPr lang="en-US" sz="2000" dirty="0">
                <a:solidFill>
                  <a:srgbClr val="000000"/>
                </a:solidFill>
              </a:rPr>
              <a:t/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b="1" dirty="0">
                <a:solidFill>
                  <a:srgbClr val="0000CC"/>
                </a:solidFill>
              </a:rPr>
              <a:t>(Preliminary) conclusion: S</a:t>
            </a:r>
            <a:r>
              <a:rPr lang="en-US" sz="2000" b="1" dirty="0" smtClean="0">
                <a:solidFill>
                  <a:srgbClr val="0000CC"/>
                </a:solidFill>
              </a:rPr>
              <a:t>moothing</a:t>
            </a:r>
            <a:r>
              <a:rPr lang="en-US" sz="2000" b="1" dirty="0">
                <a:solidFill>
                  <a:srgbClr val="0000CC"/>
                </a:solidFill>
              </a:rPr>
              <a:t>" algorithm works fine with 1-T feedback OFF. I</a:t>
            </a:r>
            <a:r>
              <a:rPr lang="en-US" sz="2000" b="1" dirty="0" smtClean="0">
                <a:solidFill>
                  <a:srgbClr val="0000CC"/>
                </a:solidFill>
              </a:rPr>
              <a:t>nterplay </a:t>
            </a:r>
            <a:r>
              <a:rPr lang="en-US" sz="2000" b="1" dirty="0">
                <a:solidFill>
                  <a:srgbClr val="0000CC"/>
                </a:solidFill>
              </a:rPr>
              <a:t>with </a:t>
            </a:r>
            <a:r>
              <a:rPr lang="en-US" sz="2000" b="1" dirty="0" smtClean="0">
                <a:solidFill>
                  <a:srgbClr val="0000CC"/>
                </a:solidFill>
              </a:rPr>
              <a:t>1-T feedback </a:t>
            </a:r>
            <a:r>
              <a:rPr lang="en-US" sz="2000" b="1" dirty="0" smtClean="0">
                <a:solidFill>
                  <a:srgbClr val="0000CC"/>
                </a:solidFill>
              </a:rPr>
              <a:t>to be understood.</a:t>
            </a:r>
            <a:endParaRPr lang="en-GB" sz="2000" b="1" dirty="0">
              <a:solidFill>
                <a:srgbClr val="0000CC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9" y="3356519"/>
            <a:ext cx="3520607" cy="320055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64736" y="4060093"/>
            <a:ext cx="30444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phase modulation of </a:t>
            </a:r>
          </a:p>
          <a:p>
            <a:r>
              <a:rPr lang="en-US" sz="2400" dirty="0" smtClean="0">
                <a:solidFill>
                  <a:srgbClr val="0000CC"/>
                </a:solidFill>
              </a:rPr>
              <a:t>set </a:t>
            </a:r>
            <a:r>
              <a:rPr lang="en-US" sz="2400" dirty="0">
                <a:solidFill>
                  <a:srgbClr val="0000CC"/>
                </a:solidFill>
              </a:rPr>
              <a:t>point Cav5B2 </a:t>
            </a:r>
            <a:endParaRPr lang="en-GB" sz="2400" dirty="0">
              <a:solidFill>
                <a:srgbClr val="0000CC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463098"/>
            <a:ext cx="4803569" cy="298739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67944" y="4975634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klystron </a:t>
            </a:r>
            <a:r>
              <a:rPr lang="en-US" sz="2400" dirty="0">
                <a:solidFill>
                  <a:srgbClr val="0000CC"/>
                </a:solidFill>
              </a:rPr>
              <a:t>average </a:t>
            </a:r>
            <a:r>
              <a:rPr lang="en-US" sz="2400" dirty="0" smtClean="0">
                <a:solidFill>
                  <a:srgbClr val="0000CC"/>
                </a:solidFill>
              </a:rPr>
              <a:t>power:</a:t>
            </a:r>
            <a:endParaRPr lang="en-US" sz="2400" dirty="0">
              <a:solidFill>
                <a:srgbClr val="0000CC"/>
              </a:solidFill>
            </a:endParaRPr>
          </a:p>
          <a:p>
            <a:r>
              <a:rPr lang="en-US" sz="2400" dirty="0" smtClean="0">
                <a:solidFill>
                  <a:srgbClr val="0000CC"/>
                </a:solidFill>
              </a:rPr>
              <a:t>drop </a:t>
            </a:r>
            <a:r>
              <a:rPr lang="en-US" sz="2400" dirty="0">
                <a:solidFill>
                  <a:srgbClr val="0000CC"/>
                </a:solidFill>
              </a:rPr>
              <a:t>at 11:58 (B1) </a:t>
            </a:r>
            <a:r>
              <a:rPr lang="en-US" sz="2400" dirty="0" smtClean="0">
                <a:solidFill>
                  <a:srgbClr val="0000CC"/>
                </a:solidFill>
              </a:rPr>
              <a:t>&amp; </a:t>
            </a:r>
            <a:r>
              <a:rPr lang="en-US" sz="2400" dirty="0">
                <a:solidFill>
                  <a:srgbClr val="0000CC"/>
                </a:solidFill>
              </a:rPr>
              <a:t>12:02 (B2), when </a:t>
            </a:r>
            <a:r>
              <a:rPr lang="en-US" sz="2400" dirty="0" smtClean="0">
                <a:solidFill>
                  <a:srgbClr val="0000CC"/>
                </a:solidFill>
              </a:rPr>
              <a:t>adaptation </a:t>
            </a:r>
            <a:r>
              <a:rPr lang="en-US" sz="2400" dirty="0">
                <a:solidFill>
                  <a:srgbClr val="0000CC"/>
                </a:solidFill>
              </a:rPr>
              <a:t>was switched </a:t>
            </a:r>
            <a:r>
              <a:rPr lang="en-US" sz="2400" dirty="0" smtClean="0">
                <a:solidFill>
                  <a:srgbClr val="0000CC"/>
                </a:solidFill>
              </a:rPr>
              <a:t>on</a:t>
            </a:r>
            <a:endParaRPr lang="en-GB" sz="2400" dirty="0">
              <a:solidFill>
                <a:srgbClr val="0000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9912" y="665189"/>
            <a:ext cx="535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(T. Mastoridis, J. </a:t>
            </a:r>
            <a:r>
              <a:rPr lang="en-US" dirty="0" err="1" smtClean="0">
                <a:solidFill>
                  <a:srgbClr val="000000"/>
                </a:solidFill>
              </a:rPr>
              <a:t>Molendijk</a:t>
            </a:r>
            <a:r>
              <a:rPr lang="en-US" dirty="0" smtClean="0">
                <a:solidFill>
                  <a:srgbClr val="000000"/>
                </a:solidFill>
              </a:rPr>
              <a:t>, P. Baudrenghien et al)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2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dirty="0" smtClean="0">
                <a:solidFill>
                  <a:srgbClr val="00007D"/>
                </a:solidFill>
              </a:rPr>
              <a:t>MD block 4</a:t>
            </a:r>
            <a:endParaRPr dirty="0">
              <a:solidFill>
                <a:srgbClr val="0000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00007D"/>
                </a:solidFill>
              </a:rPr>
              <a:t> RF Study MD </a:t>
            </a:r>
            <a:r>
              <a:rPr lang="en-US" sz="2800" dirty="0" smtClean="0">
                <a:solidFill>
                  <a:srgbClr val="00007D"/>
                </a:solidFill>
              </a:rPr>
              <a:t>- longitudinal stability in batch mode</a:t>
            </a:r>
            <a:endParaRPr lang="en-GB" sz="2800" dirty="0">
              <a:solidFill>
                <a:srgbClr val="00007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8128" y="724757"/>
            <a:ext cx="624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(T. Mastoridis, J. </a:t>
            </a:r>
            <a:r>
              <a:rPr lang="en-US" dirty="0" err="1" smtClean="0">
                <a:solidFill>
                  <a:srgbClr val="000000"/>
                </a:solidFill>
              </a:rPr>
              <a:t>Molendijk</a:t>
            </a:r>
            <a:r>
              <a:rPr lang="en-US" dirty="0" smtClean="0">
                <a:solidFill>
                  <a:srgbClr val="000000"/>
                </a:solidFill>
              </a:rPr>
              <a:t>, P. Baudrenghien et al)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1062118"/>
            <a:ext cx="889247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sz="2400" b="1" dirty="0" smtClean="0"/>
              <a:t>Excited </a:t>
            </a:r>
            <a:r>
              <a:rPr lang="en-US" sz="2400" b="1" dirty="0"/>
              <a:t>longitudinal coupled-bunch dipole modes of order 1, 3, 4 and 13, while reducing </a:t>
            </a:r>
            <a:r>
              <a:rPr lang="en-US" sz="2400" b="1" dirty="0" smtClean="0"/>
              <a:t>gain of RF </a:t>
            </a:r>
            <a:r>
              <a:rPr lang="en-US" sz="2400" b="1" dirty="0"/>
              <a:t>feedback around </a:t>
            </a:r>
            <a:r>
              <a:rPr lang="en-US" sz="2400" b="1" dirty="0" smtClean="0"/>
              <a:t>cavity </a:t>
            </a:r>
            <a:r>
              <a:rPr lang="en-US" sz="2400" b="1" dirty="0"/>
              <a:t>by </a:t>
            </a:r>
            <a:r>
              <a:rPr lang="en-US" sz="2400" b="1" dirty="0" smtClean="0"/>
              <a:t>3</a:t>
            </a:r>
            <a:r>
              <a:rPr lang="en-US" sz="2400" b="1" dirty="0"/>
              <a:t>, 9, 15 and </a:t>
            </a:r>
            <a:r>
              <a:rPr lang="en-US" sz="2400" b="1" dirty="0" smtClean="0"/>
              <a:t>18 dB </a:t>
            </a:r>
            <a:r>
              <a:rPr lang="en-US" sz="2400" b="1" dirty="0"/>
              <a:t>and while rotating the RF feedback phase by 5 and 10 </a:t>
            </a:r>
            <a:r>
              <a:rPr lang="en-US" sz="2400" b="1" dirty="0" smtClean="0"/>
              <a:t>degrees</a:t>
            </a:r>
            <a:r>
              <a:rPr lang="en-US" sz="2400" dirty="0" smtClean="0"/>
              <a:t>. The 1-T </a:t>
            </a:r>
            <a:r>
              <a:rPr lang="en-US" sz="2400" dirty="0"/>
              <a:t>feedback was </a:t>
            </a:r>
            <a:r>
              <a:rPr lang="en-US" sz="2400" dirty="0" smtClean="0"/>
              <a:t>off.</a:t>
            </a:r>
            <a:endParaRPr lang="en-US" sz="2400" dirty="0"/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b="1" dirty="0" smtClean="0">
                <a:solidFill>
                  <a:srgbClr val="0000CC"/>
                </a:solidFill>
              </a:rPr>
              <a:t>Beam </a:t>
            </a:r>
            <a:r>
              <a:rPr lang="en-US" sz="2400" b="1" dirty="0">
                <a:solidFill>
                  <a:srgbClr val="0000CC"/>
                </a:solidFill>
              </a:rPr>
              <a:t>remained stable in all </a:t>
            </a:r>
            <a:r>
              <a:rPr lang="en-US" sz="2400" b="1" dirty="0" smtClean="0">
                <a:solidFill>
                  <a:srgbClr val="0000CC"/>
                </a:solidFill>
              </a:rPr>
              <a:t>settings.</a:t>
            </a:r>
          </a:p>
          <a:p>
            <a:r>
              <a:rPr lang="en-US" sz="2400" b="1" dirty="0" smtClean="0">
                <a:solidFill>
                  <a:srgbClr val="0000CC"/>
                </a:solidFill>
              </a:rPr>
              <a:t>Conclusion: impedance of RF </a:t>
            </a:r>
            <a:r>
              <a:rPr lang="en-US" sz="2400" b="1" dirty="0">
                <a:solidFill>
                  <a:srgbClr val="0000CC"/>
                </a:solidFill>
              </a:rPr>
              <a:t>cavities at </a:t>
            </a:r>
            <a:r>
              <a:rPr lang="en-US" sz="2400" b="1" dirty="0" smtClean="0">
                <a:solidFill>
                  <a:srgbClr val="0000CC"/>
                </a:solidFill>
              </a:rPr>
              <a:t>fundamental </a:t>
            </a:r>
            <a:r>
              <a:rPr lang="en-US" sz="2400" b="1" dirty="0" smtClean="0">
                <a:solidFill>
                  <a:srgbClr val="0000CC"/>
                </a:solidFill>
              </a:rPr>
              <a:t>frequency </a:t>
            </a:r>
            <a:r>
              <a:rPr lang="en-US" sz="2400" b="1" dirty="0">
                <a:solidFill>
                  <a:srgbClr val="0000CC"/>
                </a:solidFill>
              </a:rPr>
              <a:t>is reduced to </a:t>
            </a:r>
            <a:r>
              <a:rPr lang="en-US" sz="2400" b="1" dirty="0" smtClean="0">
                <a:solidFill>
                  <a:srgbClr val="0000CC"/>
                </a:solidFill>
              </a:rPr>
              <a:t>level </a:t>
            </a:r>
            <a:r>
              <a:rPr lang="en-US" sz="2400" b="1" dirty="0">
                <a:solidFill>
                  <a:srgbClr val="0000CC"/>
                </a:solidFill>
              </a:rPr>
              <a:t>compatible with at least 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r>
              <a:rPr lang="en-US" sz="2400" b="1" dirty="0" smtClean="0">
                <a:solidFill>
                  <a:srgbClr val="0000CC"/>
                </a:solidFill>
              </a:rPr>
              <a:t>10x present </a:t>
            </a:r>
            <a:r>
              <a:rPr lang="en-US" sz="2400" b="1" dirty="0">
                <a:solidFill>
                  <a:srgbClr val="0000CC"/>
                </a:solidFill>
              </a:rPr>
              <a:t>beam current at 400 </a:t>
            </a:r>
            <a:r>
              <a:rPr lang="en-US" sz="2400" b="1" dirty="0" err="1" smtClean="0">
                <a:solidFill>
                  <a:srgbClr val="0000CC"/>
                </a:solidFill>
              </a:rPr>
              <a:t>MHz.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D</a:t>
            </a:r>
            <a:r>
              <a:rPr lang="en-US" sz="2400" dirty="0" smtClean="0">
                <a:solidFill>
                  <a:srgbClr val="000000"/>
                </a:solidFill>
              </a:rPr>
              <a:t>etailed </a:t>
            </a:r>
            <a:r>
              <a:rPr lang="en-US" sz="2400" dirty="0">
                <a:solidFill>
                  <a:srgbClr val="000000"/>
                </a:solidFill>
              </a:rPr>
              <a:t>analysis </a:t>
            </a:r>
            <a:r>
              <a:rPr lang="en-US" sz="2400" dirty="0" smtClean="0">
                <a:solidFill>
                  <a:srgbClr val="000000"/>
                </a:solidFill>
              </a:rPr>
              <a:t>will </a:t>
            </a:r>
            <a:r>
              <a:rPr lang="en-US" sz="2400" dirty="0" smtClean="0">
                <a:solidFill>
                  <a:srgbClr val="000000"/>
                </a:solidFill>
              </a:rPr>
              <a:t>yield damping </a:t>
            </a:r>
            <a:r>
              <a:rPr lang="en-US" sz="2400" dirty="0">
                <a:solidFill>
                  <a:srgbClr val="000000"/>
                </a:solidFill>
              </a:rPr>
              <a:t>rates and </a:t>
            </a:r>
            <a:r>
              <a:rPr lang="en-US" sz="2400" dirty="0" smtClean="0">
                <a:solidFill>
                  <a:srgbClr val="000000"/>
                </a:solidFill>
              </a:rPr>
              <a:t>cross-check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dirty="0" smtClean="0">
                <a:solidFill>
                  <a:srgbClr val="00007D"/>
                </a:solidFill>
              </a:rPr>
              <a:t>MD block 4</a:t>
            </a:r>
            <a:endParaRPr dirty="0">
              <a:solidFill>
                <a:srgbClr val="0000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00007D"/>
                </a:solidFill>
              </a:rPr>
              <a:t> Beam-Beam &amp; Noise MD </a:t>
            </a:r>
            <a:endParaRPr lang="en-GB" sz="2800" dirty="0">
              <a:solidFill>
                <a:srgbClr val="00007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617" y="829091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collision tunes, </a:t>
            </a:r>
            <a:r>
              <a:rPr lang="en-US" sz="2400" i="1" dirty="0" smtClean="0">
                <a:solidFill>
                  <a:srgbClr val="000000"/>
                </a:solidFill>
              </a:rPr>
              <a:t>Q</a:t>
            </a:r>
            <a:r>
              <a:rPr lang="en-US" sz="2400" dirty="0" smtClean="0">
                <a:solidFill>
                  <a:srgbClr val="000000"/>
                </a:solidFill>
              </a:rPr>
              <a:t>’~2 units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CC"/>
                </a:solidFill>
              </a:rPr>
              <a:t>calibrated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</a:rPr>
              <a:t>ADT noise </a:t>
            </a:r>
            <a:r>
              <a:rPr lang="en-US" sz="2400" b="1" dirty="0" smtClean="0">
                <a:solidFill>
                  <a:srgbClr val="0000CC"/>
                </a:solidFill>
              </a:rPr>
              <a:t>amplitude </a:t>
            </a:r>
            <a:r>
              <a:rPr lang="en-US" sz="2400" dirty="0" smtClean="0">
                <a:solidFill>
                  <a:srgbClr val="000000"/>
                </a:solidFill>
              </a:rPr>
              <a:t>w </a:t>
            </a:r>
            <a:r>
              <a:rPr lang="en-US" sz="2400" dirty="0">
                <a:solidFill>
                  <a:srgbClr val="000000"/>
                </a:solidFill>
              </a:rPr>
              <a:t>1 bunch in B1 </a:t>
            </a:r>
            <a:r>
              <a:rPr lang="en-US" sz="2400" dirty="0" smtClean="0">
                <a:solidFill>
                  <a:srgbClr val="000000"/>
                </a:solidFill>
              </a:rPr>
              <a:t>(V)</a:t>
            </a: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1 </a:t>
            </a:r>
            <a:r>
              <a:rPr lang="en-US" sz="2400" dirty="0">
                <a:solidFill>
                  <a:srgbClr val="000000"/>
                </a:solidFill>
              </a:rPr>
              <a:t>pilot &amp;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3 </a:t>
            </a:r>
            <a:r>
              <a:rPr lang="en-US" sz="2400" b="1" dirty="0">
                <a:solidFill>
                  <a:srgbClr val="0000CC"/>
                </a:solidFill>
              </a:rPr>
              <a:t>bunches </a:t>
            </a:r>
            <a:r>
              <a:rPr lang="en-US" sz="2400" b="1" dirty="0" smtClean="0">
                <a:solidFill>
                  <a:srgbClr val="0000CC"/>
                </a:solidFill>
              </a:rPr>
              <a:t>of different intensity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(1E11, </a:t>
            </a:r>
            <a:r>
              <a:rPr lang="en-US" sz="2400" dirty="0" smtClean="0">
                <a:solidFill>
                  <a:srgbClr val="000000"/>
                </a:solidFill>
              </a:rPr>
              <a:t>1.5E11, </a:t>
            </a:r>
            <a:r>
              <a:rPr lang="en-US" sz="2400" dirty="0">
                <a:solidFill>
                  <a:srgbClr val="000000"/>
                </a:solidFill>
              </a:rPr>
              <a:t>2E11)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lack </a:t>
            </a:r>
            <a:r>
              <a:rPr lang="en-US" sz="2400" b="1" dirty="0" smtClean="0"/>
              <a:t>of </a:t>
            </a:r>
            <a:r>
              <a:rPr lang="en-US" sz="2400" b="1" dirty="0" err="1" smtClean="0"/>
              <a:t>lumi</a:t>
            </a:r>
            <a:r>
              <a:rPr lang="en-US" sz="2400" b="1" dirty="0" smtClean="0"/>
              <a:t> </a:t>
            </a:r>
            <a:r>
              <a:rPr lang="en-US" sz="2400" b="1" dirty="0"/>
              <a:t>signal from </a:t>
            </a:r>
            <a:r>
              <a:rPr lang="en-US" sz="2400" b="1" dirty="0" smtClean="0"/>
              <a:t>ATLAS 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→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</a:rPr>
              <a:t>collided </a:t>
            </a:r>
            <a:r>
              <a:rPr lang="en-US" sz="2400" b="1" dirty="0">
                <a:solidFill>
                  <a:srgbClr val="0000CC"/>
                </a:solidFill>
              </a:rPr>
              <a:t>only in </a:t>
            </a:r>
            <a:r>
              <a:rPr lang="en-US" sz="2400" b="1" dirty="0" smtClean="0">
                <a:solidFill>
                  <a:srgbClr val="0000CC"/>
                </a:solidFill>
              </a:rPr>
              <a:t>IP5</a:t>
            </a:r>
            <a:endParaRPr lang="en-US" sz="2400" b="1" dirty="0">
              <a:solidFill>
                <a:srgbClr val="0000CC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CC"/>
                </a:solidFill>
              </a:rPr>
              <a:t>with ADT </a:t>
            </a:r>
            <a:r>
              <a:rPr lang="en-US" sz="2400" b="1" dirty="0">
                <a:solidFill>
                  <a:srgbClr val="0000CC"/>
                </a:solidFill>
              </a:rPr>
              <a:t>off, white noise was introduced in steps </a:t>
            </a:r>
            <a:r>
              <a:rPr lang="en-US" sz="2400" dirty="0" smtClean="0">
                <a:solidFill>
                  <a:srgbClr val="000000"/>
                </a:solidFill>
              </a:rPr>
              <a:t>on </a:t>
            </a:r>
            <a:r>
              <a:rPr lang="en-US" sz="2400" dirty="0" smtClean="0">
                <a:solidFill>
                  <a:srgbClr val="000000"/>
                </a:solidFill>
              </a:rPr>
              <a:t>B1V; WS </a:t>
            </a:r>
            <a:r>
              <a:rPr lang="en-US" sz="2400" dirty="0">
                <a:solidFill>
                  <a:srgbClr val="000000"/>
                </a:solidFill>
              </a:rPr>
              <a:t>measurement </a:t>
            </a:r>
            <a:r>
              <a:rPr lang="en-US" sz="2400" dirty="0" smtClean="0">
                <a:solidFill>
                  <a:srgbClr val="000000"/>
                </a:solidFill>
              </a:rPr>
              <a:t>indicated </a:t>
            </a:r>
            <a:r>
              <a:rPr lang="en-US" sz="2400" dirty="0">
                <a:solidFill>
                  <a:srgbClr val="000000"/>
                </a:solidFill>
              </a:rPr>
              <a:t>different behavior for </a:t>
            </a:r>
            <a:r>
              <a:rPr lang="en-US" sz="2400" dirty="0" smtClean="0">
                <a:solidFill>
                  <a:srgbClr val="000000"/>
                </a:solidFill>
              </a:rPr>
              <a:t>different </a:t>
            </a:r>
            <a:r>
              <a:rPr lang="en-US" sz="2400" dirty="0">
                <a:solidFill>
                  <a:srgbClr val="000000"/>
                </a:solidFill>
              </a:rPr>
              <a:t>bunches, </a:t>
            </a:r>
            <a:r>
              <a:rPr lang="en-US" sz="2400" dirty="0" err="1" smtClean="0">
                <a:solidFill>
                  <a:srgbClr val="000000"/>
                </a:solidFill>
              </a:rPr>
              <a:t>t.b.c</a:t>
            </a:r>
            <a:r>
              <a:rPr lang="en-US" sz="2400" dirty="0" smtClean="0">
                <a:solidFill>
                  <a:srgbClr val="000000"/>
                </a:solidFill>
              </a:rPr>
              <a:t>. offline</a:t>
            </a: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</a:t>
            </a:r>
            <a:r>
              <a:rPr lang="en-US" sz="2400" dirty="0" smtClean="0">
                <a:solidFill>
                  <a:srgbClr val="000000"/>
                </a:solidFill>
              </a:rPr>
              <a:t>n </a:t>
            </a:r>
            <a:r>
              <a:rPr lang="en-US" sz="2400" dirty="0">
                <a:solidFill>
                  <a:srgbClr val="000000"/>
                </a:solidFill>
              </a:rPr>
              <a:t>particular, </a:t>
            </a:r>
            <a:r>
              <a:rPr lang="en-US" sz="2400" b="1" dirty="0">
                <a:solidFill>
                  <a:srgbClr val="0000CC"/>
                </a:solidFill>
              </a:rPr>
              <a:t>significant losses and </a:t>
            </a:r>
            <a:r>
              <a:rPr lang="en-US" sz="2400" b="1" dirty="0" err="1">
                <a:solidFill>
                  <a:srgbClr val="0000CC"/>
                </a:solidFill>
              </a:rPr>
              <a:t>emittance</a:t>
            </a:r>
            <a:r>
              <a:rPr lang="en-US" sz="2400" b="1" dirty="0">
                <a:solidFill>
                  <a:srgbClr val="0000CC"/>
                </a:solidFill>
              </a:rPr>
              <a:t> growth </a:t>
            </a:r>
            <a:r>
              <a:rPr lang="en-US" sz="2400" b="1" dirty="0" smtClean="0">
                <a:solidFill>
                  <a:srgbClr val="0000CC"/>
                </a:solidFill>
              </a:rPr>
              <a:t>on 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>
                <a:solidFill>
                  <a:srgbClr val="0000CC"/>
                </a:solidFill>
              </a:rPr>
              <a:t>bunch with highest beam-beam tune </a:t>
            </a:r>
            <a:r>
              <a:rPr lang="en-US" sz="2400" b="1" dirty="0" smtClean="0">
                <a:solidFill>
                  <a:srgbClr val="0000CC"/>
                </a:solidFill>
              </a:rPr>
              <a:t>shift</a:t>
            </a:r>
            <a:endParaRPr lang="en-US" sz="2400" b="1" dirty="0">
              <a:solidFill>
                <a:srgbClr val="0000CC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at </a:t>
            </a:r>
            <a:r>
              <a:rPr lang="en-US" sz="2400" dirty="0">
                <a:solidFill>
                  <a:srgbClr val="000000"/>
                </a:solidFill>
              </a:rPr>
              <a:t>the end, </a:t>
            </a:r>
            <a:r>
              <a:rPr lang="en-US" sz="2400" b="1" dirty="0"/>
              <a:t>recovering </a:t>
            </a:r>
            <a:r>
              <a:rPr lang="en-US" sz="2400" b="1" dirty="0" err="1"/>
              <a:t>lumi</a:t>
            </a:r>
            <a:r>
              <a:rPr lang="en-US" sz="2400" b="1" dirty="0"/>
              <a:t> signal from </a:t>
            </a:r>
            <a:r>
              <a:rPr lang="en-US" sz="2400" b="1" dirty="0" smtClean="0"/>
              <a:t>ATLAS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smtClean="0">
                <a:solidFill>
                  <a:srgbClr val="000000"/>
                </a:solidFill>
              </a:rPr>
              <a:t>collided </a:t>
            </a:r>
            <a:r>
              <a:rPr lang="en-US" sz="2400" dirty="0">
                <a:solidFill>
                  <a:srgbClr val="000000"/>
                </a:solidFill>
              </a:rPr>
              <a:t>in IP1 as well, and </a:t>
            </a:r>
            <a:r>
              <a:rPr lang="en-US" sz="2400" dirty="0" smtClean="0">
                <a:solidFill>
                  <a:srgbClr val="000000"/>
                </a:solidFill>
              </a:rPr>
              <a:t>repeated </a:t>
            </a:r>
            <a:r>
              <a:rPr lang="en-US" sz="2400" dirty="0" smtClean="0">
                <a:solidFill>
                  <a:srgbClr val="000000"/>
                </a:solidFill>
              </a:rPr>
              <a:t>noise </a:t>
            </a:r>
            <a:r>
              <a:rPr lang="en-US" sz="2400" dirty="0">
                <a:solidFill>
                  <a:srgbClr val="000000"/>
                </a:solidFill>
              </a:rPr>
              <a:t>level </a:t>
            </a:r>
            <a:r>
              <a:rPr lang="en-US" sz="2400" dirty="0" smtClean="0">
                <a:solidFill>
                  <a:srgbClr val="000000"/>
                </a:solidFill>
              </a:rPr>
              <a:t>scan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CC"/>
                </a:solidFill>
              </a:rPr>
              <a:t>turning </a:t>
            </a:r>
            <a:r>
              <a:rPr lang="en-US" sz="2400" b="1" dirty="0">
                <a:solidFill>
                  <a:srgbClr val="0000CC"/>
                </a:solidFill>
              </a:rPr>
              <a:t>on </a:t>
            </a:r>
            <a:r>
              <a:rPr lang="en-US" sz="2400" b="1" dirty="0" smtClean="0">
                <a:solidFill>
                  <a:srgbClr val="0000CC"/>
                </a:solidFill>
              </a:rPr>
              <a:t>ADT </a:t>
            </a:r>
            <a:r>
              <a:rPr lang="en-US" sz="2400" b="1" dirty="0" smtClean="0">
                <a:solidFill>
                  <a:srgbClr val="0000CC"/>
                </a:solidFill>
              </a:rPr>
              <a:t>seemed </a:t>
            </a:r>
            <a:r>
              <a:rPr lang="en-US" sz="2400" b="1" dirty="0">
                <a:solidFill>
                  <a:srgbClr val="0000CC"/>
                </a:solidFill>
              </a:rPr>
              <a:t>to lower </a:t>
            </a:r>
            <a:r>
              <a:rPr lang="en-US" sz="2400" b="1" dirty="0" err="1" smtClean="0">
                <a:solidFill>
                  <a:srgbClr val="0000CC"/>
                </a:solidFill>
              </a:rPr>
              <a:t>emittance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</a:rPr>
              <a:t>growth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583106"/>
            <a:ext cx="3677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(X. Buffat, W. </a:t>
            </a:r>
            <a:r>
              <a:rPr lang="en-US" dirty="0" err="1" smtClean="0">
                <a:solidFill>
                  <a:srgbClr val="000000"/>
                </a:solidFill>
              </a:rPr>
              <a:t>Hofle</a:t>
            </a:r>
            <a:r>
              <a:rPr lang="en-US" dirty="0" smtClean="0">
                <a:solidFill>
                  <a:srgbClr val="000000"/>
                </a:solidFill>
              </a:rPr>
              <a:t>, T. </a:t>
            </a:r>
            <a:r>
              <a:rPr lang="en-US" dirty="0" err="1" smtClean="0">
                <a:solidFill>
                  <a:srgbClr val="000000"/>
                </a:solidFill>
              </a:rPr>
              <a:t>Pieloni</a:t>
            </a:r>
            <a:r>
              <a:rPr lang="en-US" dirty="0" smtClean="0">
                <a:solidFill>
                  <a:srgbClr val="000000"/>
                </a:solidFill>
              </a:rPr>
              <a:t>, ++)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7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00007D"/>
                </a:solidFill>
              </a:rPr>
              <a:t> Collimator MD – loss maps on the ramp</a:t>
            </a:r>
            <a:endParaRPr lang="en-GB" sz="2800" dirty="0">
              <a:solidFill>
                <a:srgbClr val="00007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7361735" cy="2901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6" y="3594424"/>
            <a:ext cx="7339412" cy="2930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12360" y="980728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Beam 1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2 </a:t>
            </a:r>
            <a:r>
              <a:rPr lang="en-US" dirty="0" err="1" smtClean="0">
                <a:solidFill>
                  <a:srgbClr val="000000"/>
                </a:solidFill>
              </a:rPr>
              <a:t>TeV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7185" y="378904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Beam 1</a:t>
            </a:r>
          </a:p>
          <a:p>
            <a:r>
              <a:rPr lang="en-US" dirty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TeV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949370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- collimators </a:t>
            </a:r>
            <a:r>
              <a:rPr lang="en-US" sz="2400" dirty="0"/>
              <a:t>initially to nominal settings.</a:t>
            </a:r>
          </a:p>
          <a:p>
            <a:r>
              <a:rPr lang="en-US" sz="2400" dirty="0"/>
              <a:t>- t</a:t>
            </a:r>
            <a:r>
              <a:rPr lang="en-US" sz="2400" dirty="0" smtClean="0"/>
              <a:t>ried </a:t>
            </a:r>
            <a:r>
              <a:rPr lang="en-US" sz="2400" b="1" dirty="0" smtClean="0"/>
              <a:t>measuring Q’ with </a:t>
            </a:r>
            <a:r>
              <a:rPr lang="en-US" sz="2400" b="1" dirty="0"/>
              <a:t>ADT off </a:t>
            </a:r>
            <a:r>
              <a:rPr lang="en-US" sz="2400" b="1" dirty="0" smtClean="0">
                <a:latin typeface="Calibri"/>
              </a:rPr>
              <a:t>→ </a:t>
            </a:r>
            <a:r>
              <a:rPr lang="en-US" sz="2400" b="1" dirty="0" smtClean="0"/>
              <a:t>instability </a:t>
            </a:r>
            <a:r>
              <a:rPr lang="en-US" sz="2400" dirty="0"/>
              <a:t>(B1 H).</a:t>
            </a:r>
          </a:p>
          <a:p>
            <a:pPr defTabSz="531813"/>
            <a:r>
              <a:rPr lang="en-US" sz="2400" dirty="0"/>
              <a:t>- </a:t>
            </a:r>
            <a:r>
              <a:rPr lang="en-US" sz="2400" dirty="0" smtClean="0"/>
              <a:t>first </a:t>
            </a:r>
            <a:r>
              <a:rPr lang="en-US" sz="2400" dirty="0"/>
              <a:t>tune shift measurement keeping the </a:t>
            </a:r>
            <a:r>
              <a:rPr lang="en-US" sz="2400" b="1" dirty="0"/>
              <a:t>ADT on </a:t>
            </a:r>
            <a:r>
              <a:rPr lang="en-US" sz="2400" dirty="0"/>
              <a:t>and leaving </a:t>
            </a:r>
            <a:r>
              <a:rPr lang="en-US" sz="2400" dirty="0" smtClean="0"/>
              <a:t>	Q’ at physics settings </a:t>
            </a:r>
            <a:r>
              <a:rPr lang="en-US" sz="2400" dirty="0" smtClean="0">
                <a:latin typeface="Calibri"/>
              </a:rPr>
              <a:t>→ </a:t>
            </a:r>
            <a:r>
              <a:rPr lang="en-US" sz="2400" b="1" dirty="0" smtClean="0"/>
              <a:t>moved </a:t>
            </a:r>
            <a:r>
              <a:rPr lang="en-US" sz="2400" b="1" dirty="0"/>
              <a:t>TCSG in IR7 back and </a:t>
            </a:r>
            <a:r>
              <a:rPr lang="en-US" sz="2400" b="1" dirty="0" smtClean="0"/>
              <a:t>	forth </a:t>
            </a:r>
            <a:r>
              <a:rPr lang="en-US" sz="2400" b="1" dirty="0"/>
              <a:t>(5.1 to 9 </a:t>
            </a:r>
            <a:r>
              <a:rPr lang="en-US" sz="2400" b="1" dirty="0" smtClean="0">
                <a:latin typeface="Symbol" pitchFamily="18" charset="2"/>
              </a:rPr>
              <a:t>s</a:t>
            </a:r>
            <a:r>
              <a:rPr lang="en-US" sz="2400" b="1" dirty="0" smtClean="0"/>
              <a:t>).</a:t>
            </a:r>
            <a:r>
              <a:rPr lang="en-US" sz="2400" dirty="0" smtClean="0"/>
              <a:t> </a:t>
            </a:r>
            <a:r>
              <a:rPr lang="en-US" sz="2400" dirty="0"/>
              <a:t>Tune shift </a:t>
            </a:r>
            <a:r>
              <a:rPr lang="en-US" sz="2400" dirty="0" smtClean="0"/>
              <a:t>to </a:t>
            </a:r>
            <a:r>
              <a:rPr lang="en-US" sz="2400" dirty="0"/>
              <a:t>be </a:t>
            </a:r>
            <a:r>
              <a:rPr lang="en-US" sz="2400" dirty="0" smtClean="0"/>
              <a:t>analyzed </a:t>
            </a:r>
            <a:r>
              <a:rPr lang="en-US" sz="2400" dirty="0"/>
              <a:t>offline (</a:t>
            </a:r>
            <a:r>
              <a:rPr lang="en-US" sz="2400" dirty="0" smtClean="0"/>
              <a:t>no 	clear signal online).</a:t>
            </a:r>
            <a:endParaRPr lang="en-US" sz="2400" dirty="0"/>
          </a:p>
          <a:p>
            <a:pPr defTabSz="531813"/>
            <a:r>
              <a:rPr lang="en-US" sz="2400" dirty="0"/>
              <a:t>- </a:t>
            </a:r>
            <a:r>
              <a:rPr lang="en-US" sz="2400" dirty="0" smtClean="0"/>
              <a:t>measured </a:t>
            </a:r>
            <a:r>
              <a:rPr lang="en-US" sz="2400" b="1" dirty="0" smtClean="0"/>
              <a:t>Q’ with </a:t>
            </a:r>
            <a:r>
              <a:rPr lang="en-US" sz="2400" b="1" dirty="0"/>
              <a:t>ADT off </a:t>
            </a:r>
            <a:r>
              <a:rPr lang="en-US" sz="2400" b="1" dirty="0" smtClean="0">
                <a:latin typeface="Calibri"/>
              </a:rPr>
              <a:t>→ </a:t>
            </a:r>
            <a:r>
              <a:rPr lang="en-US" sz="2400" b="1" dirty="0" smtClean="0"/>
              <a:t> </a:t>
            </a:r>
            <a:r>
              <a:rPr lang="en-US" sz="2400" b="1" dirty="0" smtClean="0"/>
              <a:t>again </a:t>
            </a:r>
            <a:r>
              <a:rPr lang="en-US" sz="2400" b="1" dirty="0"/>
              <a:t>several </a:t>
            </a:r>
            <a:r>
              <a:rPr lang="en-US" sz="2400" b="1" dirty="0" smtClean="0"/>
              <a:t>	instabilities</a:t>
            </a:r>
            <a:r>
              <a:rPr lang="en-US" sz="2400" dirty="0"/>
              <a:t>. </a:t>
            </a:r>
            <a:r>
              <a:rPr lang="en-US" sz="2400" b="1" dirty="0" smtClean="0"/>
              <a:t>Trimmed Q’ closer </a:t>
            </a:r>
            <a:r>
              <a:rPr lang="en-US" sz="2400" b="1" dirty="0"/>
              <a:t>to zero</a:t>
            </a:r>
            <a:r>
              <a:rPr lang="en-US" sz="2400" dirty="0"/>
              <a:t>, and </a:t>
            </a:r>
            <a:r>
              <a:rPr lang="en-US" sz="2400" dirty="0" smtClean="0"/>
              <a:t>kept </a:t>
            </a:r>
            <a:r>
              <a:rPr lang="en-US" sz="2400" dirty="0"/>
              <a:t>ADT </a:t>
            </a:r>
            <a:r>
              <a:rPr lang="en-US" sz="2400" dirty="0" smtClean="0"/>
              <a:t>	off</a:t>
            </a:r>
            <a:r>
              <a:rPr lang="en-US" sz="2400" dirty="0"/>
              <a:t>.</a:t>
            </a:r>
          </a:p>
          <a:p>
            <a:pPr defTabSz="531813"/>
            <a:r>
              <a:rPr lang="en-US" sz="2400" dirty="0"/>
              <a:t>- </a:t>
            </a:r>
            <a:r>
              <a:rPr lang="en-US" sz="2400" dirty="0" smtClean="0"/>
              <a:t>second </a:t>
            </a:r>
            <a:r>
              <a:rPr lang="en-US" sz="2400" dirty="0"/>
              <a:t>tune shift measurement: </a:t>
            </a:r>
            <a:r>
              <a:rPr lang="en-US" sz="2400" b="1" dirty="0"/>
              <a:t>same TCSG IR7 </a:t>
            </a:r>
            <a:r>
              <a:rPr lang="en-US" sz="2400" b="1" dirty="0" smtClean="0"/>
              <a:t>back-and-	forth movement</a:t>
            </a:r>
            <a:r>
              <a:rPr lang="en-US" sz="2400" b="1" dirty="0"/>
              <a:t>, with </a:t>
            </a:r>
            <a:r>
              <a:rPr lang="en-US" sz="2400" b="1" dirty="0" smtClean="0"/>
              <a:t>ADT </a:t>
            </a:r>
            <a:r>
              <a:rPr lang="en-US" sz="2400" b="1" dirty="0"/>
              <a:t>off</a:t>
            </a:r>
            <a:r>
              <a:rPr lang="en-US" sz="2400" dirty="0"/>
              <a:t>. </a:t>
            </a:r>
            <a:r>
              <a:rPr lang="en-US" sz="2400" dirty="0" smtClean="0"/>
              <a:t> Again tune shift </a:t>
            </a:r>
            <a:r>
              <a:rPr lang="en-US" sz="2400" dirty="0"/>
              <a:t>to be </a:t>
            </a:r>
            <a:r>
              <a:rPr lang="en-US" sz="2400" dirty="0" smtClean="0"/>
              <a:t>	analyzed offline </a:t>
            </a:r>
            <a:r>
              <a:rPr lang="en-US" sz="2400" dirty="0"/>
              <a:t>(</a:t>
            </a:r>
            <a:r>
              <a:rPr lang="en-US" sz="2400" dirty="0" smtClean="0"/>
              <a:t>no </a:t>
            </a:r>
            <a:r>
              <a:rPr lang="en-US" sz="2400" dirty="0"/>
              <a:t>clear </a:t>
            </a:r>
            <a:r>
              <a:rPr lang="en-US" sz="2400" dirty="0" smtClean="0"/>
              <a:t>signal online</a:t>
            </a:r>
            <a:r>
              <a:rPr lang="en-US" sz="2400" dirty="0"/>
              <a:t>).</a:t>
            </a:r>
          </a:p>
          <a:p>
            <a:pPr defTabSz="531813"/>
            <a:r>
              <a:rPr lang="en-US" sz="2400" dirty="0"/>
              <a:t>- </a:t>
            </a:r>
            <a:r>
              <a:rPr lang="en-US" sz="2400" dirty="0" smtClean="0"/>
              <a:t>finally</a:t>
            </a:r>
            <a:r>
              <a:rPr lang="en-US" sz="2400" dirty="0"/>
              <a:t>, </a:t>
            </a:r>
            <a:r>
              <a:rPr lang="en-US" sz="2400" b="1" dirty="0"/>
              <a:t>moved back-and-forth TCP from 4.2 to 6.2 </a:t>
            </a:r>
            <a:r>
              <a:rPr lang="en-US" sz="2400" b="1" dirty="0" smtClean="0">
                <a:latin typeface="Symbol" pitchFamily="18" charset="2"/>
              </a:rPr>
              <a:t>s</a:t>
            </a:r>
            <a:r>
              <a:rPr lang="en-US" sz="2400" b="1" dirty="0" smtClean="0"/>
              <a:t>,</a:t>
            </a:r>
            <a:r>
              <a:rPr lang="en-US" sz="2400" b="1" dirty="0"/>
              <a:t> </a:t>
            </a:r>
            <a:r>
              <a:rPr lang="en-US" sz="2400" b="1" dirty="0" smtClean="0"/>
              <a:t>with 	ADT off </a:t>
            </a:r>
            <a:r>
              <a:rPr lang="en-US" sz="2400" dirty="0" smtClean="0">
                <a:latin typeface="Calibri"/>
              </a:rPr>
              <a:t>→</a:t>
            </a:r>
            <a:r>
              <a:rPr lang="en-US" sz="2400" dirty="0"/>
              <a:t> </a:t>
            </a:r>
            <a:r>
              <a:rPr lang="en-US" sz="2400" dirty="0" smtClean="0"/>
              <a:t>again no </a:t>
            </a:r>
            <a:r>
              <a:rPr lang="en-US" sz="2400" dirty="0"/>
              <a:t>clear signal </a:t>
            </a:r>
            <a:r>
              <a:rPr lang="en-US" sz="2400" dirty="0" smtClean="0"/>
              <a:t>online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00007D"/>
                </a:solidFill>
              </a:rPr>
              <a:t> Collimator MD - impedance</a:t>
            </a:r>
            <a:endParaRPr lang="en-GB" sz="2800" dirty="0">
              <a:solidFill>
                <a:srgbClr val="0000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764704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(S. </a:t>
            </a:r>
            <a:r>
              <a:rPr lang="en-US" dirty="0" err="1" smtClean="0">
                <a:solidFill>
                  <a:srgbClr val="000000"/>
                </a:solidFill>
              </a:rPr>
              <a:t>Redaelli</a:t>
            </a:r>
            <a:r>
              <a:rPr lang="en-US" dirty="0" smtClean="0">
                <a:solidFill>
                  <a:srgbClr val="000000"/>
                </a:solidFill>
              </a:rPr>
              <a:t> ++)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26" y="6224082"/>
            <a:ext cx="9126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n</a:t>
            </a:r>
            <a:r>
              <a:rPr lang="en-US" sz="2800" b="1" dirty="0" smtClean="0">
                <a:solidFill>
                  <a:srgbClr val="0000CC"/>
                </a:solidFill>
              </a:rPr>
              <a:t>o clear tune shift when moving TCSG in IR7 or TCP</a:t>
            </a:r>
            <a:endParaRPr lang="en-GB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29" y="681031"/>
            <a:ext cx="3518618" cy="280831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00007D"/>
                </a:solidFill>
              </a:rPr>
              <a:t> Collimator MD – impedance cont’d</a:t>
            </a:r>
            <a:endParaRPr lang="en-GB" sz="2800" dirty="0">
              <a:solidFill>
                <a:srgbClr val="00007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33" y="730439"/>
            <a:ext cx="3538736" cy="29489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1484784"/>
            <a:ext cx="18485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B1 instability </a:t>
            </a:r>
          </a:p>
          <a:p>
            <a:r>
              <a:rPr lang="en-US" sz="2000" b="1" dirty="0">
                <a:solidFill>
                  <a:srgbClr val="000000"/>
                </a:solidFill>
              </a:rPr>
              <a:t>w</a:t>
            </a:r>
            <a:r>
              <a:rPr lang="en-US" sz="2000" b="1" dirty="0" smtClean="0">
                <a:solidFill>
                  <a:srgbClr val="000000"/>
                </a:solidFill>
              </a:rPr>
              <a:t>ith ADT off </a:t>
            </a:r>
          </a:p>
          <a:p>
            <a:r>
              <a:rPr lang="en-US" sz="2000" b="1" dirty="0" smtClean="0">
                <a:solidFill>
                  <a:srgbClr val="000000"/>
                </a:solidFill>
              </a:rPr>
              <a:t>seen</a:t>
            </a:r>
          </a:p>
          <a:p>
            <a:r>
              <a:rPr lang="en-US" sz="2000" b="1" dirty="0">
                <a:solidFill>
                  <a:srgbClr val="000000"/>
                </a:solidFill>
              </a:rPr>
              <a:t>o</a:t>
            </a:r>
            <a:r>
              <a:rPr lang="en-US" sz="2000" b="1" dirty="0" smtClean="0">
                <a:solidFill>
                  <a:srgbClr val="000000"/>
                </a:solidFill>
              </a:rPr>
              <a:t>n BBQ</a:t>
            </a: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97666" y="730439"/>
            <a:ext cx="3059614" cy="255454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</a:rPr>
              <a:t>Q</a:t>
            </a:r>
            <a:r>
              <a:rPr lang="en-US" sz="2000" b="1" dirty="0" smtClean="0">
                <a:solidFill>
                  <a:srgbClr val="0000CC"/>
                </a:solidFill>
              </a:rPr>
              <a:t>’ measurement:</a:t>
            </a:r>
            <a:endParaRPr lang="en-GB" sz="2000" b="1" dirty="0" smtClean="0">
              <a:solidFill>
                <a:srgbClr val="0000CC"/>
              </a:solidFill>
            </a:endParaRPr>
          </a:p>
          <a:p>
            <a:endParaRPr lang="en-GB" sz="2000" b="1" i="1" dirty="0" smtClean="0">
              <a:solidFill>
                <a:srgbClr val="0000CC"/>
              </a:solidFill>
            </a:endParaRPr>
          </a:p>
          <a:p>
            <a:r>
              <a:rPr lang="en-GB" sz="2000" b="1" i="1" dirty="0" smtClean="0">
                <a:solidFill>
                  <a:srgbClr val="0000CC"/>
                </a:solidFill>
              </a:rPr>
              <a:t>Q</a:t>
            </a:r>
            <a:r>
              <a:rPr lang="en-GB" sz="2000" b="1" dirty="0" smtClean="0">
                <a:solidFill>
                  <a:srgbClr val="0000CC"/>
                </a:solidFill>
              </a:rPr>
              <a:t>’=6, 0 B1 , then trimmed by -10, +2 </a:t>
            </a:r>
          </a:p>
          <a:p>
            <a:endParaRPr lang="en-US" sz="2000" b="1" dirty="0" smtClean="0">
              <a:solidFill>
                <a:srgbClr val="0000CC"/>
              </a:solidFill>
            </a:endParaRPr>
          </a:p>
          <a:p>
            <a:endParaRPr lang="en-GB" sz="2000" b="1" dirty="0" smtClean="0">
              <a:solidFill>
                <a:srgbClr val="0000CC"/>
              </a:solidFill>
            </a:endParaRPr>
          </a:p>
          <a:p>
            <a:r>
              <a:rPr lang="en-GB" sz="2000" b="1" i="1" dirty="0" smtClean="0">
                <a:solidFill>
                  <a:srgbClr val="0000CC"/>
                </a:solidFill>
              </a:rPr>
              <a:t>Q</a:t>
            </a:r>
            <a:r>
              <a:rPr lang="en-GB" sz="2000" b="1" dirty="0" smtClean="0">
                <a:solidFill>
                  <a:srgbClr val="0000CC"/>
                </a:solidFill>
              </a:rPr>
              <a:t>’=0, 13  B2 , then trimmed by -10, +2</a:t>
            </a:r>
            <a:endParaRPr lang="en-GB" sz="2000" b="1" dirty="0">
              <a:solidFill>
                <a:srgbClr val="0000C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29" y="3813194"/>
            <a:ext cx="3845191" cy="30689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4074" y="5085184"/>
            <a:ext cx="25116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Second tune shift measurement: TCSG IR7 in / out , ADT off</a:t>
            </a:r>
            <a:endParaRPr lang="en-GB" sz="2000" b="1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33" y="3781722"/>
            <a:ext cx="3821686" cy="3050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181723" y="5085183"/>
            <a:ext cx="26705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Third tune shift measurement, moving TCP IR7 in /out with ADT off.</a:t>
            </a: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1041076">
            <a:off x="3810145" y="1851385"/>
            <a:ext cx="4779898" cy="95410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Q’ at end of squeeze close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to zero in B1V &amp; B2H?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1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330" y="1134036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2400" b="1" dirty="0" smtClean="0">
                <a:solidFill>
                  <a:srgbClr val="0000CC"/>
                </a:solidFill>
              </a:rPr>
              <a:t>78 </a:t>
            </a:r>
            <a:r>
              <a:rPr lang="en-US" sz="2400" b="1" dirty="0">
                <a:solidFill>
                  <a:srgbClr val="0000CC"/>
                </a:solidFill>
              </a:rPr>
              <a:t>nominal bunches 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smtClean="0">
                <a:solidFill>
                  <a:srgbClr val="000000"/>
                </a:solidFill>
              </a:rPr>
              <a:t>6+2*36), </a:t>
            </a:r>
            <a:r>
              <a:rPr lang="en-US" sz="2400" dirty="0">
                <a:solidFill>
                  <a:srgbClr val="000000"/>
                </a:solidFill>
              </a:rPr>
              <a:t>1.5 E11, 1.5 micron </a:t>
            </a:r>
            <a:r>
              <a:rPr lang="en-US" sz="2400" dirty="0" err="1">
                <a:solidFill>
                  <a:srgbClr val="000000"/>
                </a:solidFill>
              </a:rPr>
              <a:t>emittance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 smtClean="0">
                <a:solidFill>
                  <a:srgbClr val="000000"/>
                </a:solidFill>
              </a:rPr>
              <a:t>nominal </a:t>
            </a:r>
            <a:r>
              <a:rPr lang="en-US" sz="2400" b="1" dirty="0">
                <a:solidFill>
                  <a:srgbClr val="0000CC"/>
                </a:solidFill>
              </a:rPr>
              <a:t>squeeze down to 0.6 m 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 smtClean="0">
                <a:solidFill>
                  <a:srgbClr val="000000"/>
                </a:solidFill>
              </a:rPr>
              <a:t>RF </a:t>
            </a:r>
            <a:r>
              <a:rPr lang="en-US" sz="2400" dirty="0">
                <a:solidFill>
                  <a:srgbClr val="000000"/>
                </a:solidFill>
              </a:rPr>
              <a:t>cogging of beam2 at -12 Hz (10E-4 in </a:t>
            </a:r>
            <a:r>
              <a:rPr lang="en-US" sz="2400" dirty="0" err="1">
                <a:solidFill>
                  <a:srgbClr val="000000"/>
                </a:solidFill>
              </a:rPr>
              <a:t>dp</a:t>
            </a:r>
            <a:r>
              <a:rPr lang="en-US" sz="2400" dirty="0">
                <a:solidFill>
                  <a:srgbClr val="000000"/>
                </a:solidFill>
              </a:rPr>
              <a:t>), inducing clockwise rotation of beam2 (beam1 fixed). 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b="1" dirty="0" smtClean="0">
                <a:solidFill>
                  <a:srgbClr val="0000CC"/>
                </a:solidFill>
              </a:rPr>
              <a:t>4 </a:t>
            </a:r>
            <a:r>
              <a:rPr lang="en-US" sz="2400" b="1" dirty="0">
                <a:solidFill>
                  <a:srgbClr val="0000CC"/>
                </a:solidFill>
              </a:rPr>
              <a:t>cogging configurations</a:t>
            </a:r>
            <a:r>
              <a:rPr lang="en-US" sz="2400" dirty="0">
                <a:solidFill>
                  <a:srgbClr val="000000"/>
                </a:solidFill>
              </a:rPr>
              <a:t>: 0 turn (overlap in IR1 and IR5), 1/4 turn (IR2 only), 1/2 turn (no </a:t>
            </a:r>
            <a:r>
              <a:rPr lang="en-US" sz="2400" dirty="0" err="1">
                <a:solidFill>
                  <a:srgbClr val="000000"/>
                </a:solidFill>
              </a:rPr>
              <a:t>overlapp</a:t>
            </a:r>
            <a:r>
              <a:rPr lang="en-US" sz="2400" dirty="0">
                <a:solidFill>
                  <a:srgbClr val="000000"/>
                </a:solidFill>
              </a:rPr>
              <a:t>), 3/4 turn (IR8 only), 1 turn (back to 0 turn) 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 smtClean="0">
                <a:solidFill>
                  <a:srgbClr val="000000"/>
                </a:solidFill>
              </a:rPr>
              <a:t>in </a:t>
            </a:r>
            <a:r>
              <a:rPr lang="en-US" sz="2400" dirty="0">
                <a:solidFill>
                  <a:srgbClr val="000000"/>
                </a:solidFill>
              </a:rPr>
              <a:t>each cogging configuration, </a:t>
            </a:r>
            <a:r>
              <a:rPr lang="en-US" sz="2400" b="1" dirty="0">
                <a:solidFill>
                  <a:srgbClr val="0000CC"/>
                </a:solidFill>
              </a:rPr>
              <a:t>MO scan </a:t>
            </a:r>
            <a:r>
              <a:rPr lang="en-US" sz="2400" dirty="0">
                <a:solidFill>
                  <a:srgbClr val="000000"/>
                </a:solidFill>
              </a:rPr>
              <a:t>was performed, some with </a:t>
            </a:r>
            <a:r>
              <a:rPr lang="en-US" sz="2400" b="1" dirty="0">
                <a:solidFill>
                  <a:srgbClr val="0000CC"/>
                </a:solidFill>
              </a:rPr>
              <a:t>tune split</a:t>
            </a:r>
            <a:r>
              <a:rPr lang="en-US" sz="2400" dirty="0">
                <a:solidFill>
                  <a:srgbClr val="000000"/>
                </a:solidFill>
              </a:rPr>
              <a:t>: always moving the most stable beam down along the diagonal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00007D"/>
                </a:solidFill>
              </a:rPr>
              <a:t> Two-beam impedance MD - conditions</a:t>
            </a:r>
            <a:endParaRPr lang="en-GB" sz="2800" dirty="0">
              <a:solidFill>
                <a:srgbClr val="0000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5896" y="764704"/>
            <a:ext cx="5310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P. Baudrenghien, S. </a:t>
            </a:r>
            <a:r>
              <a:rPr lang="en-US" dirty="0" err="1" smtClean="0">
                <a:solidFill>
                  <a:srgbClr val="000000"/>
                </a:solidFill>
              </a:rPr>
              <a:t>Fartoukh</a:t>
            </a:r>
            <a:r>
              <a:rPr lang="en-US" dirty="0" smtClean="0">
                <a:solidFill>
                  <a:srgbClr val="000000"/>
                </a:solidFill>
              </a:rPr>
              <a:t>, E. </a:t>
            </a:r>
            <a:r>
              <a:rPr lang="en-US" dirty="0" err="1" smtClean="0">
                <a:solidFill>
                  <a:srgbClr val="000000"/>
                </a:solidFill>
              </a:rPr>
              <a:t>Metral</a:t>
            </a:r>
            <a:r>
              <a:rPr lang="en-US" dirty="0" smtClean="0">
                <a:solidFill>
                  <a:srgbClr val="000000"/>
                </a:solidFill>
              </a:rPr>
              <a:t>, A. Burov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9686" y="537321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Result 1: cogging </a:t>
            </a:r>
            <a:r>
              <a:rPr lang="en-US" sz="2400" b="1" dirty="0">
                <a:solidFill>
                  <a:srgbClr val="0000CC"/>
                </a:solidFill>
              </a:rPr>
              <a:t>worked nicely, even in presence of moving LR encounters at full intensity (1.5 E11) &amp; 9 sigma </a:t>
            </a:r>
            <a:r>
              <a:rPr lang="en-US" sz="2400" b="1" dirty="0" err="1">
                <a:solidFill>
                  <a:srgbClr val="0000CC"/>
                </a:solidFill>
              </a:rPr>
              <a:t>normalised</a:t>
            </a:r>
            <a:r>
              <a:rPr lang="en-US" sz="2400" b="1" dirty="0">
                <a:solidFill>
                  <a:srgbClr val="0000CC"/>
                </a:solidFill>
              </a:rPr>
              <a:t> crossing angle in IR1 &amp; IR5 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16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dirty="0" smtClean="0"/>
              <a:t>MD#4 </a:t>
            </a:r>
            <a:r>
              <a:rPr lang="en-US" dirty="0" smtClean="0"/>
              <a:t>Mon </a:t>
            </a:r>
            <a:r>
              <a:rPr lang="en-US" dirty="0" smtClean="0"/>
              <a:t>(</a:t>
            </a:r>
            <a:r>
              <a:rPr lang="en-US" dirty="0" smtClean="0"/>
              <a:t>26.11</a:t>
            </a:r>
            <a:r>
              <a:rPr lang="en-US" dirty="0" smtClean="0"/>
              <a:t>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580887"/>
              </p:ext>
            </p:extLst>
          </p:nvPr>
        </p:nvGraphicFramePr>
        <p:xfrm>
          <a:off x="467430" y="660581"/>
          <a:ext cx="8425170" cy="5632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28"/>
                <a:gridCol w="609713"/>
                <a:gridCol w="3339461"/>
                <a:gridCol w="432048"/>
                <a:gridCol w="3600520"/>
              </a:tblGrid>
              <a:tr h="40417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Day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>
                          <a:latin typeface="Calibri"/>
                          <a:cs typeface="Calibri"/>
                        </a:rPr>
                        <a:t>Time</a:t>
                      </a:r>
                      <a:endParaRPr lang="en-US" sz="120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v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MP class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MP Comments 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2616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alibri"/>
                          <a:cs typeface="Calibri"/>
                        </a:rPr>
                        <a:t>Mon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06:00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Ramp down if needed </a:t>
                      </a:r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</a:tr>
              <a:tr h="426163">
                <a:tc>
                  <a:txBody>
                    <a:bodyPr/>
                    <a:lstStyle/>
                    <a:p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08:00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450</a:t>
                      </a:r>
                      <a:r>
                        <a:rPr lang="en-US" sz="14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GeV: </a:t>
                      </a:r>
                      <a:r>
                        <a:rPr lang="en-US" sz="1800" b="1" i="0" u="sng" strike="noStrike" baseline="0" noProof="0" dirty="0" smtClean="0">
                          <a:solidFill>
                            <a:srgbClr val="0000CC"/>
                          </a:solidFill>
                          <a:effectLst/>
                          <a:latin typeface="Calibri"/>
                          <a:cs typeface="Calibri"/>
                        </a:rPr>
                        <a:t>IR8 aperture</a:t>
                      </a:r>
                      <a:endParaRPr lang="en-US" sz="1400" b="1" i="0" u="sng" strike="noStrike" noProof="0" dirty="0" smtClean="0">
                        <a:solidFill>
                          <a:srgbClr val="0000CC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EA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12700" marR="12700" marT="12700" marB="0" anchor="ctr">
                    <a:solidFill>
                      <a:srgbClr val="5AD895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450 </a:t>
                      </a:r>
                      <a:r>
                        <a:rPr lang="en-U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GeV</a:t>
                      </a:r>
                      <a:endParaRPr lang="en-US" sz="10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Pilote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bunches(1e10p/bunch) to measure aperture.</a:t>
                      </a:r>
                    </a:p>
                  </a:txBody>
                  <a:tcPr marL="12700" marR="12700" marT="12700" marB="0" anchor="ctr">
                    <a:solidFill>
                      <a:srgbClr val="E5E6FD"/>
                    </a:solidFill>
                  </a:tcPr>
                </a:tc>
              </a:tr>
              <a:tr h="426163">
                <a:tc>
                  <a:txBody>
                    <a:bodyPr/>
                    <a:lstStyle/>
                    <a:p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10:00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Beam instrumentation</a:t>
                      </a:r>
                      <a:endParaRPr kumimoji="0" lang="en-US" sz="18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12700" marR="12700" marT="1270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BSRT </a:t>
                      </a:r>
                      <a:r>
                        <a:rPr lang="en-U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vs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WS, </a:t>
                      </a:r>
                      <a:r>
                        <a:rPr lang="en-U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Schottky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, WS PM saturation (partially done in MD3):</a:t>
                      </a:r>
                    </a:p>
                    <a:p>
                      <a:pPr marL="228600" marR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450 </a:t>
                      </a:r>
                      <a:r>
                        <a:rPr lang="en-U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GeV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</a:p>
                    <a:p>
                      <a:pPr marL="228600" marR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B1: Pilot + 12b &gt;=1.1e11p/bunch</a:t>
                      </a:r>
                    </a:p>
                    <a:p>
                      <a:pPr marL="228600" marR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B2: Pilot + 50ns trains from 6 to 72 bunches</a:t>
                      </a:r>
                    </a:p>
                    <a:p>
                      <a:pPr marL="228600" marR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Bumps at 450GeV and 4TeV</a:t>
                      </a:r>
                    </a:p>
                    <a:p>
                      <a:pPr marL="228600" marR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Blow up with ADT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2) BGI, Gates BBQ, BSRT temperatures: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450GeV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50ns trains with minimum 600 bunches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Bumps in B2 +- 3mm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Blow up with ADT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Gating with ADT off on some bunches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3) BPMs: Done in MD3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4) Matching: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450GeV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Probe from 1 to 5e10p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Inj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, circulate (~100 turns) and dump</a:t>
                      </a:r>
                      <a:endParaRPr 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(More details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see 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  <a:hlinkClick r:id="rId2"/>
                        </a:rPr>
                        <a:t>slides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)</a:t>
                      </a:r>
                      <a:endParaRPr 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16:00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  <a:sym typeface="Wingdings"/>
                        </a:rPr>
                        <a:t> 4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p-Pb test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C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latin typeface="Calibri"/>
                          <a:cs typeface="Calibri"/>
                        </a:rPr>
                        <a:t>From MD2 preparation: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dirty="0" smtClean="0">
                          <a:latin typeface="Calibri"/>
                          <a:cs typeface="Calibri"/>
                        </a:rPr>
                        <a:t>450GeV</a:t>
                      </a: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 and 4TeV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Bunches of  ~1.5e10p/bunch and &gt;5e7Pb/bunch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B2: few proton bunches and few </a:t>
                      </a:r>
                      <a:r>
                        <a:rPr lang="en-US" sz="1000" baseline="0" dirty="0" err="1" smtClean="0">
                          <a:latin typeface="Calibri"/>
                          <a:cs typeface="Calibri"/>
                        </a:rPr>
                        <a:t>Pb</a:t>
                      </a: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 bunches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B1: &gt; 300 bunches with 10% ~1.5e10p/bunch, later with higher intensities.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Test RF re-phasing procedure.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Squeeze sequence and collisions.</a:t>
                      </a:r>
                      <a:endParaRPr lang="en-US" sz="1000" dirty="0" smtClean="0">
                        <a:latin typeface="Calibri"/>
                        <a:cs typeface="Calibri"/>
                      </a:endParaRPr>
                    </a:p>
                    <a:p>
                      <a:pPr algn="l"/>
                      <a:r>
                        <a:rPr lang="en-US" sz="1000" dirty="0" smtClean="0">
                          <a:latin typeface="Calibri"/>
                          <a:cs typeface="Calibri"/>
                        </a:rPr>
                        <a:t>(More details see </a:t>
                      </a:r>
                      <a:r>
                        <a:rPr lang="en-US" sz="1000" dirty="0" smtClean="0">
                          <a:latin typeface="Calibri"/>
                          <a:cs typeface="Calibri"/>
                          <a:hlinkClick r:id="rId3"/>
                        </a:rPr>
                        <a:t>slides</a:t>
                      </a:r>
                      <a:r>
                        <a:rPr lang="en-US" sz="1000" dirty="0" smtClean="0"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67943" y="1542692"/>
            <a:ext cx="5233036" cy="923330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ostponed (QPS </a:t>
            </a:r>
            <a:r>
              <a:rPr lang="en-US" b="1" dirty="0" smtClean="0">
                <a:solidFill>
                  <a:srgbClr val="FF0000"/>
                </a:solidFill>
              </a:rPr>
              <a:t>access S6-7 RQF/RQD,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MKI2 fault in </a:t>
            </a:r>
            <a:r>
              <a:rPr lang="en-US" b="1" dirty="0" err="1" smtClean="0">
                <a:solidFill>
                  <a:srgbClr val="FF0000"/>
                </a:solidFill>
              </a:rPr>
              <a:t>softstart</a:t>
            </a:r>
            <a:r>
              <a:rPr lang="en-US" b="1" dirty="0" smtClean="0">
                <a:solidFill>
                  <a:srgbClr val="FF0000"/>
                </a:solidFill>
              </a:rPr>
              <a:t>, dump line vacuum);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rescheduled </a:t>
            </a:r>
            <a:r>
              <a:rPr lang="en-US" b="1" dirty="0" smtClean="0">
                <a:solidFill>
                  <a:srgbClr val="FF0000"/>
                </a:solidFill>
              </a:rPr>
              <a:t>as Operational Dev</a:t>
            </a:r>
            <a:r>
              <a:rPr lang="en-US" b="1" dirty="0" smtClean="0">
                <a:solidFill>
                  <a:srgbClr val="FF0000"/>
                </a:solidFill>
              </a:rPr>
              <a:t>. &amp; </a:t>
            </a:r>
            <a:r>
              <a:rPr lang="en-US" b="1" dirty="0" smtClean="0">
                <a:solidFill>
                  <a:srgbClr val="0000CC"/>
                </a:solidFill>
              </a:rPr>
              <a:t>successful</a:t>
            </a:r>
            <a:endParaRPr lang="en-GB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3284984"/>
            <a:ext cx="4172937" cy="369332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BPM studies and beam excitation, …</a:t>
            </a:r>
            <a:endParaRPr lang="en-GB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2" y="5085184"/>
            <a:ext cx="4942379" cy="369332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24 </a:t>
            </a:r>
            <a:r>
              <a:rPr lang="en-US" b="1" i="1" dirty="0" smtClean="0">
                <a:solidFill>
                  <a:srgbClr val="FF0000"/>
                </a:solidFill>
              </a:rPr>
              <a:t>p </a:t>
            </a:r>
            <a:r>
              <a:rPr lang="en-US" b="1" dirty="0" smtClean="0">
                <a:solidFill>
                  <a:srgbClr val="FF0000"/>
                </a:solidFill>
              </a:rPr>
              <a:t>batches from the SPS posed problems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8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7D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075770"/>
              </p:ext>
            </p:extLst>
          </p:nvPr>
        </p:nvGraphicFramePr>
        <p:xfrm>
          <a:off x="251520" y="949370"/>
          <a:ext cx="8568951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296144"/>
                <a:gridCol w="1584176"/>
                <a:gridCol w="2822713"/>
                <a:gridCol w="17137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cogging (turns)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common </a:t>
                      </a:r>
                    </a:p>
                    <a:p>
                      <a:r>
                        <a:rPr lang="en-US" baseline="0" dirty="0" smtClean="0"/>
                        <a:t>IR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int. (av. b1/b2) [1e13]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 </a:t>
                      </a:r>
                      <a:r>
                        <a:rPr lang="en-US" dirty="0" err="1" smtClean="0"/>
                        <a:t>thr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[A]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gain</a:t>
                      </a:r>
                      <a:r>
                        <a:rPr lang="en-US" baseline="0" dirty="0" smtClean="0"/>
                        <a:t> from tune split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&amp;</a:t>
                      </a:r>
                      <a:r>
                        <a:rPr lang="en-US" baseline="0" dirty="0" smtClean="0"/>
                        <a:t> 5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-100 A (B1: </a:t>
                      </a:r>
                    </a:p>
                    <a:p>
                      <a:r>
                        <a:rPr lang="en-US" dirty="0" smtClean="0"/>
                        <a:t>-0.005,-0.005)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¼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 effect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½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baseline="0" dirty="0" smtClean="0"/>
                        <a:t> (not tried)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¾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&amp; 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always</a:t>
                      </a:r>
                      <a:r>
                        <a:rPr lang="en-US" baseline="0" dirty="0" smtClean="0"/>
                        <a:t> stable (scanned 520 to -520 A; also changed Q’ by +10 )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1+1/2</a:t>
                      </a:r>
                      <a:r>
                        <a:rPr lang="en-US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still rock stable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4510" y="4653136"/>
            <a:ext cx="9217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MD ruled out  scenarios were stability would be explained by negative Q’ or by LR tune spread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hypothesis: Landau </a:t>
            </a:r>
            <a:r>
              <a:rPr lang="en-US" sz="2400" dirty="0">
                <a:solidFill>
                  <a:srgbClr val="000000"/>
                </a:solidFill>
              </a:rPr>
              <a:t>damping </a:t>
            </a:r>
            <a:r>
              <a:rPr lang="en-US" sz="2400" dirty="0" smtClean="0">
                <a:solidFill>
                  <a:srgbClr val="000000"/>
                </a:solidFill>
              </a:rPr>
              <a:t>from </a:t>
            </a:r>
            <a:r>
              <a:rPr lang="en-US" sz="2400" dirty="0">
                <a:solidFill>
                  <a:srgbClr val="000000"/>
                </a:solidFill>
              </a:rPr>
              <a:t>longitudinal </a:t>
            </a:r>
            <a:r>
              <a:rPr lang="en-US" sz="2400" dirty="0" smtClean="0">
                <a:solidFill>
                  <a:srgbClr val="000000"/>
                </a:solidFill>
              </a:rPr>
              <a:t>plane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00007D"/>
                </a:solidFill>
              </a:rPr>
              <a:t> Two-beam impedance MD – 2</a:t>
            </a:r>
            <a:r>
              <a:rPr lang="en-US" baseline="30000" dirty="0" smtClean="0">
                <a:solidFill>
                  <a:srgbClr val="00007D"/>
                </a:solidFill>
              </a:rPr>
              <a:t>nd</a:t>
            </a:r>
            <a:r>
              <a:rPr lang="en-US" dirty="0" smtClean="0">
                <a:solidFill>
                  <a:srgbClr val="00007D"/>
                </a:solidFill>
              </a:rPr>
              <a:t> result</a:t>
            </a:r>
            <a:endParaRPr lang="en-GB" sz="2800" dirty="0">
              <a:solidFill>
                <a:srgbClr val="00007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5896" y="580038"/>
            <a:ext cx="5310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P. Baudrenghien, S. </a:t>
            </a:r>
            <a:r>
              <a:rPr lang="en-US" dirty="0" err="1" smtClean="0">
                <a:solidFill>
                  <a:srgbClr val="000000"/>
                </a:solidFill>
              </a:rPr>
              <a:t>Fartoukh</a:t>
            </a:r>
            <a:r>
              <a:rPr lang="en-US" dirty="0" smtClean="0">
                <a:solidFill>
                  <a:srgbClr val="000000"/>
                </a:solidFill>
              </a:rPr>
              <a:t>, E. </a:t>
            </a:r>
            <a:r>
              <a:rPr lang="en-US" dirty="0" err="1" smtClean="0">
                <a:solidFill>
                  <a:srgbClr val="000000"/>
                </a:solidFill>
              </a:rPr>
              <a:t>Metral</a:t>
            </a:r>
            <a:r>
              <a:rPr lang="en-US" dirty="0" smtClean="0">
                <a:solidFill>
                  <a:srgbClr val="000000"/>
                </a:solidFill>
              </a:rPr>
              <a:t>, A. Burov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840047"/>
            <a:ext cx="81734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line </a:t>
            </a:r>
            <a:r>
              <a:rPr lang="en-US" sz="2000" b="1" dirty="0">
                <a:solidFill>
                  <a:srgbClr val="FF0000"/>
                </a:solidFill>
              </a:rPr>
              <a:t>2*</a:t>
            </a:r>
            <a:r>
              <a:rPr lang="en-US" sz="2000" b="1" i="1" dirty="0" err="1">
                <a:solidFill>
                  <a:srgbClr val="FF0000"/>
                </a:solidFill>
              </a:rPr>
              <a:t>Q</a:t>
            </a:r>
            <a:r>
              <a:rPr lang="en-US" sz="2000" b="1" i="1" baseline="-25000" dirty="0" err="1">
                <a:solidFill>
                  <a:srgbClr val="FF0000"/>
                </a:solidFill>
              </a:rPr>
              <a:t>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(actually 1-2*</a:t>
            </a:r>
            <a:r>
              <a:rPr lang="en-US" sz="2000" b="1" i="1" dirty="0" err="1">
                <a:solidFill>
                  <a:srgbClr val="FF0000"/>
                </a:solidFill>
              </a:rPr>
              <a:t>Q</a:t>
            </a:r>
            <a:r>
              <a:rPr lang="en-US" sz="2000" b="1" i="1" baseline="-25000" dirty="0" err="1">
                <a:solidFill>
                  <a:srgbClr val="FF0000"/>
                </a:solidFill>
              </a:rPr>
              <a:t>y</a:t>
            </a:r>
            <a:r>
              <a:rPr lang="en-US" sz="2000" b="1" dirty="0">
                <a:solidFill>
                  <a:srgbClr val="FF0000"/>
                </a:solidFill>
              </a:rPr>
              <a:t>) </a:t>
            </a:r>
            <a:r>
              <a:rPr lang="en-US" sz="2000" b="1" dirty="0" smtClean="0">
                <a:solidFill>
                  <a:srgbClr val="FF0000"/>
                </a:solidFill>
              </a:rPr>
              <a:t>systematically </a:t>
            </a:r>
            <a:r>
              <a:rPr lang="en-US" sz="2000" b="1" dirty="0">
                <a:solidFill>
                  <a:srgbClr val="FF0000"/>
                </a:solidFill>
              </a:rPr>
              <a:t>observed in the presence of instabilities regardless of the cogging </a:t>
            </a:r>
            <a:r>
              <a:rPr lang="en-US" sz="2000" dirty="0">
                <a:solidFill>
                  <a:srgbClr val="000000"/>
                </a:solidFill>
              </a:rPr>
              <a:t>configuration, i.e. with *and* w/o LR beam-beam </a:t>
            </a:r>
          </a:p>
          <a:p>
            <a:r>
              <a:rPr lang="en-US" sz="2000" b="1" dirty="0" smtClean="0"/>
              <a:t>possible </a:t>
            </a:r>
            <a:r>
              <a:rPr lang="en-US" sz="2000" b="1" dirty="0"/>
              <a:t>explanation </a:t>
            </a:r>
            <a:r>
              <a:rPr lang="en-US" sz="2000" dirty="0">
                <a:solidFill>
                  <a:srgbClr val="000000"/>
                </a:solidFill>
              </a:rPr>
              <a:t>(to be confirmed </a:t>
            </a:r>
            <a:r>
              <a:rPr lang="en-US" sz="2000" dirty="0" smtClean="0">
                <a:solidFill>
                  <a:srgbClr val="000000"/>
                </a:solidFill>
              </a:rPr>
              <a:t>off-line</a:t>
            </a:r>
            <a:r>
              <a:rPr lang="en-US" sz="2000" dirty="0">
                <a:solidFill>
                  <a:srgbClr val="000000"/>
                </a:solidFill>
              </a:rPr>
              <a:t>): this line </a:t>
            </a:r>
            <a:r>
              <a:rPr lang="en-US" sz="2000" dirty="0" smtClean="0">
                <a:solidFill>
                  <a:srgbClr val="000000"/>
                </a:solidFill>
              </a:rPr>
              <a:t>reflects beam </a:t>
            </a:r>
            <a:r>
              <a:rPr lang="en-US" sz="2000" dirty="0">
                <a:solidFill>
                  <a:srgbClr val="000000"/>
                </a:solidFill>
              </a:rPr>
              <a:t>response </a:t>
            </a:r>
            <a:r>
              <a:rPr lang="en-US" sz="2000" dirty="0" smtClean="0">
                <a:solidFill>
                  <a:srgbClr val="000000"/>
                </a:solidFill>
              </a:rPr>
              <a:t>to </a:t>
            </a:r>
            <a:r>
              <a:rPr lang="en-US" sz="2000" dirty="0">
                <a:solidFill>
                  <a:srgbClr val="000000"/>
                </a:solidFill>
              </a:rPr>
              <a:t>machine </a:t>
            </a:r>
            <a:r>
              <a:rPr lang="en-US" sz="2000" dirty="0" smtClean="0">
                <a:solidFill>
                  <a:srgbClr val="000000"/>
                </a:solidFill>
              </a:rPr>
              <a:t>nonlinearities</a:t>
            </a:r>
            <a:r>
              <a:rPr lang="en-US" sz="2000" dirty="0">
                <a:solidFill>
                  <a:srgbClr val="000000"/>
                </a:solidFill>
              </a:rPr>
              <a:t>, further amplified </a:t>
            </a:r>
            <a:r>
              <a:rPr lang="en-US" sz="2000" dirty="0" smtClean="0">
                <a:solidFill>
                  <a:srgbClr val="000000"/>
                </a:solidFill>
              </a:rPr>
              <a:t>by tune proximity </a:t>
            </a:r>
            <a:r>
              <a:rPr lang="en-US" sz="2000" dirty="0">
                <a:solidFill>
                  <a:srgbClr val="000000"/>
                </a:solidFill>
              </a:rPr>
              <a:t>to </a:t>
            </a:r>
            <a:r>
              <a:rPr lang="en-US" sz="2000" dirty="0" smtClean="0">
                <a:solidFill>
                  <a:srgbClr val="000000"/>
                </a:solidFill>
              </a:rPr>
              <a:t>3rd </a:t>
            </a:r>
            <a:r>
              <a:rPr lang="en-US" sz="2000" dirty="0">
                <a:solidFill>
                  <a:srgbClr val="000000"/>
                </a:solidFill>
              </a:rPr>
              <a:t>order </a:t>
            </a:r>
            <a:r>
              <a:rPr lang="en-US" sz="2000" dirty="0" smtClean="0">
                <a:solidFill>
                  <a:srgbClr val="000000"/>
                </a:solidFill>
              </a:rPr>
              <a:t>resonance </a:t>
            </a:r>
            <a:r>
              <a:rPr lang="en-US" sz="2000" dirty="0">
                <a:solidFill>
                  <a:srgbClr val="000000"/>
                </a:solidFill>
              </a:rPr>
              <a:t>after the first step of the squeeze (so coupled to </a:t>
            </a:r>
            <a:r>
              <a:rPr lang="en-US" sz="2000" i="1" dirty="0" err="1">
                <a:solidFill>
                  <a:srgbClr val="000000"/>
                </a:solidFill>
              </a:rPr>
              <a:t>Q</a:t>
            </a:r>
            <a:r>
              <a:rPr lang="en-US" sz="2000" i="1" baseline="-25000" dirty="0" err="1">
                <a:solidFill>
                  <a:srgbClr val="000000"/>
                </a:solidFill>
              </a:rPr>
              <a:t>x</a:t>
            </a:r>
            <a:r>
              <a:rPr lang="en-US" sz="2000" dirty="0">
                <a:solidFill>
                  <a:srgbClr val="000000"/>
                </a:solidFill>
              </a:rPr>
              <a:t> and actually found to be moving when trimming </a:t>
            </a:r>
            <a:r>
              <a:rPr lang="en-US" sz="2000" i="1" dirty="0" err="1">
                <a:solidFill>
                  <a:srgbClr val="000000"/>
                </a:solidFill>
              </a:rPr>
              <a:t>Q</a:t>
            </a:r>
            <a:r>
              <a:rPr lang="en-US" sz="2000" i="1" baseline="-25000" dirty="0" err="1">
                <a:solidFill>
                  <a:srgbClr val="000000"/>
                </a:solidFill>
              </a:rPr>
              <a:t>x</a:t>
            </a:r>
            <a:r>
              <a:rPr lang="en-US" sz="2000" dirty="0">
                <a:solidFill>
                  <a:srgbClr val="000000"/>
                </a:solidFill>
              </a:rPr>
              <a:t>), but also and mainly beyond the ADT tune window:.. so coherent mode (</a:t>
            </a:r>
            <a:r>
              <a:rPr lang="en-US" sz="2000" i="1" dirty="0">
                <a:solidFill>
                  <a:srgbClr val="000000"/>
                </a:solidFill>
              </a:rPr>
              <a:t>m</a:t>
            </a:r>
            <a:r>
              <a:rPr lang="en-US" sz="2000" dirty="0">
                <a:solidFill>
                  <a:srgbClr val="000000"/>
                </a:solidFill>
              </a:rPr>
              <a:t>=0) possibly </a:t>
            </a:r>
            <a:r>
              <a:rPr lang="en-US" sz="2000" dirty="0" err="1">
                <a:solidFill>
                  <a:srgbClr val="000000"/>
                </a:solidFill>
              </a:rPr>
              <a:t>undamped</a:t>
            </a:r>
            <a:r>
              <a:rPr lang="en-US" sz="2000" dirty="0">
                <a:solidFill>
                  <a:srgbClr val="000000"/>
                </a:solidFill>
              </a:rPr>
              <a:t> at this </a:t>
            </a:r>
            <a:r>
              <a:rPr lang="en-US" sz="2000" dirty="0" smtClean="0">
                <a:solidFill>
                  <a:srgbClr val="000000"/>
                </a:solidFill>
              </a:rPr>
              <a:t>frequency ?? </a:t>
            </a:r>
            <a:r>
              <a:rPr lang="en-US" sz="2000" dirty="0">
                <a:solidFill>
                  <a:srgbClr val="000000"/>
                </a:solidFill>
              </a:rPr>
              <a:t/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/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b="1" dirty="0" smtClean="0">
                <a:solidFill>
                  <a:srgbClr val="0000CC"/>
                </a:solidFill>
              </a:rPr>
              <a:t>in general: Two-Beam-impedance </a:t>
            </a:r>
            <a:r>
              <a:rPr lang="en-US" sz="2000" b="1" dirty="0">
                <a:solidFill>
                  <a:srgbClr val="0000CC"/>
                </a:solidFill>
              </a:rPr>
              <a:t>effect seems to be </a:t>
            </a:r>
            <a:r>
              <a:rPr lang="en-US" sz="2000" b="1" dirty="0" smtClean="0">
                <a:solidFill>
                  <a:srgbClr val="0000CC"/>
                </a:solidFill>
              </a:rPr>
              <a:t>excluded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In </a:t>
            </a:r>
            <a:r>
              <a:rPr lang="en-US" sz="2000" b="1" dirty="0">
                <a:solidFill>
                  <a:srgbClr val="FF0000"/>
                </a:solidFill>
              </a:rPr>
              <a:t>the presence of LR beam-beam the situation seems to get </a:t>
            </a:r>
            <a:r>
              <a:rPr lang="en-US" sz="2000" b="1" dirty="0" smtClean="0">
                <a:solidFill>
                  <a:srgbClr val="FF0000"/>
                </a:solidFill>
              </a:rPr>
              <a:t>worst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b="1" dirty="0">
                <a:solidFill>
                  <a:srgbClr val="0000CC"/>
                </a:solidFill>
              </a:rPr>
              <a:t>T</a:t>
            </a:r>
            <a:r>
              <a:rPr lang="en-US" sz="2000" b="1" dirty="0" smtClean="0">
                <a:solidFill>
                  <a:srgbClr val="0000CC"/>
                </a:solidFill>
              </a:rPr>
              <a:t>here </a:t>
            </a:r>
            <a:r>
              <a:rPr lang="en-US" sz="2000" b="1" dirty="0">
                <a:solidFill>
                  <a:srgbClr val="0000CC"/>
                </a:solidFill>
              </a:rPr>
              <a:t>is a source of </a:t>
            </a:r>
            <a:r>
              <a:rPr lang="en-US" sz="2000" b="1" dirty="0" smtClean="0">
                <a:solidFill>
                  <a:srgbClr val="0000CC"/>
                </a:solidFill>
              </a:rPr>
              <a:t>Landau </a:t>
            </a:r>
            <a:r>
              <a:rPr lang="en-US" sz="2000" b="1" dirty="0">
                <a:solidFill>
                  <a:srgbClr val="0000CC"/>
                </a:solidFill>
              </a:rPr>
              <a:t>damping which is strongly suspected in the longitudinal </a:t>
            </a:r>
            <a:r>
              <a:rPr lang="en-US" sz="2000" b="1" dirty="0" smtClean="0">
                <a:solidFill>
                  <a:srgbClr val="0000CC"/>
                </a:solidFill>
              </a:rPr>
              <a:t>plane</a:t>
            </a:r>
            <a:r>
              <a:rPr lang="en-US" sz="2000" dirty="0" smtClean="0">
                <a:solidFill>
                  <a:srgbClr val="000000"/>
                </a:solidFill>
              </a:rPr>
              <a:t>. Machine </a:t>
            </a:r>
            <a:r>
              <a:rPr lang="en-US" sz="2000" dirty="0">
                <a:solidFill>
                  <a:srgbClr val="000000"/>
                </a:solidFill>
              </a:rPr>
              <a:t>(and LR) </a:t>
            </a:r>
            <a:r>
              <a:rPr lang="en-US" sz="2000" dirty="0" smtClean="0">
                <a:solidFill>
                  <a:srgbClr val="000000"/>
                </a:solidFill>
              </a:rPr>
              <a:t>nonlinearities </a:t>
            </a:r>
            <a:r>
              <a:rPr lang="en-US" sz="2000" dirty="0">
                <a:solidFill>
                  <a:srgbClr val="000000"/>
                </a:solidFill>
              </a:rPr>
              <a:t>certainly </a:t>
            </a:r>
            <a:r>
              <a:rPr lang="en-US" sz="2000" dirty="0" smtClean="0">
                <a:solidFill>
                  <a:srgbClr val="000000"/>
                </a:solidFill>
              </a:rPr>
              <a:t>add frequencies to </a:t>
            </a:r>
            <a:r>
              <a:rPr lang="en-US" sz="2000" dirty="0">
                <a:solidFill>
                  <a:srgbClr val="000000"/>
                </a:solidFill>
              </a:rPr>
              <a:t>the beam spectrum (</a:t>
            </a:r>
            <a:r>
              <a:rPr lang="en-US" sz="2000" i="1" dirty="0">
                <a:solidFill>
                  <a:srgbClr val="000000"/>
                </a:solidFill>
              </a:rPr>
              <a:t>m*Q</a:t>
            </a:r>
            <a:r>
              <a:rPr lang="en-US" sz="2000" i="1" baseline="-25000" dirty="0">
                <a:solidFill>
                  <a:srgbClr val="000000"/>
                </a:solidFill>
              </a:rPr>
              <a:t>1</a:t>
            </a:r>
            <a:r>
              <a:rPr lang="en-US" sz="2000" i="1" dirty="0">
                <a:solidFill>
                  <a:srgbClr val="000000"/>
                </a:solidFill>
              </a:rPr>
              <a:t>+n*Q</a:t>
            </a:r>
            <a:r>
              <a:rPr lang="en-US" sz="2000" i="1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); </a:t>
            </a:r>
            <a:r>
              <a:rPr lang="en-US" sz="2000" dirty="0" smtClean="0">
                <a:solidFill>
                  <a:srgbClr val="000000"/>
                </a:solidFill>
              </a:rPr>
              <a:t>“</a:t>
            </a:r>
            <a:r>
              <a:rPr lang="en-US" sz="2000" b="1" i="1" dirty="0" smtClean="0">
                <a:solidFill>
                  <a:srgbClr val="FF0000"/>
                </a:solidFill>
              </a:rPr>
              <a:t>for </a:t>
            </a:r>
            <a:r>
              <a:rPr lang="en-US" sz="2000" b="1" i="1" dirty="0">
                <a:solidFill>
                  <a:srgbClr val="FF0000"/>
                </a:solidFill>
              </a:rPr>
              <a:t>some of us, the </a:t>
            </a:r>
            <a:r>
              <a:rPr lang="en-US" sz="2000" b="1" i="1" dirty="0" err="1">
                <a:solidFill>
                  <a:srgbClr val="FF0000"/>
                </a:solidFill>
              </a:rPr>
              <a:t>behaviour</a:t>
            </a:r>
            <a:r>
              <a:rPr lang="en-US" sz="2000" b="1" i="1" dirty="0">
                <a:solidFill>
                  <a:srgbClr val="FF0000"/>
                </a:solidFill>
              </a:rPr>
              <a:t> of the ADT is not clear under these </a:t>
            </a:r>
            <a:r>
              <a:rPr lang="en-US" sz="2000" b="1" i="1" dirty="0" smtClean="0">
                <a:solidFill>
                  <a:srgbClr val="FF0000"/>
                </a:solidFill>
              </a:rPr>
              <a:t>conditions</a:t>
            </a:r>
            <a:r>
              <a:rPr lang="en-US" sz="2000" dirty="0" smtClean="0">
                <a:solidFill>
                  <a:srgbClr val="000000"/>
                </a:solidFill>
              </a:rPr>
              <a:t>”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00007D"/>
                </a:solidFill>
              </a:rPr>
              <a:t> Two-beam impedance MD – more results</a:t>
            </a:r>
            <a:endParaRPr lang="en-GB" sz="2800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1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00007D"/>
                </a:solidFill>
              </a:rPr>
              <a:t> Two-beam impedance MD – illustrations</a:t>
            </a:r>
            <a:endParaRPr lang="en-GB" sz="2800" dirty="0">
              <a:solidFill>
                <a:srgbClr val="00007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674476" cy="5472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9952" y="1934912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nstability signals during the MD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2761833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6600"/>
                </a:solidFill>
              </a:rPr>
              <a:t>B2H</a:t>
            </a:r>
            <a:endParaRPr lang="en-GB" sz="2400" dirty="0">
              <a:solidFill>
                <a:srgbClr val="CC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3789040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B1V</a:t>
            </a:r>
            <a:endParaRPr lang="en-GB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00007D"/>
                </a:solidFill>
              </a:rPr>
              <a:t> Two-beam impedance MD – illustrations</a:t>
            </a:r>
            <a:endParaRPr lang="en-GB" sz="2800" dirty="0">
              <a:solidFill>
                <a:srgbClr val="00007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908720"/>
            <a:ext cx="8096899" cy="4176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243" y="5229200"/>
            <a:ext cx="72063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B1 </a:t>
            </a:r>
            <a:r>
              <a:rPr lang="en-US" sz="2800" dirty="0" err="1" smtClean="0">
                <a:solidFill>
                  <a:srgbClr val="000000"/>
                </a:solidFill>
              </a:rPr>
              <a:t>emittances</a:t>
            </a:r>
            <a:r>
              <a:rPr lang="en-US" sz="2800" dirty="0" smtClean="0">
                <a:solidFill>
                  <a:srgbClr val="000000"/>
                </a:solidFill>
              </a:rPr>
              <a:t> after 1-turn cogging (~11:16);</a:t>
            </a:r>
          </a:p>
          <a:p>
            <a:r>
              <a:rPr lang="en-US" sz="2800" dirty="0">
                <a:solidFill>
                  <a:srgbClr val="000000"/>
                </a:solidFill>
              </a:rPr>
              <a:t>b</a:t>
            </a:r>
            <a:r>
              <a:rPr lang="en-US" sz="2800" dirty="0" smtClean="0">
                <a:solidFill>
                  <a:srgbClr val="000000"/>
                </a:solidFill>
              </a:rPr>
              <a:t>lown up everywhere, especially in the tails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041076">
            <a:off x="5007306" y="2062745"/>
            <a:ext cx="2744662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</a:t>
            </a:r>
            <a:r>
              <a:rPr lang="en-US" sz="2800" b="1" dirty="0" smtClean="0">
                <a:solidFill>
                  <a:srgbClr val="FF0000"/>
                </a:solidFill>
              </a:rPr>
              <a:t>-cloud effect?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00007D"/>
                </a:solidFill>
              </a:rPr>
              <a:t> Two-beam impedance MD – illustrations</a:t>
            </a:r>
            <a:endParaRPr lang="en-GB" sz="2800" dirty="0">
              <a:solidFill>
                <a:srgbClr val="00007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712422"/>
            <a:ext cx="7416824" cy="595335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H="1">
            <a:off x="6741742" y="4509120"/>
            <a:ext cx="360040" cy="328682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001679" y="4221088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1-2</a:t>
            </a:r>
            <a:r>
              <a:rPr lang="en-US" b="1" i="1" dirty="0" smtClean="0">
                <a:solidFill>
                  <a:srgbClr val="FF0000"/>
                </a:solidFill>
              </a:rPr>
              <a:t>Q</a:t>
            </a:r>
            <a:r>
              <a:rPr lang="en-US" b="1" i="1" baseline="-25000" dirty="0">
                <a:solidFill>
                  <a:srgbClr val="FF0000"/>
                </a:solidFill>
              </a:rPr>
              <a:t>y</a:t>
            </a:r>
            <a:endParaRPr lang="en-GB" b="1" i="1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526704">
            <a:off x="3822421" y="3102665"/>
            <a:ext cx="3280064" cy="126188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e</a:t>
            </a:r>
            <a:r>
              <a:rPr lang="en-US" sz="2800" b="1" dirty="0" smtClean="0">
                <a:solidFill>
                  <a:srgbClr val="FF0000"/>
                </a:solidFill>
              </a:rPr>
              <a:t>ffect of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</a:rPr>
              <a:t>onlinear pickup?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Gianluigi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Arduini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5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dirty="0" smtClean="0">
                <a:solidFill>
                  <a:srgbClr val="00007D"/>
                </a:solidFill>
              </a:rPr>
              <a:t>MD block 4</a:t>
            </a:r>
            <a:endParaRPr dirty="0">
              <a:solidFill>
                <a:srgbClr val="0000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00007D"/>
                </a:solidFill>
              </a:rPr>
              <a:t> Impedance MD – Transverse Localization</a:t>
            </a:r>
            <a:endParaRPr lang="en-GB" sz="2800" dirty="0">
              <a:solidFill>
                <a:srgbClr val="00007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730755"/>
            <a:ext cx="912202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AC dipole kicks on high intensity bunches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ADT &amp; </a:t>
            </a:r>
            <a:r>
              <a:rPr lang="en-US" sz="2400" dirty="0" err="1" smtClean="0">
                <a:solidFill>
                  <a:srgbClr val="000000"/>
                </a:solidFill>
              </a:rPr>
              <a:t>octupoles</a:t>
            </a:r>
            <a:r>
              <a:rPr lang="en-US" sz="2400" dirty="0" smtClean="0">
                <a:solidFill>
                  <a:srgbClr val="000000"/>
                </a:solidFill>
              </a:rPr>
              <a:t> off, increase Q’ for better beam stability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easurements with </a:t>
            </a:r>
            <a:r>
              <a:rPr lang="en-US" sz="2400" b="1" dirty="0" smtClean="0">
                <a:solidFill>
                  <a:srgbClr val="000000"/>
                </a:solidFill>
              </a:rPr>
              <a:t>TDI close to the beam &amp; TDI at 30 or 31 mm</a:t>
            </a:r>
            <a:r>
              <a:rPr lang="en-US" sz="2400" dirty="0" smtClean="0">
                <a:solidFill>
                  <a:srgbClr val="000000"/>
                </a:solidFill>
              </a:rPr>
              <a:t>, mostly on beam 1 due to fault on LBDS2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" y="2420888"/>
            <a:ext cx="7560632" cy="39139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99792" y="3284984"/>
            <a:ext cx="2736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00CC"/>
                </a:solidFill>
              </a:rPr>
              <a:t>phase beating with intensity </a:t>
            </a:r>
            <a:endParaRPr lang="en-GB" sz="3200" b="1" i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561736"/>
            <a:ext cx="2372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B. Salvant, N. </a:t>
            </a:r>
            <a:r>
              <a:rPr lang="en-US" sz="1600" dirty="0" err="1" smtClean="0"/>
              <a:t>Biancacci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477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40726"/>
            <a:ext cx="3253402" cy="244005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29-11-2012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dirty="0" smtClean="0">
                <a:solidFill>
                  <a:srgbClr val="00007D"/>
                </a:solidFill>
              </a:rPr>
              <a:t>MD block 4</a:t>
            </a:r>
            <a:endParaRPr dirty="0">
              <a:solidFill>
                <a:srgbClr val="0000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00007D"/>
                </a:solidFill>
              </a:rPr>
              <a:t> Injection MD – TCDI Automatic </a:t>
            </a:r>
            <a:r>
              <a:rPr lang="en-US" dirty="0">
                <a:solidFill>
                  <a:srgbClr val="00007D"/>
                </a:solidFill>
              </a:rPr>
              <a:t>S</a:t>
            </a:r>
            <a:r>
              <a:rPr lang="en-US" dirty="0" smtClean="0">
                <a:solidFill>
                  <a:srgbClr val="00007D"/>
                </a:solidFill>
              </a:rPr>
              <a:t>etup</a:t>
            </a:r>
            <a:endParaRPr lang="en-GB" sz="2800" dirty="0">
              <a:solidFill>
                <a:srgbClr val="00007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466" y="692696"/>
            <a:ext cx="91450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Inj</a:t>
            </a:r>
            <a:r>
              <a:rPr lang="en-US" sz="2000" dirty="0" smtClean="0"/>
              <a:t> &amp; dump </a:t>
            </a:r>
            <a:r>
              <a:rPr lang="en-US" sz="2000" dirty="0"/>
              <a:t>for TCDI setup </a:t>
            </a:r>
            <a:r>
              <a:rPr lang="en-US" sz="2000" dirty="0" smtClean="0"/>
              <a:t>software </a:t>
            </a:r>
            <a:r>
              <a:rPr lang="en-US" sz="2000" dirty="0"/>
              <a:t>(setup beam flag limit </a:t>
            </a:r>
            <a:r>
              <a:rPr lang="en-US" sz="2000" dirty="0" smtClean="0"/>
              <a:t>raised </a:t>
            </a:r>
            <a:r>
              <a:rPr lang="en-US" sz="2000" dirty="0"/>
              <a:t>to </a:t>
            </a:r>
            <a:r>
              <a:rPr lang="en-US" sz="2000" dirty="0" smtClean="0"/>
              <a:t>6e10p)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pilot ; checked </a:t>
            </a:r>
            <a:r>
              <a:rPr lang="en-US" sz="2000" dirty="0"/>
              <a:t>steering </a:t>
            </a:r>
            <a:r>
              <a:rPr lang="en-US" sz="2000" dirty="0" smtClean="0"/>
              <a:t>; opened </a:t>
            </a:r>
            <a:r>
              <a:rPr lang="en-US" sz="2000" dirty="0"/>
              <a:t>TCDI thresholds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3 </a:t>
            </a:r>
            <a:r>
              <a:rPr lang="en-US" sz="2000" b="1" dirty="0"/>
              <a:t>scans with two different collimators in TI8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TCDI </a:t>
            </a:r>
            <a:r>
              <a:rPr lang="en-US" sz="2000" dirty="0"/>
              <a:t>stayed once armed after the scan (not for the next scans)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correct </a:t>
            </a:r>
            <a:r>
              <a:rPr lang="en-US" sz="2000" dirty="0"/>
              <a:t>detection when beam is not extracted (collimator not moved)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improvements</a:t>
            </a:r>
            <a:r>
              <a:rPr lang="en-US" sz="2000" dirty="0"/>
              <a:t>: </a:t>
            </a:r>
            <a:r>
              <a:rPr lang="en-US" sz="2000" dirty="0" smtClean="0"/>
              <a:t>normalization </a:t>
            </a:r>
            <a:r>
              <a:rPr lang="en-US" sz="2000" dirty="0"/>
              <a:t>to intensity </a:t>
            </a:r>
            <a:r>
              <a:rPr lang="en-US" sz="2000" dirty="0" smtClean="0"/>
              <a:t>; zoom-in </a:t>
            </a:r>
            <a:r>
              <a:rPr lang="en-US" sz="2000" dirty="0"/>
              <a:t>window </a:t>
            </a:r>
            <a:r>
              <a:rPr lang="en-US" sz="2000" dirty="0" smtClean="0"/>
              <a:t>; automatic </a:t>
            </a:r>
            <a:r>
              <a:rPr lang="en-US" sz="2000" dirty="0"/>
              <a:t>entry in logbook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manual checks of automatic </a:t>
            </a:r>
            <a:r>
              <a:rPr lang="en-US" sz="2000" b="1" dirty="0"/>
              <a:t>analysis </a:t>
            </a:r>
            <a:r>
              <a:rPr lang="en-US" sz="2000" b="1" dirty="0" smtClean="0"/>
              <a:t>results </a:t>
            </a:r>
            <a:r>
              <a:rPr lang="en-US" sz="2000" dirty="0" smtClean="0"/>
              <a:t>(1st </a:t>
            </a:r>
            <a:r>
              <a:rPr lang="en-US" sz="2000" dirty="0"/>
              <a:t>scan </a:t>
            </a:r>
            <a:r>
              <a:rPr lang="en-US" sz="2000" dirty="0" smtClean="0"/>
              <a:t>only movement)</a:t>
            </a:r>
            <a:endParaRPr lang="en-US" sz="20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2nd </a:t>
            </a:r>
            <a:r>
              <a:rPr lang="en-US" sz="2000" dirty="0"/>
              <a:t>scan: +/- 2 sigma scan window </a:t>
            </a:r>
            <a:r>
              <a:rPr lang="en-US" sz="2000" dirty="0" smtClean="0"/>
              <a:t>too </a:t>
            </a:r>
            <a:r>
              <a:rPr lang="en-US" sz="2000" dirty="0"/>
              <a:t>small for good fit </a:t>
            </a:r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3rd </a:t>
            </a:r>
            <a:r>
              <a:rPr lang="en-US" sz="2000" dirty="0"/>
              <a:t>scan: </a:t>
            </a:r>
            <a:r>
              <a:rPr lang="en-US" sz="2000" b="1" dirty="0" smtClean="0"/>
              <a:t>automatic </a:t>
            </a:r>
            <a:r>
              <a:rPr lang="en-US" sz="2000" b="1" dirty="0" err="1"/>
              <a:t>centre</a:t>
            </a:r>
            <a:r>
              <a:rPr lang="en-US" sz="2000" b="1" dirty="0"/>
              <a:t>: -0.242 </a:t>
            </a:r>
            <a:r>
              <a:rPr lang="en-US" sz="2000" b="1" dirty="0" smtClean="0"/>
              <a:t>sig, manual </a:t>
            </a:r>
            <a:r>
              <a:rPr lang="en-US" sz="2000" b="1" dirty="0" err="1"/>
              <a:t>centre</a:t>
            </a:r>
            <a:r>
              <a:rPr lang="en-US" sz="2000" b="1" dirty="0"/>
              <a:t>:   -0.236 sig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n</a:t>
            </a:r>
            <a:r>
              <a:rPr lang="en-US" sz="2000" dirty="0" smtClean="0"/>
              <a:t>ot </a:t>
            </a:r>
            <a:r>
              <a:rPr lang="en-US" sz="2000" dirty="0"/>
              <a:t>checked: automatic </a:t>
            </a:r>
            <a:r>
              <a:rPr lang="en-US" sz="2000" dirty="0" smtClean="0"/>
              <a:t>trim-in </a:t>
            </a:r>
            <a:r>
              <a:rPr lang="en-US" sz="2000" dirty="0"/>
              <a:t>of new </a:t>
            </a:r>
            <a:r>
              <a:rPr lang="en-US" sz="2000" dirty="0" err="1"/>
              <a:t>centres</a:t>
            </a:r>
            <a:r>
              <a:rPr lang="en-US" sz="2000" dirty="0"/>
              <a:t> </a:t>
            </a:r>
          </a:p>
          <a:p>
            <a:endParaRPr lang="en-US" sz="2000" dirty="0">
              <a:solidFill>
                <a:srgbClr val="0000CC"/>
              </a:solidFill>
            </a:endParaRPr>
          </a:p>
          <a:p>
            <a:r>
              <a:rPr lang="en-US" sz="2400" b="1" dirty="0" smtClean="0">
                <a:solidFill>
                  <a:srgbClr val="0000CC"/>
                </a:solidFill>
              </a:rPr>
              <a:t>  </a:t>
            </a:r>
            <a:r>
              <a:rPr lang="en-US" sz="2400" b="1" i="1" dirty="0" smtClean="0">
                <a:solidFill>
                  <a:srgbClr val="0000CC"/>
                </a:solidFill>
              </a:rPr>
              <a:t>The </a:t>
            </a:r>
            <a:r>
              <a:rPr lang="en-US" sz="2400" b="1" i="1" dirty="0">
                <a:solidFill>
                  <a:srgbClr val="0000CC"/>
                </a:solidFill>
              </a:rPr>
              <a:t>application works </a:t>
            </a:r>
            <a:endParaRPr lang="en-US" sz="2400" b="1" i="1" dirty="0" smtClean="0">
              <a:solidFill>
                <a:srgbClr val="0000CC"/>
              </a:solidFill>
            </a:endParaRPr>
          </a:p>
          <a:p>
            <a:r>
              <a:rPr lang="en-US" sz="2400" b="1" i="1" dirty="0" smtClean="0">
                <a:solidFill>
                  <a:srgbClr val="0000CC"/>
                </a:solidFill>
              </a:rPr>
              <a:t>  correctly and </a:t>
            </a:r>
            <a:r>
              <a:rPr lang="en-US" sz="2400" b="1" i="1" dirty="0">
                <a:solidFill>
                  <a:srgbClr val="0000CC"/>
                </a:solidFill>
              </a:rPr>
              <a:t>can be used </a:t>
            </a:r>
            <a:endParaRPr lang="en-US" sz="2400" b="1" i="1" dirty="0" smtClean="0">
              <a:solidFill>
                <a:srgbClr val="0000CC"/>
              </a:solidFill>
            </a:endParaRPr>
          </a:p>
          <a:p>
            <a:r>
              <a:rPr lang="en-US" sz="2400" b="1" i="1" dirty="0" smtClean="0">
                <a:solidFill>
                  <a:srgbClr val="0000CC"/>
                </a:solidFill>
              </a:rPr>
              <a:t>  for </a:t>
            </a:r>
            <a:r>
              <a:rPr lang="en-US" sz="2400" b="1" i="1" dirty="0">
                <a:solidFill>
                  <a:srgbClr val="0000CC"/>
                </a:solidFill>
              </a:rPr>
              <a:t>the next setup! </a:t>
            </a:r>
            <a:endParaRPr lang="en-GB" sz="2400" b="1" i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4" y="5805264"/>
            <a:ext cx="216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C. Bracco et al.</a:t>
            </a:r>
          </a:p>
        </p:txBody>
      </p:sp>
    </p:spTree>
    <p:extLst>
      <p:ext uri="{BB962C8B-B14F-4D97-AF65-F5344CB8AC3E}">
        <p14:creationId xmlns:p14="http://schemas.microsoft.com/office/powerpoint/2010/main" val="41346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29-11-2012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dirty="0" smtClean="0">
                <a:solidFill>
                  <a:srgbClr val="00007D"/>
                </a:solidFill>
              </a:rPr>
              <a:t>MD block 4</a:t>
            </a:r>
            <a:endParaRPr dirty="0">
              <a:solidFill>
                <a:srgbClr val="0000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00007D"/>
                </a:solidFill>
              </a:rPr>
              <a:t> Injection MD – injection matching monitor</a:t>
            </a:r>
            <a:endParaRPr lang="en-GB" sz="2800" dirty="0">
              <a:solidFill>
                <a:srgbClr val="00007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692696"/>
            <a:ext cx="75060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rgbClr val="0000CC"/>
                </a:solidFill>
              </a:rPr>
              <a:t>timing correct </a:t>
            </a:r>
            <a:r>
              <a:rPr lang="en-US" sz="2400" dirty="0" smtClean="0">
                <a:solidFill>
                  <a:srgbClr val="000000"/>
                </a:solidFill>
              </a:rPr>
              <a:t>; </a:t>
            </a:r>
            <a:r>
              <a:rPr lang="en-US" sz="2400" b="1" i="1" dirty="0" smtClean="0">
                <a:solidFill>
                  <a:srgbClr val="0000CC"/>
                </a:solidFill>
              </a:rPr>
              <a:t>Al </a:t>
            </a:r>
            <a:r>
              <a:rPr lang="en-US" sz="2400" b="1" i="1" dirty="0">
                <a:solidFill>
                  <a:srgbClr val="0000CC"/>
                </a:solidFill>
              </a:rPr>
              <a:t>screen </a:t>
            </a:r>
            <a:r>
              <a:rPr lang="en-US" sz="2400" b="1" i="1" dirty="0" smtClean="0">
                <a:solidFill>
                  <a:srgbClr val="0000CC"/>
                </a:solidFill>
              </a:rPr>
              <a:t>well </a:t>
            </a:r>
            <a:r>
              <a:rPr lang="en-US" sz="2400" b="1" i="1" dirty="0">
                <a:solidFill>
                  <a:srgbClr val="0000CC"/>
                </a:solidFill>
              </a:rPr>
              <a:t>centered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intensity </a:t>
            </a:r>
            <a:r>
              <a:rPr lang="en-US" sz="2400" dirty="0" smtClean="0">
                <a:solidFill>
                  <a:srgbClr val="000000"/>
                </a:solidFill>
              </a:rPr>
              <a:t>too low for </a:t>
            </a:r>
            <a:r>
              <a:rPr lang="en-US" sz="2400" dirty="0">
                <a:solidFill>
                  <a:srgbClr val="000000"/>
                </a:solidFill>
              </a:rPr>
              <a:t>OTR measurements </a:t>
            </a:r>
            <a:r>
              <a:rPr lang="en-US" sz="2400" dirty="0" smtClean="0">
                <a:solidFill>
                  <a:srgbClr val="000000"/>
                </a:solidFill>
              </a:rPr>
              <a:t>(limited time prevented scraping high </a:t>
            </a:r>
            <a:r>
              <a:rPr lang="en-US" sz="2400" dirty="0">
                <a:solidFill>
                  <a:srgbClr val="000000"/>
                </a:solidFill>
              </a:rPr>
              <a:t>intensity </a:t>
            </a:r>
            <a:r>
              <a:rPr lang="en-US" sz="2400" dirty="0" smtClean="0">
                <a:solidFill>
                  <a:srgbClr val="000000"/>
                </a:solidFill>
              </a:rPr>
              <a:t>bunch in </a:t>
            </a:r>
            <a:r>
              <a:rPr lang="en-US" sz="2400" dirty="0">
                <a:solidFill>
                  <a:srgbClr val="000000"/>
                </a:solidFill>
              </a:rPr>
              <a:t>the SPS down to below the limit of </a:t>
            </a:r>
            <a:r>
              <a:rPr lang="en-US" sz="2400" dirty="0" smtClean="0">
                <a:solidFill>
                  <a:srgbClr val="000000"/>
                </a:solidFill>
              </a:rPr>
              <a:t>6e10)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2265251"/>
            <a:ext cx="5415128" cy="43321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3212976"/>
            <a:ext cx="2160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C. Bracco,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F. </a:t>
            </a:r>
            <a:r>
              <a:rPr lang="en-US" dirty="0" err="1" smtClean="0">
                <a:solidFill>
                  <a:srgbClr val="000000"/>
                </a:solidFill>
              </a:rPr>
              <a:t>Roncarolo</a:t>
            </a:r>
            <a:r>
              <a:rPr lang="en-GB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t al</a:t>
            </a:r>
          </a:p>
        </p:txBody>
      </p:sp>
    </p:spTree>
    <p:extLst>
      <p:ext uri="{BB962C8B-B14F-4D97-AF65-F5344CB8AC3E}">
        <p14:creationId xmlns:p14="http://schemas.microsoft.com/office/powerpoint/2010/main" val="22397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679336"/>
            <a:ext cx="912202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b="1" dirty="0" smtClean="0">
                <a:solidFill>
                  <a:srgbClr val="0000CC"/>
                </a:solidFill>
              </a:rPr>
              <a:t>Test </a:t>
            </a:r>
            <a:r>
              <a:rPr lang="en-US" sz="2000" b="1" dirty="0">
                <a:solidFill>
                  <a:srgbClr val="0000CC"/>
                </a:solidFill>
              </a:rPr>
              <a:t>of phase modulation with individual bunches of different intensity </a:t>
            </a:r>
            <a:r>
              <a:rPr lang="en-US" sz="2000" dirty="0">
                <a:solidFill>
                  <a:srgbClr val="000000"/>
                </a:solidFill>
              </a:rPr>
              <a:t>at 450 GeV: </a:t>
            </a:r>
            <a:r>
              <a:rPr lang="en-US" sz="2000" b="1" dirty="0"/>
              <a:t>difference in incoherent synchrotron frequency between low and high intensity bunches </a:t>
            </a:r>
            <a:r>
              <a:rPr lang="en-US" sz="2000" b="1" dirty="0" smtClean="0"/>
              <a:t>around </a:t>
            </a:r>
            <a:r>
              <a:rPr lang="en-US" sz="2000" b="1" dirty="0"/>
              <a:t>1 Hz</a:t>
            </a:r>
            <a:r>
              <a:rPr lang="en-US" sz="2000" dirty="0">
                <a:solidFill>
                  <a:srgbClr val="000000"/>
                </a:solidFill>
              </a:rPr>
              <a:t>. Effect of flattening 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observed through bunch phases and profiles.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b="1" dirty="0" smtClean="0">
                <a:solidFill>
                  <a:srgbClr val="0000CC"/>
                </a:solidFill>
              </a:rPr>
              <a:t>Successful </a:t>
            </a:r>
            <a:r>
              <a:rPr lang="en-US" sz="2000" b="1" dirty="0">
                <a:solidFill>
                  <a:srgbClr val="0000CC"/>
                </a:solidFill>
              </a:rPr>
              <a:t>test with nominal beam in both rings on flat bottom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rgbClr val="000000"/>
                </a:solidFill>
              </a:rPr>
              <a:t>effect observed on beam spectrum and profiles before and after application of phase modulation. </a:t>
            </a:r>
            <a:r>
              <a:rPr lang="en-US" sz="2000" b="1" dirty="0">
                <a:solidFill>
                  <a:srgbClr val="0000CC"/>
                </a:solidFill>
              </a:rPr>
              <a:t>Beneficial effect on ALFA heating </a:t>
            </a:r>
            <a:r>
              <a:rPr lang="en-US" sz="2000" dirty="0">
                <a:solidFill>
                  <a:srgbClr val="000000"/>
                </a:solidFill>
              </a:rPr>
              <a:t>also visible.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b="1" dirty="0" smtClean="0">
                <a:solidFill>
                  <a:srgbClr val="0000CC"/>
                </a:solidFill>
              </a:rPr>
              <a:t>Test </a:t>
            </a:r>
            <a:r>
              <a:rPr lang="en-US" sz="2000" b="1" dirty="0">
                <a:solidFill>
                  <a:srgbClr val="0000CC"/>
                </a:solidFill>
              </a:rPr>
              <a:t>of RF voltage reduction from 10 MV to 6 MV on flat top</a:t>
            </a:r>
            <a:r>
              <a:rPr lang="en-US" sz="2000" dirty="0">
                <a:solidFill>
                  <a:srgbClr val="000000"/>
                </a:solidFill>
              </a:rPr>
              <a:t>, no losses, but </a:t>
            </a:r>
            <a:r>
              <a:rPr lang="en-US" sz="2000" b="1" dirty="0">
                <a:solidFill>
                  <a:srgbClr val="FF0000"/>
                </a:solidFill>
              </a:rPr>
              <a:t>some transverse (B1V) activity could still be observed at </a:t>
            </a:r>
            <a:r>
              <a:rPr lang="en-US" sz="2000" b="1" dirty="0" smtClean="0">
                <a:solidFill>
                  <a:srgbClr val="FF0000"/>
                </a:solidFill>
              </a:rPr>
              <a:t>end of squeeze</a:t>
            </a:r>
            <a:r>
              <a:rPr lang="en-US" sz="2000" dirty="0" smtClean="0">
                <a:solidFill>
                  <a:srgbClr val="000000"/>
                </a:solidFill>
              </a:rPr>
              <a:t>; detailed analysis required </a:t>
            </a:r>
            <a:r>
              <a:rPr lang="en-US" sz="2000" dirty="0">
                <a:solidFill>
                  <a:srgbClr val="000000"/>
                </a:solidFill>
              </a:rPr>
              <a:t>for comparison </a:t>
            </a:r>
            <a:r>
              <a:rPr lang="en-US" sz="2000" dirty="0" smtClean="0">
                <a:solidFill>
                  <a:srgbClr val="000000"/>
                </a:solidFill>
              </a:rPr>
              <a:t>w </a:t>
            </a:r>
            <a:r>
              <a:rPr lang="en-US" sz="2000" dirty="0">
                <a:solidFill>
                  <a:srgbClr val="000000"/>
                </a:solidFill>
              </a:rPr>
              <a:t>higher voltage </a:t>
            </a:r>
            <a:r>
              <a:rPr lang="en-US" sz="2000" dirty="0" smtClean="0">
                <a:solidFill>
                  <a:srgbClr val="000000"/>
                </a:solidFill>
              </a:rPr>
              <a:t>case. </a:t>
            </a:r>
            <a:endParaRPr lang="en-US" sz="20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000" b="1" dirty="0" smtClean="0">
                <a:solidFill>
                  <a:srgbClr val="0000CC"/>
                </a:solidFill>
              </a:rPr>
              <a:t>Test </a:t>
            </a:r>
            <a:r>
              <a:rPr lang="en-US" sz="2000" b="1" dirty="0">
                <a:solidFill>
                  <a:srgbClr val="0000CC"/>
                </a:solidFill>
              </a:rPr>
              <a:t>of phase modulation with 10 MV in squeeze</a:t>
            </a:r>
            <a:r>
              <a:rPr lang="en-US" sz="2000" dirty="0">
                <a:solidFill>
                  <a:srgbClr val="000000"/>
                </a:solidFill>
              </a:rPr>
              <a:t>. When </a:t>
            </a:r>
            <a:r>
              <a:rPr lang="en-US" sz="2000" b="1" dirty="0">
                <a:solidFill>
                  <a:srgbClr val="0000CC"/>
                </a:solidFill>
              </a:rPr>
              <a:t>applied to B2 at revolution harmonics with phase loop </a:t>
            </a:r>
            <a:r>
              <a:rPr lang="en-US" sz="2000" b="1" dirty="0" smtClean="0">
                <a:solidFill>
                  <a:srgbClr val="0000CC"/>
                </a:solidFill>
              </a:rPr>
              <a:t>on </a:t>
            </a:r>
            <a:r>
              <a:rPr lang="en-US" sz="2000" b="1" dirty="0" smtClean="0">
                <a:solidFill>
                  <a:srgbClr val="0000CC"/>
                </a:solidFill>
                <a:latin typeface="Calibri"/>
              </a:rPr>
              <a:t>→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bunch length variation around the ring </a:t>
            </a:r>
            <a:r>
              <a:rPr lang="en-US" sz="2000" dirty="0">
                <a:solidFill>
                  <a:srgbClr val="000000"/>
                </a:solidFill>
              </a:rPr>
              <a:t>was produced. </a:t>
            </a:r>
            <a:r>
              <a:rPr lang="en-US" sz="2000" b="1" dirty="0">
                <a:solidFill>
                  <a:srgbClr val="0000CC"/>
                </a:solidFill>
              </a:rPr>
              <a:t>Flattening of B1 was done with phase loop off and smaller amplitude. Heating in ALFA was significantly reduced for both beams</a:t>
            </a:r>
            <a:r>
              <a:rPr lang="en-US" sz="2000" dirty="0">
                <a:solidFill>
                  <a:srgbClr val="000000"/>
                </a:solidFill>
              </a:rPr>
              <a:t>. To be </a:t>
            </a:r>
            <a:r>
              <a:rPr lang="en-US" sz="2000" dirty="0" err="1">
                <a:solidFill>
                  <a:srgbClr val="000000"/>
                </a:solidFill>
              </a:rPr>
              <a:t>analysed</a:t>
            </a:r>
            <a:r>
              <a:rPr lang="en-US" sz="2000" dirty="0">
                <a:solidFill>
                  <a:srgbClr val="000000"/>
                </a:solidFill>
              </a:rPr>
              <a:t> for other equipment. </a:t>
            </a:r>
            <a:r>
              <a:rPr lang="en-US" sz="2000" b="1" dirty="0">
                <a:solidFill>
                  <a:srgbClr val="0000CC"/>
                </a:solidFill>
              </a:rPr>
              <a:t>At the end average </a:t>
            </a:r>
            <a:r>
              <a:rPr lang="en-US" sz="2000" b="1" dirty="0" smtClean="0">
                <a:solidFill>
                  <a:srgbClr val="0000CC"/>
                </a:solidFill>
              </a:rPr>
              <a:t>BQM </a:t>
            </a:r>
            <a:r>
              <a:rPr lang="en-US" sz="2000" b="1" dirty="0">
                <a:solidFill>
                  <a:srgbClr val="0000CC"/>
                </a:solidFill>
              </a:rPr>
              <a:t>bunch length was 1.6 ns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b="1" dirty="0">
                <a:solidFill>
                  <a:srgbClr val="FF0000"/>
                </a:solidFill>
              </a:rPr>
              <a:t>During phase modulation of one beam, excitation could be seen on the other beam in the transverse (V) plane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solidFill>
                  <a:srgbClr val="000000"/>
                </a:solidFill>
              </a:rPr>
              <a:t>Finally </a:t>
            </a:r>
            <a:r>
              <a:rPr lang="en-US" sz="2000" dirty="0">
                <a:solidFill>
                  <a:srgbClr val="000000"/>
                </a:solidFill>
              </a:rPr>
              <a:t>beam was dumped due to slow losses in </a:t>
            </a:r>
            <a:r>
              <a:rPr lang="en-US" sz="2000" dirty="0" smtClean="0">
                <a:solidFill>
                  <a:srgbClr val="000000"/>
                </a:solidFill>
              </a:rPr>
              <a:t>Point 5 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00007D"/>
                </a:solidFill>
              </a:rPr>
              <a:t> RF MD – </a:t>
            </a:r>
            <a:r>
              <a:rPr lang="en-US" sz="2800" dirty="0" smtClean="0">
                <a:solidFill>
                  <a:srgbClr val="00007D"/>
                </a:solidFill>
              </a:rPr>
              <a:t>bunch flattening w RF phase modulation</a:t>
            </a:r>
            <a:endParaRPr lang="en-GB" sz="2400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29-11-2012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dirty="0" smtClean="0">
                <a:solidFill>
                  <a:srgbClr val="00007D"/>
                </a:solidFill>
              </a:rPr>
              <a:t>MD block 4</a:t>
            </a:r>
            <a:endParaRPr dirty="0">
              <a:solidFill>
                <a:srgbClr val="0000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00007D"/>
                </a:solidFill>
              </a:rPr>
              <a:t> RF MD – </a:t>
            </a:r>
            <a:r>
              <a:rPr lang="en-US" sz="2800" dirty="0" smtClean="0">
                <a:solidFill>
                  <a:srgbClr val="00007D"/>
                </a:solidFill>
              </a:rPr>
              <a:t>bunch flattening w RF phase modulation</a:t>
            </a:r>
            <a:endParaRPr lang="en-GB" sz="2400" dirty="0">
              <a:solidFill>
                <a:srgbClr val="00007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653802"/>
            <a:ext cx="4320479" cy="2480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82" y="3138521"/>
            <a:ext cx="4508945" cy="3375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30896" y="2439740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a</a:t>
            </a:r>
            <a:r>
              <a:rPr lang="en-US" b="1" dirty="0" smtClean="0">
                <a:solidFill>
                  <a:srgbClr val="0000CC"/>
                </a:solidFill>
              </a:rPr>
              <a:t>mplitude of phase oscillations</a:t>
            </a:r>
            <a:endParaRPr lang="en-GB" b="1" dirty="0">
              <a:solidFill>
                <a:srgbClr val="0000C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975" y="3166679"/>
            <a:ext cx="4471332" cy="33475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51720" y="3933056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s</a:t>
            </a:r>
            <a:r>
              <a:rPr lang="en-US" b="1" dirty="0" smtClean="0">
                <a:solidFill>
                  <a:srgbClr val="0000CC"/>
                </a:solidFill>
              </a:rPr>
              <a:t>pectrum before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modulation</a:t>
            </a:r>
            <a:endParaRPr lang="en-GB" b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2200" y="3933056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pectrum after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modulation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65798" y="947062"/>
            <a:ext cx="2694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J. Esteban, T. Mastoridis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E. </a:t>
            </a:r>
            <a:r>
              <a:rPr lang="en-US" dirty="0" err="1" smtClean="0">
                <a:solidFill>
                  <a:srgbClr val="000000"/>
                </a:solidFill>
              </a:rPr>
              <a:t>Shaposhnikova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B. Salvant, et al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1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MD#4 </a:t>
            </a:r>
            <a:r>
              <a:rPr lang="en-US" dirty="0" smtClean="0"/>
              <a:t>Tue (27.11</a:t>
            </a:r>
            <a:r>
              <a:rPr lang="en-US" dirty="0" smtClean="0"/>
              <a:t>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973307"/>
              </p:ext>
            </p:extLst>
          </p:nvPr>
        </p:nvGraphicFramePr>
        <p:xfrm>
          <a:off x="467430" y="660581"/>
          <a:ext cx="8425170" cy="564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28"/>
                <a:gridCol w="609713"/>
                <a:gridCol w="3339461"/>
                <a:gridCol w="432048"/>
                <a:gridCol w="3600520"/>
              </a:tblGrid>
              <a:tr h="40417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Day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>
                          <a:latin typeface="Calibri"/>
                          <a:cs typeface="Calibri"/>
                        </a:rPr>
                        <a:t>Time</a:t>
                      </a:r>
                      <a:endParaRPr lang="en-US" sz="120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v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MP class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MP Comments 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82548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alibri"/>
                          <a:cs typeface="Calibri"/>
                        </a:rPr>
                        <a:t>Tue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00:00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576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02:00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  <a:sym typeface="Wingdings"/>
                        </a:rPr>
                        <a:t> 4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MQY transfer function</a:t>
                      </a:r>
                      <a:endParaRPr lang="en-US" sz="140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12700" marR="12700" marT="12700" marB="0" anchor="ctr">
                    <a:solidFill>
                      <a:srgbClr val="5AD895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000" b="0" u="none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TeV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Pilote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bunches (1-3e10p/bunch).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Standard optics measurements with different MQY transfer </a:t>
                      </a:r>
                      <a:r>
                        <a:rPr lang="en-US" sz="1000" b="0" u="none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funtions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lang="en-US" sz="1000" b="0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06:00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noProof="0" dirty="0" smtClean="0">
                          <a:latin typeface="Calibri"/>
                          <a:cs typeface="Calibri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528575">
                <a:tc>
                  <a:txBody>
                    <a:bodyPr/>
                    <a:lstStyle/>
                    <a:p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08:00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RF study (</a:t>
                      </a:r>
                      <a:r>
                        <a:rPr kumimoji="0" lang="en-US" sz="1800" b="1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longit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. stability for batch or RF voltage modulation)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200" b="1" u="non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450GeV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 few nominal batches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of 144b.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RF Voltage modulation: fill half of the ring, to test the corrected algorithm of voltage set point adjustment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Longitudinal stability: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Full ring with max. bunch intensity. Excite a single mode in the beam </a:t>
                      </a:r>
                      <a:r>
                        <a:rPr lang="en-US" sz="1000" b="0" u="none" baseline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with decreasing 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gain in the feedback loop.</a:t>
                      </a:r>
                      <a:endParaRPr lang="en-US" sz="1000" b="0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algn="l"/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(More details see </a:t>
                      </a: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  <a:hlinkClick r:id="rId2"/>
                        </a:rPr>
                        <a:t>slides</a:t>
                      </a: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lang="en-US" sz="1000" b="0" u="non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16:00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beam-beam (noise or impedance)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/>
                          <a:cs typeface="Calibri"/>
                        </a:rPr>
                        <a:t>C</a:t>
                      </a:r>
                      <a:endParaRPr lang="en-US" sz="1200" b="1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450 </a:t>
                      </a:r>
                      <a:r>
                        <a:rPr lang="en-US" sz="1000" b="0" u="none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GeV</a:t>
                      </a:r>
                      <a:endParaRPr lang="en-US" sz="1000" b="0" u="none" baseline="0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 total </a:t>
                      </a:r>
                      <a:r>
                        <a:rPr lang="en-US" sz="1000" b="0" u="none" baseline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bunches  per beam with different intensities (from  1e11 to 2e11), zero crossing angle in IP1, IP2 and IP5. Nominal crossing angle in IP8.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Collision tune,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Damper (ADT) off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Introduce increasing noise with ADT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Increase ADT gain in steps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Scan separation in IP1 and 5 with 4 bunches (from 1e11 to 2e11) with damper of.</a:t>
                      </a:r>
                      <a:endParaRPr lang="en-US" sz="1000" b="0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(More details see </a:t>
                      </a: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  <a:hlinkClick r:id="rId3"/>
                        </a:rPr>
                        <a:t>slides</a:t>
                      </a: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22:00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  <a:sym typeface="Wingdings"/>
                        </a:rPr>
                        <a:t> 4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Collimation impedance &amp; follow up from last MD</a:t>
                      </a:r>
                      <a:endParaRPr kumimoji="0" lang="en-US" sz="18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12700" marR="12700" marT="1270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 </a:t>
                      </a:r>
                      <a:r>
                        <a:rPr lang="en-US" sz="1000" b="0" u="none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TeV</a:t>
                      </a:r>
                      <a:endParaRPr lang="en-US" sz="1000" b="0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~3b (1.3e11p/bunch)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below SBF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Alignment of collimators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Impedance studies with tight collimator settings and moving IR7 collimators back and forth.</a:t>
                      </a:r>
                      <a:endParaRPr lang="en-US" sz="1000" b="0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(More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details see 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  <a:hlinkClick r:id="rId4"/>
                        </a:rPr>
                        <a:t>slides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lang="en-US" sz="1000" b="0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92080" y="1647164"/>
            <a:ext cx="1595309" cy="400110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</a:rPr>
              <a:t>s</a:t>
            </a:r>
            <a:r>
              <a:rPr lang="en-US" sz="2000" b="1" dirty="0" smtClean="0">
                <a:solidFill>
                  <a:srgbClr val="0000CC"/>
                </a:solidFill>
              </a:rPr>
              <a:t>uccessful!</a:t>
            </a:r>
            <a:endParaRPr lang="en-GB" sz="20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2729231"/>
            <a:ext cx="1510350" cy="400110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successful</a:t>
            </a:r>
            <a:endParaRPr lang="en-GB" sz="2000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7653" y="4293096"/>
            <a:ext cx="1510350" cy="400110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successful</a:t>
            </a:r>
            <a:endParaRPr lang="en-GB" sz="20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7652" y="5733256"/>
            <a:ext cx="1510350" cy="400110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successful</a:t>
            </a:r>
            <a:endParaRPr lang="en-GB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4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29-11-2012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dirty="0" smtClean="0">
                <a:solidFill>
                  <a:srgbClr val="00007D"/>
                </a:solidFill>
              </a:rPr>
              <a:t>MD block 4</a:t>
            </a:r>
            <a:endParaRPr dirty="0">
              <a:solidFill>
                <a:srgbClr val="0000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00007D"/>
                </a:solidFill>
              </a:rPr>
              <a:t> RF MD – </a:t>
            </a:r>
            <a:r>
              <a:rPr lang="en-US" sz="2800" dirty="0" smtClean="0">
                <a:solidFill>
                  <a:srgbClr val="00007D"/>
                </a:solidFill>
              </a:rPr>
              <a:t>bunch flattening w RF phase modulation</a:t>
            </a:r>
            <a:endParaRPr lang="en-GB" sz="2400" dirty="0">
              <a:solidFill>
                <a:srgbClr val="00007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30" y="1340768"/>
            <a:ext cx="5736456" cy="45784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0120" y="656187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odulation </a:t>
            </a:r>
            <a:r>
              <a:rPr lang="en-US" sz="2400" dirty="0">
                <a:solidFill>
                  <a:srgbClr val="000000"/>
                </a:solidFill>
              </a:rPr>
              <a:t>in bunch length along all bunches of B2, following the RF modulation applied. 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141761"/>
            <a:ext cx="5280670" cy="2539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32215" y="2060848"/>
            <a:ext cx="2694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J. Esteban, T. Mastoridis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E. </a:t>
            </a:r>
            <a:r>
              <a:rPr lang="en-US" dirty="0" err="1" smtClean="0">
                <a:solidFill>
                  <a:srgbClr val="000000"/>
                </a:solidFill>
              </a:rPr>
              <a:t>Shaposhnikova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B. Salvant, et al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48680"/>
            <a:ext cx="89289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CC"/>
                </a:solidFill>
              </a:rPr>
              <a:t>b</a:t>
            </a:r>
            <a:r>
              <a:rPr lang="en-US" sz="2400" b="1" dirty="0" smtClean="0">
                <a:solidFill>
                  <a:srgbClr val="0000CC"/>
                </a:solidFill>
              </a:rPr>
              <a:t>eam spectra: </a:t>
            </a:r>
            <a:r>
              <a:rPr lang="en-US" sz="2400" b="1" dirty="0">
                <a:solidFill>
                  <a:srgbClr val="0000CC"/>
                </a:solidFill>
              </a:rPr>
              <a:t>c</a:t>
            </a:r>
            <a:r>
              <a:rPr lang="en-US" sz="2400" b="1" dirty="0" smtClean="0">
                <a:solidFill>
                  <a:srgbClr val="0000CC"/>
                </a:solidFill>
              </a:rPr>
              <a:t>lear </a:t>
            </a:r>
            <a:r>
              <a:rPr lang="en-US" sz="2400" b="1" dirty="0">
                <a:solidFill>
                  <a:srgbClr val="0000CC"/>
                </a:solidFill>
              </a:rPr>
              <a:t>effect of RF modulation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CC"/>
                </a:solidFill>
              </a:rPr>
              <a:t>Roman Pot: </a:t>
            </a:r>
            <a:r>
              <a:rPr lang="en-US" sz="2400" b="1" dirty="0">
                <a:solidFill>
                  <a:srgbClr val="0000CC"/>
                </a:solidFill>
              </a:rPr>
              <a:t>temperature </a:t>
            </a:r>
            <a:r>
              <a:rPr lang="en-US" sz="2400" b="1" dirty="0" smtClean="0">
                <a:solidFill>
                  <a:srgbClr val="0000CC"/>
                </a:solidFill>
              </a:rPr>
              <a:t>decreases </a:t>
            </a:r>
            <a:r>
              <a:rPr lang="en-US" sz="2400" dirty="0" smtClean="0">
                <a:solidFill>
                  <a:srgbClr val="000000"/>
                </a:solidFill>
              </a:rPr>
              <a:t>after flattening </a:t>
            </a:r>
            <a:r>
              <a:rPr lang="en-US" sz="2400" dirty="0">
                <a:solidFill>
                  <a:srgbClr val="000000"/>
                </a:solidFill>
              </a:rPr>
              <a:t>bunches </a:t>
            </a:r>
            <a:r>
              <a:rPr lang="en-US" sz="2400" dirty="0" smtClean="0">
                <a:solidFill>
                  <a:srgbClr val="000000"/>
                </a:solidFill>
              </a:rPr>
              <a:t>MD 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→</a:t>
            </a:r>
            <a:r>
              <a:rPr lang="en-US" sz="2400" dirty="0" smtClean="0">
                <a:solidFill>
                  <a:srgbClr val="000000"/>
                </a:solidFill>
              </a:rPr>
              <a:t> very sensitive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TDI: no change noticeable</a:t>
            </a:r>
            <a:endParaRPr lang="en-US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v</a:t>
            </a:r>
            <a:r>
              <a:rPr lang="en-US" sz="2400" b="1" dirty="0" smtClean="0"/>
              <a:t>acuum: </a:t>
            </a:r>
            <a:r>
              <a:rPr lang="en-US" sz="2400" b="1" dirty="0"/>
              <a:t>VGI.210.5R6 quite </a:t>
            </a:r>
            <a:r>
              <a:rPr lang="en-US" sz="2400" b="1" dirty="0" smtClean="0"/>
              <a:t>high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tbc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with vacuum </a:t>
            </a:r>
            <a:r>
              <a:rPr lang="en-US" sz="2400" dirty="0" smtClean="0">
                <a:solidFill>
                  <a:srgbClr val="000000"/>
                </a:solidFill>
              </a:rPr>
              <a:t>experts</a:t>
            </a: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CC"/>
                </a:solidFill>
              </a:rPr>
              <a:t>BSRT: changes </a:t>
            </a:r>
            <a:r>
              <a:rPr lang="en-US" sz="2400" b="1" dirty="0">
                <a:solidFill>
                  <a:srgbClr val="0000CC"/>
                </a:solidFill>
              </a:rPr>
              <a:t>of </a:t>
            </a:r>
            <a:r>
              <a:rPr lang="en-US" sz="2400" b="1" i="1" dirty="0" smtClean="0">
                <a:solidFill>
                  <a:srgbClr val="0000CC"/>
                </a:solidFill>
              </a:rPr>
              <a:t>T</a:t>
            </a:r>
            <a:r>
              <a:rPr lang="en-US" sz="2400" b="1" dirty="0" smtClean="0">
                <a:solidFill>
                  <a:srgbClr val="0000CC"/>
                </a:solidFill>
              </a:rPr>
              <a:t> slope also indicate beneficial </a:t>
            </a:r>
            <a:r>
              <a:rPr lang="en-US" sz="2400" b="1" dirty="0">
                <a:solidFill>
                  <a:srgbClr val="0000CC"/>
                </a:solidFill>
              </a:rPr>
              <a:t>effect </a:t>
            </a:r>
            <a:r>
              <a:rPr lang="en-US" sz="2400" dirty="0">
                <a:solidFill>
                  <a:srgbClr val="000000"/>
                </a:solidFill>
              </a:rPr>
              <a:t>of flattening </a:t>
            </a:r>
            <a:r>
              <a:rPr lang="en-US" sz="2400" dirty="0" smtClean="0">
                <a:solidFill>
                  <a:srgbClr val="000000"/>
                </a:solidFill>
              </a:rPr>
              <a:t>bunches</a:t>
            </a: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MKI </a:t>
            </a:r>
            <a:r>
              <a:rPr lang="en-US" sz="2400" b="1" dirty="0"/>
              <a:t>magnets: steady increase, difficult to see </a:t>
            </a:r>
            <a:r>
              <a:rPr lang="en-US" sz="2400" b="1" dirty="0" smtClean="0"/>
              <a:t>changes. </a:t>
            </a:r>
            <a:r>
              <a:rPr lang="en-US" sz="2400" b="1" dirty="0"/>
              <a:t>MKI tube temperatures: steady increase</a:t>
            </a:r>
            <a:r>
              <a:rPr lang="en-US" sz="2400" dirty="0">
                <a:solidFill>
                  <a:srgbClr val="000000"/>
                </a:solidFill>
              </a:rPr>
              <a:t>. change of slope observed on MKI8C tube up </a:t>
            </a:r>
            <a:r>
              <a:rPr lang="en-US" sz="2400" dirty="0" smtClean="0">
                <a:solidFill>
                  <a:srgbClr val="000000"/>
                </a:solidFill>
              </a:rPr>
              <a:t>temperature</a:t>
            </a: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CC"/>
                </a:solidFill>
              </a:rPr>
              <a:t>T</a:t>
            </a:r>
            <a:r>
              <a:rPr lang="en-US" sz="2400" b="1" dirty="0" smtClean="0">
                <a:solidFill>
                  <a:srgbClr val="0000CC"/>
                </a:solidFill>
              </a:rPr>
              <a:t>CTVB.4L8 </a:t>
            </a:r>
            <a:r>
              <a:rPr lang="en-US" sz="2400" b="1" dirty="0">
                <a:solidFill>
                  <a:srgbClr val="0000CC"/>
                </a:solidFill>
              </a:rPr>
              <a:t>and </a:t>
            </a:r>
            <a:r>
              <a:rPr lang="en-US" sz="2400" b="1" dirty="0" smtClean="0">
                <a:solidFill>
                  <a:srgbClr val="0000CC"/>
                </a:solidFill>
              </a:rPr>
              <a:t>TCTVB.4R8: </a:t>
            </a:r>
            <a:r>
              <a:rPr lang="en-US" sz="2400" b="1" dirty="0">
                <a:solidFill>
                  <a:srgbClr val="0000CC"/>
                </a:solidFill>
              </a:rPr>
              <a:t>temperature </a:t>
            </a:r>
            <a:r>
              <a:rPr lang="en-US" sz="2400" b="1" dirty="0" smtClean="0">
                <a:solidFill>
                  <a:srgbClr val="0000CC"/>
                </a:solidFill>
              </a:rPr>
              <a:t>probes show clear correlation </a:t>
            </a:r>
            <a:r>
              <a:rPr lang="en-US" sz="2400" b="1" dirty="0">
                <a:solidFill>
                  <a:srgbClr val="0000CC"/>
                </a:solidFill>
              </a:rPr>
              <a:t>with bunch </a:t>
            </a:r>
            <a:r>
              <a:rPr lang="en-US" sz="2400" b="1" dirty="0" smtClean="0">
                <a:solidFill>
                  <a:srgbClr val="0000CC"/>
                </a:solidFill>
              </a:rPr>
              <a:t>length.</a:t>
            </a:r>
            <a:endParaRPr lang="en-US" sz="2400" b="1" dirty="0">
              <a:solidFill>
                <a:srgbClr val="0000CC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TCP.B6L7: no </a:t>
            </a:r>
            <a:r>
              <a:rPr lang="en-US" sz="2400" b="1" dirty="0"/>
              <a:t>clear impact </a:t>
            </a:r>
            <a:r>
              <a:rPr lang="en-US" sz="2400" dirty="0" smtClean="0"/>
              <a:t>observed 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b</a:t>
            </a:r>
            <a:r>
              <a:rPr lang="en-US" sz="2400" b="1" dirty="0" smtClean="0"/>
              <a:t>eam screens or Q6R5: Nothing </a:t>
            </a:r>
            <a:r>
              <a:rPr lang="en-US" sz="2400" b="1" dirty="0"/>
              <a:t>special observed </a:t>
            </a:r>
            <a:r>
              <a:rPr lang="en-US" sz="2400" dirty="0" smtClean="0">
                <a:solidFill>
                  <a:srgbClr val="000000"/>
                </a:solidFill>
              </a:rPr>
              <a:t>(except for usual </a:t>
            </a:r>
            <a:r>
              <a:rPr lang="en-US" sz="2400" dirty="0">
                <a:solidFill>
                  <a:srgbClr val="000000"/>
                </a:solidFill>
              </a:rPr>
              <a:t>noise between 3am and 4am), </a:t>
            </a:r>
            <a:r>
              <a:rPr lang="en-US" sz="2400" dirty="0" smtClean="0">
                <a:solidFill>
                  <a:srgbClr val="000000"/>
                </a:solidFill>
              </a:rPr>
              <a:t>according to TE/CRG operator, </a:t>
            </a:r>
            <a:r>
              <a:rPr lang="en-US" sz="2400" dirty="0">
                <a:solidFill>
                  <a:srgbClr val="000000"/>
                </a:solidFill>
              </a:rPr>
              <a:t>to be confirmed </a:t>
            </a:r>
            <a:r>
              <a:rPr lang="en-US" sz="2400" dirty="0" smtClean="0">
                <a:solidFill>
                  <a:srgbClr val="000000"/>
                </a:solidFill>
              </a:rPr>
              <a:t>offline 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00007D"/>
                </a:solidFill>
              </a:rPr>
              <a:t> RF MD – </a:t>
            </a:r>
            <a:r>
              <a:rPr lang="en-US" sz="2800" dirty="0" smtClean="0">
                <a:solidFill>
                  <a:srgbClr val="00007D"/>
                </a:solidFill>
              </a:rPr>
              <a:t>effects of bunch flattening</a:t>
            </a:r>
            <a:endParaRPr lang="en-GB" sz="2400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50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692696"/>
            <a:ext cx="6408712" cy="573346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00007D"/>
                </a:solidFill>
              </a:rPr>
              <a:t> RF MD – </a:t>
            </a:r>
            <a:r>
              <a:rPr lang="en-US" sz="2800" dirty="0" smtClean="0">
                <a:solidFill>
                  <a:srgbClr val="00007D"/>
                </a:solidFill>
              </a:rPr>
              <a:t>effect of bunch flattening on BSRT</a:t>
            </a:r>
            <a:endParaRPr lang="en-GB" sz="2400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59" y="1340768"/>
            <a:ext cx="8174727" cy="403244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00007D"/>
                </a:solidFill>
              </a:rPr>
              <a:t> RF MD – </a:t>
            </a:r>
            <a:r>
              <a:rPr lang="en-US" sz="2800" dirty="0" smtClean="0">
                <a:solidFill>
                  <a:srgbClr val="00007D"/>
                </a:solidFill>
              </a:rPr>
              <a:t>effect of bunch flattening on ALFA RP</a:t>
            </a:r>
            <a:endParaRPr lang="en-GB" sz="2400" dirty="0">
              <a:solidFill>
                <a:srgbClr val="0000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281228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long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262918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long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213285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short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0277" y="234571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short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1025" y="971436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Sune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Jakobsen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28700"/>
            <a:ext cx="7344816" cy="550861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00007D"/>
                </a:solidFill>
              </a:rPr>
              <a:t> RF MD – </a:t>
            </a:r>
            <a:r>
              <a:rPr lang="en-US" sz="2800" dirty="0" smtClean="0">
                <a:solidFill>
                  <a:srgbClr val="00007D"/>
                </a:solidFill>
              </a:rPr>
              <a:t>spectrum evolution during the MD</a:t>
            </a:r>
            <a:endParaRPr lang="en-GB" sz="2400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MD#4 Plan Wed – Thu (28.-29.11.)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643436"/>
              </p:ext>
            </p:extLst>
          </p:nvPr>
        </p:nvGraphicFramePr>
        <p:xfrm>
          <a:off x="467430" y="692696"/>
          <a:ext cx="8425170" cy="6025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28"/>
                <a:gridCol w="609713"/>
                <a:gridCol w="3339461"/>
                <a:gridCol w="432048"/>
                <a:gridCol w="3600520"/>
              </a:tblGrid>
              <a:tr h="40417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Day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>
                          <a:latin typeface="Calibri"/>
                          <a:cs typeface="Calibri"/>
                        </a:rPr>
                        <a:t>Time</a:t>
                      </a:r>
                      <a:endParaRPr lang="en-US" sz="120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MD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MP class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MP Comments 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Calibri"/>
                          <a:cs typeface="Calibri"/>
                        </a:rPr>
                        <a:t>Wed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>
                          <a:latin typeface="Calibri"/>
                          <a:cs typeface="Calibri"/>
                        </a:rPr>
                        <a:t>04:00</a:t>
                      </a:r>
                      <a:endParaRPr lang="en-GB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Ramp down</a:t>
                      </a:r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06:00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  <a:sym typeface="Wingdings"/>
                        </a:rPr>
                        <a:t> 4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two –beam impedance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4TeV, squeeze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to beta*=1.5m</a:t>
                      </a:r>
                      <a:endParaRPr 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150 bunches per beam (nominal filling scheme)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Move beam 2 clockwise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Reduce </a:t>
                      </a:r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octupole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currents in 5 different configurations (0 turn, ¼ turn, ½ turn, ¾ turn and 1 turn cogging)</a:t>
                      </a:r>
                      <a:endParaRPr 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(More details see 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  <a:hlinkClick r:id="rId2"/>
                        </a:rPr>
                        <a:t>slides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14:00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Ramp down</a:t>
                      </a:r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16:00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transverse  impedance localization at injection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endParaRPr lang="en-GB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450GeV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8bunches with different intensities, equally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spaced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 (5e9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…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 1e10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…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 5e10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…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 1e11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… 1.5e11 … 2.2e11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)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Create kick with </a:t>
                      </a:r>
                      <a:r>
                        <a:rPr lang="en-GB" sz="100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AC dipole or  kicker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Tune shift 2.1e-3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Move TDI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Parallel measurement with ADT?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(More </a:t>
                      </a:r>
                      <a:r>
                        <a:rPr lang="en-GB" sz="1000" dirty="0" err="1" smtClean="0">
                          <a:latin typeface="Calibri"/>
                          <a:cs typeface="Calibri"/>
                        </a:rPr>
                        <a:t>detials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 see </a:t>
                      </a:r>
                      <a:r>
                        <a:rPr lang="en-GB" sz="1000" dirty="0" smtClean="0">
                          <a:latin typeface="Calibri"/>
                          <a:cs typeface="Calibri"/>
                          <a:hlinkClick r:id="rId3"/>
                        </a:rPr>
                        <a:t>slides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)</a:t>
                      </a:r>
                      <a:endParaRPr lang="en-GB" sz="100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18:00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TCDI automatic setup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endParaRPr lang="en-GB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5AD895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450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GB" sz="1000" dirty="0" err="1" smtClean="0">
                          <a:latin typeface="Calibri"/>
                          <a:cs typeface="Calibri"/>
                        </a:rPr>
                        <a:t>GeV</a:t>
                      </a:r>
                      <a:endParaRPr lang="en-GB" sz="1000" dirty="0" smtClean="0">
                        <a:latin typeface="Calibri"/>
                        <a:cs typeface="Calibri"/>
                      </a:endParaRP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Pilot bunches (1e10p/bunch)</a:t>
                      </a:r>
                      <a:endParaRPr lang="en-GB" sz="100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22:00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  <a:sym typeface="Wingdings"/>
                        </a:rPr>
                        <a:t> 4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bunch flattening with RF phase modulation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endParaRPr lang="en-GB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450 </a:t>
                      </a:r>
                      <a:r>
                        <a:rPr lang="en-GB" sz="1000" dirty="0" err="1" smtClean="0">
                          <a:latin typeface="Calibri"/>
                          <a:cs typeface="Calibri"/>
                        </a:rPr>
                        <a:t>GeV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 and 4TeV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Nominal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LHC beam, i.e. 1374b per beam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Add flattening signal (sine-wave close to the synchrotron </a:t>
                      </a:r>
                      <a:r>
                        <a:rPr lang="en-GB" sz="1000" baseline="0" dirty="0" err="1" smtClean="0">
                          <a:latin typeface="Calibri"/>
                          <a:cs typeface="Calibri"/>
                        </a:rPr>
                        <a:t>frequ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.)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The MD will have ramp and all steps before physics.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Measure effects of heating and </a:t>
                      </a:r>
                      <a:r>
                        <a:rPr lang="en-GB" sz="1000" baseline="0" dirty="0" err="1" smtClean="0">
                          <a:latin typeface="Calibri"/>
                          <a:cs typeface="Calibri"/>
                        </a:rPr>
                        <a:t>transv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. Instabilities.</a:t>
                      </a:r>
                      <a:endParaRPr lang="en-GB" sz="100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Calibri"/>
                          <a:cs typeface="Calibri"/>
                        </a:rPr>
                        <a:t>Thu</a:t>
                      </a:r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02:00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Ramp down</a:t>
                      </a:r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04:00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End of MD#4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full cycle with 3 nominal bunches</a:t>
                      </a:r>
                      <a:endPara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07:30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IR8 aperture</a:t>
                      </a:r>
                      <a:endParaRPr kumimoji="0" lang="en-US" sz="14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endParaRPr lang="en-GB" sz="18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5AD89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10:30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Access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5AD89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77652" y="1772816"/>
            <a:ext cx="3546164" cy="707886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</a:rPr>
              <a:t>s</a:t>
            </a:r>
            <a:r>
              <a:rPr lang="en-US" sz="2000" b="1" dirty="0" smtClean="0">
                <a:solidFill>
                  <a:srgbClr val="0000CC"/>
                </a:solidFill>
              </a:rPr>
              <a:t>uccessfully executed -</a:t>
            </a:r>
          </a:p>
          <a:p>
            <a:r>
              <a:rPr lang="en-US" sz="2000" b="1" dirty="0" smtClean="0">
                <a:solidFill>
                  <a:srgbClr val="0000CC"/>
                </a:solidFill>
                <a:latin typeface="Calibri"/>
              </a:rPr>
              <a:t>→</a:t>
            </a:r>
            <a:r>
              <a:rPr lang="en-US" sz="2000" b="1" dirty="0" smtClean="0">
                <a:solidFill>
                  <a:srgbClr val="0000CC"/>
                </a:solidFill>
              </a:rPr>
              <a:t>new questions &amp; theories</a:t>
            </a:r>
            <a:endParaRPr lang="en-GB" sz="2000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7652" y="4653136"/>
            <a:ext cx="1510350" cy="400110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successful</a:t>
            </a:r>
            <a:endParaRPr lang="en-GB" sz="20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7652" y="3997446"/>
            <a:ext cx="1510350" cy="400110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successful</a:t>
            </a:r>
            <a:endParaRPr lang="en-GB" sz="2000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8896" y="3284984"/>
            <a:ext cx="1510350" cy="400110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successful</a:t>
            </a:r>
            <a:endParaRPr lang="en-GB" sz="2000" b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8896" y="6021288"/>
            <a:ext cx="1595309" cy="400110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</a:rPr>
              <a:t>s</a:t>
            </a:r>
            <a:r>
              <a:rPr lang="en-US" sz="2000" b="1" dirty="0" smtClean="0">
                <a:solidFill>
                  <a:srgbClr val="0000CC"/>
                </a:solidFill>
              </a:rPr>
              <a:t>uccessful!</a:t>
            </a:r>
            <a:endParaRPr lang="en-GB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7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IR8 </a:t>
            </a:r>
            <a:r>
              <a:rPr lang="en-US" dirty="0" smtClean="0"/>
              <a:t>aperture </a:t>
            </a:r>
            <a:r>
              <a:rPr lang="en-US" dirty="0" smtClean="0"/>
              <a:t>measurements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73696"/>
            <a:ext cx="8229600" cy="55626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400" dirty="0" smtClean="0"/>
              <a:t>Measured </a:t>
            </a:r>
            <a:r>
              <a:rPr lang="en-US" sz="2400" dirty="0" smtClean="0"/>
              <a:t>IP8 aperture to determine </a:t>
            </a:r>
            <a:r>
              <a:rPr lang="en-US" sz="2400" b="1" dirty="0" smtClean="0"/>
              <a:t>possibility of </a:t>
            </a:r>
            <a:r>
              <a:rPr lang="en-US" sz="2400" dirty="0" smtClean="0"/>
              <a:t>having vertical external crossing angle bump from injection to allow </a:t>
            </a:r>
            <a:r>
              <a:rPr lang="en-US" sz="2400" b="1" dirty="0" smtClean="0"/>
              <a:t>polarity switch also for 25 ns beams</a:t>
            </a:r>
            <a:r>
              <a:rPr lang="en-US" sz="2400" dirty="0" smtClean="0"/>
              <a:t>. Data being analyzed.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LHC Morning Meeting - G. </a:t>
            </a:r>
            <a:r>
              <a:rPr lang="en-US" dirty="0" err="1" smtClean="0">
                <a:solidFill>
                  <a:srgbClr val="000000"/>
                </a:solidFill>
              </a:rPr>
              <a:t>Arduini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>
                <a:solidFill>
                  <a:srgbClr val="000000"/>
                </a:solidFill>
              </a:rPr>
              <a:pPr/>
              <a:t>5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://elogbook.cern.ch/eLogbook/attach_reader?attach_id=13165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59" y="2852936"/>
            <a:ext cx="4149090" cy="364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09268"/>
            <a:ext cx="4011930" cy="363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87234" y="692696"/>
            <a:ext cx="4495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M. Giovannozzi, S. Redaelli, J. Wenninger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 </a:t>
            </a:r>
            <a:r>
              <a:rPr lang="en-US" dirty="0" smtClean="0"/>
              <a:t>MD</a:t>
            </a:r>
            <a:r>
              <a:rPr lang="en-US" sz="2800" dirty="0" smtClean="0"/>
              <a:t> 50-Hz </a:t>
            </a:r>
            <a:r>
              <a:rPr lang="en-US" sz="2800" dirty="0"/>
              <a:t>and 8-kHz </a:t>
            </a:r>
            <a:r>
              <a:rPr lang="en-US" sz="2800" dirty="0" smtClean="0"/>
              <a:t>investigation using </a:t>
            </a:r>
            <a:r>
              <a:rPr lang="en-US" sz="2800" dirty="0"/>
              <a:t>BBQ 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MD block 4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91" y="561637"/>
            <a:ext cx="9289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Aim: </a:t>
            </a:r>
            <a:r>
              <a:rPr lang="en-US" sz="2400" dirty="0" smtClean="0"/>
              <a:t>check if small fault </a:t>
            </a:r>
            <a:r>
              <a:rPr lang="en-US" sz="2400" dirty="0"/>
              <a:t>currents </a:t>
            </a:r>
            <a:r>
              <a:rPr lang="en-US" sz="2400" dirty="0" smtClean="0"/>
              <a:t>passing along vacuum </a:t>
            </a:r>
            <a:r>
              <a:rPr lang="en-US" sz="2400" dirty="0"/>
              <a:t>chamber </a:t>
            </a:r>
            <a:r>
              <a:rPr lang="en-US" sz="2400" dirty="0" smtClean="0"/>
              <a:t>can induce 50 </a:t>
            </a:r>
            <a:r>
              <a:rPr lang="en-US" sz="2400" dirty="0"/>
              <a:t>or </a:t>
            </a:r>
            <a:r>
              <a:rPr lang="en-US" sz="2400" dirty="0" smtClean="0"/>
              <a:t>8 kHz beam oscillations; </a:t>
            </a:r>
            <a:r>
              <a:rPr lang="en-US" sz="2400" dirty="0" smtClean="0"/>
              <a:t>two </a:t>
            </a:r>
            <a:r>
              <a:rPr lang="en-US" sz="2400" dirty="0"/>
              <a:t>taps </a:t>
            </a:r>
            <a:r>
              <a:rPr lang="en-US" sz="2400" dirty="0" smtClean="0"/>
              <a:t>on B2 </a:t>
            </a:r>
            <a:r>
              <a:rPr lang="en-US" sz="2400" dirty="0" smtClean="0"/>
              <a:t>vacuum chamber right of P4. </a:t>
            </a:r>
            <a:r>
              <a:rPr lang="en-US" sz="2400" b="1" dirty="0" smtClean="0">
                <a:solidFill>
                  <a:srgbClr val="0000CC"/>
                </a:solidFill>
              </a:rPr>
              <a:t>Distance </a:t>
            </a:r>
            <a:r>
              <a:rPr lang="en-US" sz="2400" b="1" dirty="0">
                <a:solidFill>
                  <a:srgbClr val="0000CC"/>
                </a:solidFill>
              </a:rPr>
              <a:t>between </a:t>
            </a:r>
            <a:r>
              <a:rPr lang="en-US" sz="2400" b="1" dirty="0" smtClean="0">
                <a:solidFill>
                  <a:srgbClr val="0000CC"/>
                </a:solidFill>
              </a:rPr>
              <a:t>taps </a:t>
            </a:r>
            <a:r>
              <a:rPr lang="en-US" sz="2400" b="1" dirty="0" smtClean="0">
                <a:solidFill>
                  <a:srgbClr val="0000CC"/>
                </a:solidFill>
              </a:rPr>
              <a:t>~10 </a:t>
            </a:r>
            <a:r>
              <a:rPr lang="en-US" sz="2400" b="1" dirty="0" err="1" smtClean="0">
                <a:solidFill>
                  <a:srgbClr val="0000CC"/>
                </a:solidFill>
              </a:rPr>
              <a:t>metres</a:t>
            </a:r>
            <a:r>
              <a:rPr lang="en-US" sz="2400" b="1" dirty="0" smtClean="0">
                <a:solidFill>
                  <a:srgbClr val="0000CC"/>
                </a:solidFill>
              </a:rPr>
              <a:t>. Maximum current </a:t>
            </a:r>
            <a:r>
              <a:rPr lang="en-US" sz="2400" b="1" dirty="0">
                <a:solidFill>
                  <a:srgbClr val="0000CC"/>
                </a:solidFill>
              </a:rPr>
              <a:t>~</a:t>
            </a:r>
            <a:r>
              <a:rPr lang="en-US" sz="2400" b="1" dirty="0" smtClean="0">
                <a:solidFill>
                  <a:srgbClr val="0000CC"/>
                </a:solidFill>
              </a:rPr>
              <a:t>50 </a:t>
            </a:r>
            <a:r>
              <a:rPr lang="en-US" sz="2400" b="1" dirty="0">
                <a:solidFill>
                  <a:srgbClr val="0000CC"/>
                </a:solidFill>
              </a:rPr>
              <a:t>mA </a:t>
            </a:r>
            <a:r>
              <a:rPr lang="en-US" sz="2400" b="1" dirty="0" err="1" smtClean="0">
                <a:solidFill>
                  <a:srgbClr val="0000CC"/>
                </a:solidFill>
              </a:rPr>
              <a:t>rms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</a:rPr>
              <a:t>(</a:t>
            </a:r>
            <a:r>
              <a:rPr lang="en-US" sz="2400" b="1" dirty="0" err="1" smtClean="0">
                <a:solidFill>
                  <a:srgbClr val="0000CC"/>
                </a:solidFill>
              </a:rPr>
              <a:t>tbc</a:t>
            </a:r>
            <a:r>
              <a:rPr lang="en-US" sz="2400" b="1" dirty="0" smtClean="0">
                <a:solidFill>
                  <a:srgbClr val="0000CC"/>
                </a:solidFill>
              </a:rPr>
              <a:t>)</a:t>
            </a:r>
            <a:r>
              <a:rPr lang="en-US" sz="2400" b="1" dirty="0" smtClean="0">
                <a:solidFill>
                  <a:srgbClr val="0000CC"/>
                </a:solidFill>
              </a:rPr>
              <a:t>.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</a:rPr>
              <a:t>Result</a:t>
            </a:r>
            <a:r>
              <a:rPr lang="en-US" sz="2400" b="1" dirty="0" smtClean="0">
                <a:solidFill>
                  <a:srgbClr val="0000CC"/>
                </a:solidFill>
              </a:rPr>
              <a:t>: Exciting </a:t>
            </a:r>
            <a:r>
              <a:rPr lang="en-US" sz="2400" b="1" dirty="0">
                <a:solidFill>
                  <a:srgbClr val="0000CC"/>
                </a:solidFill>
              </a:rPr>
              <a:t>on off- and on-resonance of </a:t>
            </a:r>
            <a:r>
              <a:rPr lang="en-US" sz="2400" b="1" dirty="0" smtClean="0">
                <a:solidFill>
                  <a:srgbClr val="0000CC"/>
                </a:solidFill>
              </a:rPr>
              <a:t>horizontal </a:t>
            </a:r>
            <a:r>
              <a:rPr lang="en-US" sz="2400" b="1" dirty="0" smtClean="0">
                <a:solidFill>
                  <a:srgbClr val="0000CC"/>
                </a:solidFill>
              </a:rPr>
              <a:t>tunes </a:t>
            </a:r>
            <a:r>
              <a:rPr lang="en-US" sz="2400" b="1" dirty="0" smtClean="0">
                <a:solidFill>
                  <a:srgbClr val="0000CC"/>
                </a:solidFill>
                <a:latin typeface="Calibri"/>
              </a:rPr>
              <a:t>→ </a:t>
            </a:r>
            <a:r>
              <a:rPr lang="en-US" sz="2400" b="1" dirty="0" smtClean="0">
                <a:solidFill>
                  <a:srgbClr val="0000CC"/>
                </a:solidFill>
              </a:rPr>
              <a:t>signal </a:t>
            </a:r>
            <a:r>
              <a:rPr lang="en-US" sz="2400" b="1" dirty="0">
                <a:solidFill>
                  <a:srgbClr val="0000CC"/>
                </a:solidFill>
              </a:rPr>
              <a:t>levels similar to those generated by </a:t>
            </a:r>
            <a:r>
              <a:rPr lang="en-US" sz="2400" b="1" dirty="0" smtClean="0">
                <a:solidFill>
                  <a:srgbClr val="0000CC"/>
                </a:solidFill>
              </a:rPr>
              <a:t>50 </a:t>
            </a:r>
            <a:r>
              <a:rPr lang="en-US" sz="2400" b="1" dirty="0">
                <a:solidFill>
                  <a:srgbClr val="0000CC"/>
                </a:solidFill>
              </a:rPr>
              <a:t>Hz lines.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52936"/>
            <a:ext cx="6320009" cy="36839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60032" y="5476582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w/o </a:t>
            </a:r>
            <a:r>
              <a:rPr lang="en-US" dirty="0">
                <a:solidFill>
                  <a:srgbClr val="0000CC"/>
                </a:solidFill>
              </a:rPr>
              <a:t>excitation </a:t>
            </a: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04753" y="3506524"/>
            <a:ext cx="2313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excitation on tune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resonance, 3120 Hz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89255" y="4140556"/>
            <a:ext cx="16552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o</a:t>
            </a:r>
            <a:r>
              <a:rPr lang="en-US" dirty="0" smtClean="0">
                <a:solidFill>
                  <a:srgbClr val="00B050"/>
                </a:solidFill>
              </a:rPr>
              <a:t>ff-resonance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excitation,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3090 Hz 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51" y="3183359"/>
            <a:ext cx="2188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Marek</a:t>
            </a:r>
            <a:r>
              <a:rPr lang="en-US" dirty="0" smtClean="0"/>
              <a:t> </a:t>
            </a:r>
            <a:r>
              <a:rPr lang="en-US" dirty="0" err="1"/>
              <a:t>Gasior</a:t>
            </a:r>
            <a:r>
              <a:rPr lang="en-US" dirty="0"/>
              <a:t>, Ralph </a:t>
            </a:r>
            <a:r>
              <a:rPr lang="en-US" dirty="0" err="1" smtClean="0"/>
              <a:t>Steinhagen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692696"/>
            <a:ext cx="8892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Effect </a:t>
            </a:r>
            <a:r>
              <a:rPr lang="en-US" sz="2400" b="1" dirty="0">
                <a:solidFill>
                  <a:srgbClr val="0000CC"/>
                </a:solidFill>
              </a:rPr>
              <a:t>of </a:t>
            </a:r>
            <a:r>
              <a:rPr lang="en-US" sz="2400" b="1" dirty="0" smtClean="0">
                <a:solidFill>
                  <a:srgbClr val="0000CC"/>
                </a:solidFill>
              </a:rPr>
              <a:t>crosstalk </a:t>
            </a:r>
            <a:r>
              <a:rPr lang="en-US" sz="2400" b="1" dirty="0">
                <a:solidFill>
                  <a:srgbClr val="0000CC"/>
                </a:solidFill>
              </a:rPr>
              <a:t>at </a:t>
            </a:r>
            <a:r>
              <a:rPr lang="en-US" sz="2400" b="1" dirty="0" err="1" smtClean="0">
                <a:solidFill>
                  <a:srgbClr val="0000CC"/>
                </a:solidFill>
              </a:rPr>
              <a:t>striplines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(overlapping </a:t>
            </a:r>
            <a:r>
              <a:rPr lang="en-US" sz="2400" dirty="0">
                <a:solidFill>
                  <a:srgbClr val="000000"/>
                </a:solidFill>
              </a:rPr>
              <a:t>and not </a:t>
            </a:r>
            <a:r>
              <a:rPr lang="en-US" sz="2400" dirty="0" smtClean="0">
                <a:solidFill>
                  <a:srgbClr val="000000"/>
                </a:solidFill>
              </a:rPr>
              <a:t>overlapping bunches) </a:t>
            </a:r>
            <a:r>
              <a:rPr lang="en-US" sz="2400" b="1" dirty="0" smtClean="0">
                <a:solidFill>
                  <a:srgbClr val="0000CC"/>
                </a:solidFill>
              </a:rPr>
              <a:t>with </a:t>
            </a:r>
            <a:r>
              <a:rPr lang="en-US" sz="2400" b="1" dirty="0">
                <a:solidFill>
                  <a:srgbClr val="0000CC"/>
                </a:solidFill>
              </a:rPr>
              <a:t>different </a:t>
            </a:r>
            <a:r>
              <a:rPr lang="en-US" sz="2400" b="1" dirty="0" smtClean="0">
                <a:solidFill>
                  <a:srgbClr val="0000CC"/>
                </a:solidFill>
              </a:rPr>
              <a:t>ratios </a:t>
            </a:r>
            <a:r>
              <a:rPr lang="en-US" sz="2400" b="1" dirty="0">
                <a:solidFill>
                  <a:srgbClr val="0000CC"/>
                </a:solidFill>
              </a:rPr>
              <a:t>of beam intensities and with a cogging of B2 </a:t>
            </a:r>
            <a:r>
              <a:rPr lang="en-US" sz="2400" b="1" dirty="0" smtClean="0">
                <a:solidFill>
                  <a:srgbClr val="0000CC"/>
                </a:solidFill>
              </a:rPr>
              <a:t>phase</a:t>
            </a:r>
          </a:p>
          <a:p>
            <a:r>
              <a:rPr lang="en-US" sz="1200" dirty="0" smtClean="0"/>
              <a:t>  </a:t>
            </a:r>
            <a:endParaRPr lang="en-US" sz="1200" dirty="0"/>
          </a:p>
          <a:p>
            <a:r>
              <a:rPr lang="en-US" sz="2400" dirty="0" smtClean="0"/>
              <a:t>Testing </a:t>
            </a:r>
            <a:r>
              <a:rPr lang="en-US" sz="2400" b="1" dirty="0" smtClean="0">
                <a:solidFill>
                  <a:srgbClr val="0000CC"/>
                </a:solidFill>
              </a:rPr>
              <a:t>interlock </a:t>
            </a:r>
            <a:r>
              <a:rPr lang="en-US" sz="2400" b="1" dirty="0" err="1">
                <a:solidFill>
                  <a:srgbClr val="0000CC"/>
                </a:solidFill>
              </a:rPr>
              <a:t>behaviour</a:t>
            </a:r>
            <a:r>
              <a:rPr lang="en-US" sz="2400" b="1" dirty="0">
                <a:solidFill>
                  <a:srgbClr val="0000CC"/>
                </a:solidFill>
              </a:rPr>
              <a:t> in high </a:t>
            </a:r>
            <a:r>
              <a:rPr lang="en-US" sz="2400" b="1" dirty="0" smtClean="0">
                <a:solidFill>
                  <a:srgbClr val="0000CC"/>
                </a:solidFill>
              </a:rPr>
              <a:t>sensitivity mode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0000CC"/>
                </a:solidFill>
              </a:rPr>
              <a:t>In B2 re</a:t>
            </a:r>
            <a:r>
              <a:rPr lang="en-US" sz="2400" b="1" dirty="0" smtClean="0">
                <a:solidFill>
                  <a:srgbClr val="0000CC"/>
                </a:solidFill>
              </a:rPr>
              <a:t>flections </a:t>
            </a:r>
            <a:r>
              <a:rPr lang="en-US" sz="2400" b="1" dirty="0">
                <a:solidFill>
                  <a:srgbClr val="0000CC"/>
                </a:solidFill>
              </a:rPr>
              <a:t>not observable anymore </a:t>
            </a:r>
            <a:r>
              <a:rPr lang="en-US" sz="2400" b="1" dirty="0" smtClean="0">
                <a:solidFill>
                  <a:srgbClr val="0000CC"/>
                </a:solidFill>
              </a:rPr>
              <a:t>for 1.3e10p/bunch </a:t>
            </a:r>
            <a:r>
              <a:rPr lang="en-US" sz="2400" b="1" dirty="0" smtClean="0">
                <a:solidFill>
                  <a:srgbClr val="0000CC"/>
                </a:solidFill>
              </a:rPr>
              <a:t>at </a:t>
            </a:r>
            <a:r>
              <a:rPr lang="en-US" sz="2400" b="1" dirty="0">
                <a:solidFill>
                  <a:srgbClr val="0000CC"/>
                </a:solidFill>
              </a:rPr>
              <a:t>high sensitivity</a:t>
            </a:r>
            <a:r>
              <a:rPr lang="en-US" sz="2400" dirty="0"/>
              <a:t>. 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755576" y="18237"/>
            <a:ext cx="8388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kern="0" dirty="0">
                <a:solidFill>
                  <a:srgbClr val="00007D"/>
                </a:solidFill>
              </a:rPr>
              <a:t>BI MD</a:t>
            </a:r>
            <a:r>
              <a:rPr lang="en-US" sz="3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– BPM studies</a:t>
            </a:r>
            <a:r>
              <a:rPr lang="en-US" sz="3200" kern="0" dirty="0" smtClean="0">
                <a:solidFill>
                  <a:srgbClr val="00007D"/>
                </a:solidFill>
              </a:rPr>
              <a:t> </a:t>
            </a:r>
            <a:r>
              <a:rPr lang="en-US" sz="2800" kern="0" dirty="0" smtClean="0">
                <a:solidFill>
                  <a:srgbClr val="00007D"/>
                </a:solidFill>
              </a:rPr>
              <a:t> 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48058"/>
            <a:ext cx="5076056" cy="33925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64089" y="3429000"/>
            <a:ext cx="3635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start scraping </a:t>
            </a:r>
            <a:r>
              <a:rPr lang="en-US" sz="2400" dirty="0" smtClean="0"/>
              <a:t>first beam 1 and then beam 2 ;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t the end switching to high sensitivity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4530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0"/>
            <a:ext cx="7664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>
                <a:solidFill>
                  <a:srgbClr val="00007D"/>
                </a:solidFill>
                <a:ea typeface="+mj-ea"/>
                <a:cs typeface="+mj-cs"/>
              </a:rPr>
              <a:t>BI </a:t>
            </a:r>
            <a:r>
              <a:rPr lang="en-US" sz="3200" kern="0" dirty="0" smtClean="0">
                <a:solidFill>
                  <a:srgbClr val="00007D"/>
                </a:solidFill>
                <a:ea typeface="+mj-ea"/>
                <a:cs typeface="+mj-cs"/>
              </a:rPr>
              <a:t>MD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smtClean="0">
                <a:latin typeface="Arial" charset="0"/>
                <a:cs typeface="Arial" charset="0"/>
              </a:rPr>
              <a:t>– new filling </a:t>
            </a:r>
            <a:r>
              <a:rPr lang="en-US" sz="3200" dirty="0">
                <a:latin typeface="Arial" charset="0"/>
                <a:cs typeface="Arial" charset="0"/>
              </a:rPr>
              <a:t>scheme for</a:t>
            </a:r>
            <a:r>
              <a:rPr lang="en-US" sz="3200" i="1" dirty="0">
                <a:latin typeface="Arial" charset="0"/>
                <a:cs typeface="Arial" charset="0"/>
              </a:rPr>
              <a:t> </a:t>
            </a:r>
            <a:r>
              <a:rPr lang="en-US" sz="3200" i="1" dirty="0" smtClean="0">
                <a:latin typeface="Arial" charset="0"/>
                <a:cs typeface="Arial" charset="0"/>
              </a:rPr>
              <a:t>p-Pb </a:t>
            </a:r>
            <a:r>
              <a:rPr lang="en-US" sz="3200" dirty="0">
                <a:latin typeface="Arial" charset="0"/>
                <a:cs typeface="Arial" charset="0"/>
              </a:rPr>
              <a:t>MD</a:t>
            </a:r>
            <a:r>
              <a:rPr lang="en-US" sz="3200" kern="0" dirty="0" smtClean="0">
                <a:solidFill>
                  <a:srgbClr val="00007D"/>
                </a:solidFill>
                <a:ea typeface="+mj-ea"/>
                <a:cs typeface="+mj-cs"/>
              </a:rPr>
              <a:t> </a:t>
            </a:r>
            <a:r>
              <a:rPr lang="en-US" sz="2800" kern="0" dirty="0" smtClean="0">
                <a:solidFill>
                  <a:srgbClr val="00007D"/>
                </a:solidFill>
                <a:ea typeface="+mj-ea"/>
                <a:cs typeface="+mj-cs"/>
              </a:rPr>
              <a:t>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3863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520" y="692696"/>
            <a:ext cx="4790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latin typeface="Arial" charset="0"/>
                <a:cs typeface="Arial" charset="0"/>
              </a:rPr>
              <a:t>200ns_4Pb_318p_24b14bpi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24128" y="724907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lead in B1 and protons in B2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75111" y="4581128"/>
            <a:ext cx="4572000" cy="1200329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a</a:t>
            </a:r>
            <a:r>
              <a:rPr lang="en-US" b="1" dirty="0" smtClean="0">
                <a:solidFill>
                  <a:srgbClr val="0000CC"/>
                </a:solidFill>
              </a:rPr>
              <a:t>t the end of BI MD switched machine </a:t>
            </a:r>
            <a:r>
              <a:rPr lang="en-US" b="1" dirty="0">
                <a:solidFill>
                  <a:srgbClr val="0000CC"/>
                </a:solidFill>
              </a:rPr>
              <a:t>to ion-proton </a:t>
            </a:r>
            <a:r>
              <a:rPr lang="en-US" b="1" dirty="0" smtClean="0">
                <a:solidFill>
                  <a:srgbClr val="0000CC"/>
                </a:solidFill>
              </a:rPr>
              <a:t>physics; </a:t>
            </a:r>
            <a:r>
              <a:rPr lang="en-US" b="1" dirty="0" err="1">
                <a:solidFill>
                  <a:srgbClr val="0000CC"/>
                </a:solidFill>
              </a:rPr>
              <a:t>hypercycle</a:t>
            </a:r>
            <a:r>
              <a:rPr lang="en-US" b="1" dirty="0">
                <a:solidFill>
                  <a:srgbClr val="0000CC"/>
                </a:solidFill>
              </a:rPr>
              <a:t> changed at flat bottom and RF settings </a:t>
            </a:r>
            <a:r>
              <a:rPr lang="en-US" b="1" dirty="0" smtClean="0">
                <a:solidFill>
                  <a:srgbClr val="0000CC"/>
                </a:solidFill>
              </a:rPr>
              <a:t>changed</a:t>
            </a:r>
            <a:endParaRPr 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2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</a:t>
            </a:r>
            <a:r>
              <a:rPr lang="en-US" i="1" dirty="0" smtClean="0"/>
              <a:t>-Pb</a:t>
            </a:r>
            <a:r>
              <a:rPr lang="en-US" dirty="0" smtClean="0"/>
              <a:t> MD – ion beam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764704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first </a:t>
            </a:r>
            <a:r>
              <a:rPr lang="en-US" sz="2400" i="1" dirty="0"/>
              <a:t>Pb </a:t>
            </a:r>
            <a:r>
              <a:rPr lang="en-US" sz="2400" dirty="0"/>
              <a:t>beam in LHC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24" y="747228"/>
            <a:ext cx="5184576" cy="21602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0890" y="2907468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second </a:t>
            </a:r>
            <a:r>
              <a:rPr lang="en-US" sz="2400" i="1" dirty="0"/>
              <a:t>Pb</a:t>
            </a:r>
            <a:r>
              <a:rPr lang="en-US" sz="2400" dirty="0"/>
              <a:t> bunch in after moving the buckets by one unit</a:t>
            </a:r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" y="3284984"/>
            <a:ext cx="4115854" cy="32849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94" y="3269069"/>
            <a:ext cx="4724155" cy="35730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3568" y="422108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b</a:t>
            </a:r>
            <a:r>
              <a:rPr lang="en-US" dirty="0" smtClean="0">
                <a:solidFill>
                  <a:srgbClr val="0000CC"/>
                </a:solidFill>
              </a:rPr>
              <a:t>unch length evolution</a:t>
            </a:r>
            <a:endParaRPr lang="en-GB" dirty="0">
              <a:solidFill>
                <a:srgbClr val="0000CC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771800" y="4590420"/>
            <a:ext cx="1187624" cy="1286852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4470012" y="3769023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BLM </a:t>
            </a:r>
            <a:r>
              <a:rPr lang="en-US" dirty="0"/>
              <a:t>spurious trigger in IP5 dumped the beam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90890" y="1124744"/>
            <a:ext cx="35017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</a:rPr>
              <a:t>large difference in the SPS </a:t>
            </a:r>
            <a:r>
              <a:rPr lang="en-US" sz="2000" b="1" dirty="0" smtClean="0">
                <a:solidFill>
                  <a:srgbClr val="0000CC"/>
                </a:solidFill>
              </a:rPr>
              <a:t>probably comes from </a:t>
            </a:r>
            <a:r>
              <a:rPr lang="en-US" sz="2000" b="1" dirty="0">
                <a:solidFill>
                  <a:srgbClr val="0000CC"/>
                </a:solidFill>
              </a:rPr>
              <a:t>the tune difference </a:t>
            </a:r>
            <a:r>
              <a:rPr lang="en-US" sz="2000" dirty="0">
                <a:solidFill>
                  <a:srgbClr val="0000CC"/>
                </a:solidFill>
              </a:rPr>
              <a:t>(0.13 for p, 0.3 for </a:t>
            </a:r>
            <a:r>
              <a:rPr lang="en-US" sz="2000" dirty="0" smtClean="0">
                <a:solidFill>
                  <a:srgbClr val="0000CC"/>
                </a:solidFill>
              </a:rPr>
              <a:t>Pb); </a:t>
            </a:r>
            <a:r>
              <a:rPr lang="en-US" sz="2000" dirty="0" smtClean="0"/>
              <a:t>the </a:t>
            </a:r>
            <a:r>
              <a:rPr lang="en-US" sz="2000" dirty="0"/>
              <a:t>difference </a:t>
            </a:r>
            <a:r>
              <a:rPr lang="en-US" sz="2000" dirty="0" smtClean="0"/>
              <a:t>was </a:t>
            </a:r>
            <a:r>
              <a:rPr lang="en-US" sz="2000" dirty="0"/>
              <a:t>corrected in the line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138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DB04B43CECEB4284DC1048BD9A7E71" ma:contentTypeVersion="1" ma:contentTypeDescription="Create a new document." ma:contentTypeScope="" ma:versionID="977fe84844276957b469e9bd7f47963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1E1FFC-23A3-4BAD-9186-D3A3DB69EB40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E91C281-0AA4-47D3-B9E0-6CCB89CA1F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665634-2666-473D-9941-350F87C6B9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4244</TotalTime>
  <Words>3037</Words>
  <Application>Microsoft Office PowerPoint</Application>
  <PresentationFormat>On-screen Show (4:3)</PresentationFormat>
  <Paragraphs>446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Pixel</vt:lpstr>
      <vt:lpstr>Office Theme</vt:lpstr>
      <vt:lpstr>MD#4 Summary</vt:lpstr>
      <vt:lpstr>MD#4 Mon (26.11.)</vt:lpstr>
      <vt:lpstr>MD#4 Tue (27.11.)</vt:lpstr>
      <vt:lpstr>MD#4 Plan Wed – Thu (28.-29.11.)</vt:lpstr>
      <vt:lpstr>IR8 aperture measurements</vt:lpstr>
      <vt:lpstr>BI MD 50-Hz and 8-kHz investigation using BBQ </vt:lpstr>
      <vt:lpstr>PowerPoint Presentation</vt:lpstr>
      <vt:lpstr>PowerPoint Presentation</vt:lpstr>
      <vt:lpstr>p-Pb MD – ion beam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 block no. 3 update  with input from  LMC meetings #148 &amp; 149</dc:title>
  <dc:creator>Frank Zimmermann</dc:creator>
  <cp:lastModifiedBy>Frank Zimmermann</cp:lastModifiedBy>
  <cp:revision>99</cp:revision>
  <cp:lastPrinted>2012-11-19T16:53:08Z</cp:lastPrinted>
  <dcterms:created xsi:type="dcterms:W3CDTF">2012-10-05T10:15:15Z</dcterms:created>
  <dcterms:modified xsi:type="dcterms:W3CDTF">2012-12-03T09:00:51Z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0x010100E5DB04B43CECEB4284DC1048BD9A7E71</vt:lpwstr>
  </property>
</Properties>
</file>