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3"/>
  </p:notesMasterIdLst>
  <p:handoutMasterIdLst>
    <p:handoutMasterId r:id="rId24"/>
  </p:handoutMasterIdLst>
  <p:sldIdLst>
    <p:sldId id="286" r:id="rId6"/>
    <p:sldId id="273" r:id="rId7"/>
    <p:sldId id="274" r:id="rId8"/>
    <p:sldId id="298" r:id="rId9"/>
    <p:sldId id="284" r:id="rId10"/>
    <p:sldId id="287" r:id="rId11"/>
    <p:sldId id="288" r:id="rId12"/>
    <p:sldId id="293" r:id="rId13"/>
    <p:sldId id="294" r:id="rId14"/>
    <p:sldId id="290" r:id="rId15"/>
    <p:sldId id="292" r:id="rId16"/>
    <p:sldId id="289" r:id="rId17"/>
    <p:sldId id="291" r:id="rId18"/>
    <p:sldId id="295" r:id="rId19"/>
    <p:sldId id="296" r:id="rId20"/>
    <p:sldId id="29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DEFF"/>
    <a:srgbClr val="000000"/>
    <a:srgbClr val="5AD895"/>
    <a:srgbClr val="66FFCC"/>
    <a:srgbClr val="004080"/>
    <a:srgbClr val="EAECFC"/>
    <a:srgbClr val="E5E6FD"/>
    <a:srgbClr val="F2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729" autoAdjust="0"/>
  </p:normalViewPr>
  <p:slideViewPr>
    <p:cSldViewPr>
      <p:cViewPr varScale="1">
        <p:scale>
          <a:sx n="82" d="100"/>
          <a:sy n="82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4358-805D-1049-911F-C9A9A8B6806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9933-CE77-1646-827B-D91FC87D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6FEA-9E85-4D5C-B9F8-FE7FDCDCBEFE}" type="datetimeFigureOut">
              <a:rPr lang="en-GB" smtClean="0"/>
              <a:pPr/>
              <a:t>27/11/2012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9DA4-CB4D-4CA1-96D9-CA741209B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9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6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3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/>
            </a:lvl1pPr>
          </a:lstStyle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8863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9&amp;resId=0&amp;materialId=slides&amp;confId=213404" TargetMode="External"/><Relationship Id="rId2" Type="http://schemas.openxmlformats.org/officeDocument/2006/relationships/hyperlink" Target="https://indico.cern.ch/getFile.py/access?contribId=7&amp;resId=0&amp;materialId=slides&amp;confId=20849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getFile.py/access?contribId=1&amp;resId=0&amp;materialId=slides&amp;confId=204073" TargetMode="External"/><Relationship Id="rId2" Type="http://schemas.openxmlformats.org/officeDocument/2006/relationships/hyperlink" Target="http://indico.cern.ch/getFile.py/access?contribId=13&amp;resId=1&amp;materialId=slides&amp;confId=21340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15&amp;resId=1&amp;materialId=slides&amp;confId=213404" TargetMode="External"/><Relationship Id="rId2" Type="http://schemas.openxmlformats.org/officeDocument/2006/relationships/hyperlink" Target="http://indico.cern.ch/getFile.py/access?contribId=12&amp;resId=0&amp;materialId=slides&amp;confId=20849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ico.cern.ch/getFile.py/access?contribId=7&amp;resId=1&amp;materialId=slides&amp;confId=2134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9&amp;resId=0&amp;materialId=slides&amp;confId=213404" TargetMode="External"/><Relationship Id="rId2" Type="http://schemas.openxmlformats.org/officeDocument/2006/relationships/hyperlink" Target="https://indico.cern.ch/getFile.py/access?contribId=7&amp;resId=0&amp;materialId=slides&amp;confId=20849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3507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MD#4 </a:t>
            </a:r>
            <a:r>
              <a:rPr lang="en-US" sz="6000" dirty="0" smtClean="0"/>
              <a:t>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MD Coordinators: </a:t>
            </a:r>
          </a:p>
          <a:p>
            <a:r>
              <a:rPr lang="en-US" sz="2800" dirty="0" smtClean="0"/>
              <a:t>Giulia </a:t>
            </a:r>
            <a:r>
              <a:rPr lang="en-US" sz="2800" dirty="0" smtClean="0"/>
              <a:t>Papotti, Frank Zimmermann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2800" dirty="0" smtClean="0"/>
              <a:t>Machine Coordinators:</a:t>
            </a:r>
          </a:p>
          <a:p>
            <a:r>
              <a:rPr lang="en-US" sz="2800" dirty="0" err="1" smtClean="0"/>
              <a:t>Gianluigi</a:t>
            </a:r>
            <a:r>
              <a:rPr lang="en-US" sz="2800" dirty="0" smtClean="0"/>
              <a:t>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Eva Barbara Holzer</a:t>
            </a:r>
          </a:p>
          <a:p>
            <a:r>
              <a:rPr lang="en-US" sz="1800" dirty="0" smtClean="0"/>
              <a:t>  </a:t>
            </a:r>
            <a:endParaRPr lang="en-US" sz="1800" dirty="0"/>
          </a:p>
          <a:p>
            <a:r>
              <a:rPr lang="en-US" sz="2800" dirty="0" smtClean="0"/>
              <a:t>28 November 2012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06"/>
            <a:ext cx="3059832" cy="17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71"/>
            <a:ext cx="2411760" cy="18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– loss maps on the ramp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361735" cy="2901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3594424"/>
            <a:ext cx="7339412" cy="2930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2360" y="98072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TeV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37185" y="378904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– loss maps on the ramp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98072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TeV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37185" y="378904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802846"/>
            <a:ext cx="7596336" cy="3029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832617"/>
            <a:ext cx="7560332" cy="30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4937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collimators </a:t>
            </a:r>
            <a:r>
              <a:rPr lang="en-US" sz="2400" dirty="0"/>
              <a:t>initially to nominal settings.</a:t>
            </a:r>
          </a:p>
          <a:p>
            <a:r>
              <a:rPr lang="en-US" sz="2400" dirty="0"/>
              <a:t>- t</a:t>
            </a:r>
            <a:r>
              <a:rPr lang="en-US" sz="2400" dirty="0" smtClean="0"/>
              <a:t>ried </a:t>
            </a:r>
            <a:r>
              <a:rPr lang="en-US" sz="2400" b="1" dirty="0" smtClean="0">
                <a:solidFill>
                  <a:srgbClr val="FF0000"/>
                </a:solidFill>
              </a:rPr>
              <a:t>measuring Q’ with </a:t>
            </a:r>
            <a:r>
              <a:rPr lang="en-US" sz="2400" b="1" dirty="0">
                <a:solidFill>
                  <a:srgbClr val="FF0000"/>
                </a:solidFill>
              </a:rPr>
              <a:t>ADT off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en-US" sz="2400" b="1" dirty="0" smtClean="0">
                <a:solidFill>
                  <a:srgbClr val="FF0000"/>
                </a:solidFill>
              </a:rPr>
              <a:t>instability </a:t>
            </a:r>
            <a:r>
              <a:rPr lang="en-US" sz="2400" dirty="0"/>
              <a:t>(B1 H).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first </a:t>
            </a:r>
            <a:r>
              <a:rPr lang="en-US" sz="2400" dirty="0"/>
              <a:t>tune shift measurement keeping the </a:t>
            </a:r>
            <a:r>
              <a:rPr lang="en-US" sz="2400" b="1" dirty="0">
                <a:solidFill>
                  <a:srgbClr val="0000CC"/>
                </a:solidFill>
              </a:rPr>
              <a:t>ADT on </a:t>
            </a:r>
            <a:r>
              <a:rPr lang="en-US" sz="2400" dirty="0"/>
              <a:t>and leaving </a:t>
            </a:r>
            <a:r>
              <a:rPr lang="en-US" sz="2400" dirty="0" smtClean="0"/>
              <a:t>	Q’ at physics settings 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b="1" dirty="0" smtClean="0">
                <a:solidFill>
                  <a:srgbClr val="0000CC"/>
                </a:solidFill>
              </a:rPr>
              <a:t>moved </a:t>
            </a:r>
            <a:r>
              <a:rPr lang="en-US" sz="2400" b="1" dirty="0">
                <a:solidFill>
                  <a:srgbClr val="0000CC"/>
                </a:solidFill>
              </a:rPr>
              <a:t>TCSG in IR7 back and </a:t>
            </a:r>
            <a:r>
              <a:rPr lang="en-US" sz="2400" b="1" dirty="0" smtClean="0">
                <a:solidFill>
                  <a:srgbClr val="0000CC"/>
                </a:solidFill>
              </a:rPr>
              <a:t>	forth </a:t>
            </a:r>
            <a:r>
              <a:rPr lang="en-US" sz="2400" b="1" dirty="0">
                <a:solidFill>
                  <a:srgbClr val="0000CC"/>
                </a:solidFill>
              </a:rPr>
              <a:t>(5.1 to 9 </a:t>
            </a:r>
            <a:r>
              <a:rPr lang="en-US" sz="2400" b="1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sz="2400" b="1" dirty="0" smtClean="0">
                <a:solidFill>
                  <a:srgbClr val="0000CC"/>
                </a:solidFill>
              </a:rPr>
              <a:t>).</a:t>
            </a:r>
            <a:r>
              <a:rPr lang="en-US" sz="2400" dirty="0" smtClean="0"/>
              <a:t> </a:t>
            </a:r>
            <a:r>
              <a:rPr lang="en-US" sz="2400" dirty="0"/>
              <a:t>Tune shift </a:t>
            </a:r>
            <a:r>
              <a:rPr lang="en-US" sz="2400" dirty="0" smtClean="0"/>
              <a:t>to </a:t>
            </a:r>
            <a:r>
              <a:rPr lang="en-US" sz="2400" dirty="0"/>
              <a:t>be </a:t>
            </a:r>
            <a:r>
              <a:rPr lang="en-US" sz="2400" dirty="0" smtClean="0"/>
              <a:t>analyzed </a:t>
            </a:r>
            <a:r>
              <a:rPr lang="en-US" sz="2400" dirty="0"/>
              <a:t>offline (</a:t>
            </a:r>
            <a:r>
              <a:rPr lang="en-US" sz="2400" dirty="0" smtClean="0"/>
              <a:t>no 	clear signal online).</a:t>
            </a:r>
            <a:endParaRPr lang="en-US" sz="2400" dirty="0"/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measured </a:t>
            </a:r>
            <a:r>
              <a:rPr lang="en-US" sz="2400" b="1" dirty="0" smtClean="0">
                <a:solidFill>
                  <a:srgbClr val="FF0000"/>
                </a:solidFill>
              </a:rPr>
              <a:t>Q’ with </a:t>
            </a:r>
            <a:r>
              <a:rPr lang="en-US" sz="2400" b="1" dirty="0">
                <a:solidFill>
                  <a:srgbClr val="FF0000"/>
                </a:solidFill>
              </a:rPr>
              <a:t>ADT off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got again several </a:t>
            </a:r>
            <a:r>
              <a:rPr lang="en-US" sz="2400" b="1" dirty="0" smtClean="0">
                <a:solidFill>
                  <a:srgbClr val="FF0000"/>
                </a:solidFill>
              </a:rPr>
              <a:t>	instabilities</a:t>
            </a:r>
            <a:r>
              <a:rPr lang="en-US" sz="2400" dirty="0"/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Trimmed Q’ closer </a:t>
            </a:r>
            <a:r>
              <a:rPr lang="en-US" sz="2400" b="1" dirty="0">
                <a:solidFill>
                  <a:srgbClr val="0000CC"/>
                </a:solidFill>
              </a:rPr>
              <a:t>to zero</a:t>
            </a:r>
            <a:r>
              <a:rPr lang="en-US" sz="2400" dirty="0"/>
              <a:t>, and </a:t>
            </a:r>
            <a:r>
              <a:rPr lang="en-US" sz="2400" dirty="0" smtClean="0"/>
              <a:t>kept </a:t>
            </a:r>
            <a:r>
              <a:rPr lang="en-US" sz="2400" dirty="0"/>
              <a:t>ADT </a:t>
            </a:r>
            <a:r>
              <a:rPr lang="en-US" sz="2400" dirty="0" smtClean="0"/>
              <a:t>	off</a:t>
            </a:r>
            <a:r>
              <a:rPr lang="en-US" sz="2400" dirty="0"/>
              <a:t>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second </a:t>
            </a:r>
            <a:r>
              <a:rPr lang="en-US" sz="2400" dirty="0"/>
              <a:t>tune shift measurement: </a:t>
            </a:r>
            <a:r>
              <a:rPr lang="en-US" sz="2400" b="1" dirty="0">
                <a:solidFill>
                  <a:srgbClr val="0000CC"/>
                </a:solidFill>
              </a:rPr>
              <a:t>same TCSG IR7 </a:t>
            </a:r>
            <a:r>
              <a:rPr lang="en-US" sz="2400" b="1" dirty="0" smtClean="0">
                <a:solidFill>
                  <a:srgbClr val="0000CC"/>
                </a:solidFill>
              </a:rPr>
              <a:t>back-and-	forth movement</a:t>
            </a:r>
            <a:r>
              <a:rPr lang="en-US" sz="2400" b="1" dirty="0">
                <a:solidFill>
                  <a:srgbClr val="0000CC"/>
                </a:solidFill>
              </a:rPr>
              <a:t>, with </a:t>
            </a:r>
            <a:r>
              <a:rPr lang="en-US" sz="2400" b="1" dirty="0" smtClean="0">
                <a:solidFill>
                  <a:srgbClr val="0000CC"/>
                </a:solidFill>
              </a:rPr>
              <a:t>ADT </a:t>
            </a:r>
            <a:r>
              <a:rPr lang="en-US" sz="2400" b="1" dirty="0">
                <a:solidFill>
                  <a:srgbClr val="0000CC"/>
                </a:solidFill>
              </a:rPr>
              <a:t>off</a:t>
            </a:r>
            <a:r>
              <a:rPr lang="en-US" sz="2400" dirty="0"/>
              <a:t>. </a:t>
            </a:r>
            <a:r>
              <a:rPr lang="en-US" sz="2400" dirty="0" smtClean="0"/>
              <a:t> Again tune shift </a:t>
            </a:r>
            <a:r>
              <a:rPr lang="en-US" sz="2400" dirty="0"/>
              <a:t>to be </a:t>
            </a:r>
            <a:r>
              <a:rPr lang="en-US" sz="2400" dirty="0" smtClean="0"/>
              <a:t>	analyzed offline </a:t>
            </a:r>
            <a:r>
              <a:rPr lang="en-US" sz="2400" dirty="0"/>
              <a:t>(</a:t>
            </a:r>
            <a:r>
              <a:rPr lang="en-US" sz="2400" dirty="0" smtClean="0"/>
              <a:t>no </a:t>
            </a:r>
            <a:r>
              <a:rPr lang="en-US" sz="2400" dirty="0"/>
              <a:t>clear </a:t>
            </a:r>
            <a:r>
              <a:rPr lang="en-US" sz="2400" dirty="0" smtClean="0"/>
              <a:t>signal online</a:t>
            </a:r>
            <a:r>
              <a:rPr lang="en-US" sz="2400" dirty="0"/>
              <a:t>).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finally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00CC"/>
                </a:solidFill>
              </a:rPr>
              <a:t>moved back-and-forth TCP from 4.2 to 6.2 </a:t>
            </a:r>
            <a:r>
              <a:rPr lang="en-US" sz="2400" b="1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sz="2400" b="1" dirty="0" smtClean="0">
                <a:solidFill>
                  <a:srgbClr val="0000CC"/>
                </a:solidFill>
              </a:rPr>
              <a:t>,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with 	ADT off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/>
              <a:t> </a:t>
            </a:r>
            <a:r>
              <a:rPr lang="en-US" sz="2400" dirty="0" smtClean="0"/>
              <a:t>again no </a:t>
            </a:r>
            <a:r>
              <a:rPr lang="en-US" sz="2400" dirty="0"/>
              <a:t>clear signal </a:t>
            </a:r>
            <a:r>
              <a:rPr lang="en-US" sz="2400" dirty="0" smtClean="0"/>
              <a:t>online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- impedance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76470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(S. </a:t>
            </a:r>
            <a:r>
              <a:rPr lang="en-US" dirty="0" err="1" smtClean="0"/>
              <a:t>Redaelli</a:t>
            </a:r>
            <a:r>
              <a:rPr lang="en-US" dirty="0" smtClean="0"/>
              <a:t> ++)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" y="681031"/>
            <a:ext cx="3518618" cy="28083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– impedance cont’d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3" y="730439"/>
            <a:ext cx="3538736" cy="2948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484784"/>
            <a:ext cx="1848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B1 instability </a:t>
            </a:r>
          </a:p>
          <a:p>
            <a:r>
              <a:rPr lang="en-US" sz="2000" b="1" dirty="0"/>
              <a:t>w</a:t>
            </a:r>
            <a:r>
              <a:rPr lang="en-US" sz="2000" b="1" dirty="0" smtClean="0"/>
              <a:t>ith ADT off </a:t>
            </a:r>
          </a:p>
          <a:p>
            <a:r>
              <a:rPr lang="en-US" sz="2000" b="1" dirty="0" smtClean="0"/>
              <a:t>seen</a:t>
            </a:r>
          </a:p>
          <a:p>
            <a:r>
              <a:rPr lang="en-US" sz="2000" b="1" dirty="0"/>
              <a:t>o</a:t>
            </a:r>
            <a:r>
              <a:rPr lang="en-US" sz="2000" b="1" dirty="0" smtClean="0"/>
              <a:t>n BBQ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797666" y="730439"/>
            <a:ext cx="3059614" cy="255454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</a:t>
            </a:r>
            <a:r>
              <a:rPr lang="en-US" sz="2000" b="1" dirty="0" smtClean="0">
                <a:solidFill>
                  <a:srgbClr val="0000CC"/>
                </a:solidFill>
              </a:rPr>
              <a:t>’ measurement:</a:t>
            </a:r>
            <a:endParaRPr lang="en-GB" sz="2000" b="1" dirty="0" smtClean="0">
              <a:solidFill>
                <a:srgbClr val="0000CC"/>
              </a:solidFill>
            </a:endParaRPr>
          </a:p>
          <a:p>
            <a:endParaRPr lang="en-GB" sz="2000" b="1" i="1" dirty="0" smtClean="0">
              <a:solidFill>
                <a:srgbClr val="0000CC"/>
              </a:solidFill>
            </a:endParaRPr>
          </a:p>
          <a:p>
            <a:r>
              <a:rPr lang="en-GB" sz="2000" b="1" i="1" dirty="0" smtClean="0">
                <a:solidFill>
                  <a:srgbClr val="0000CC"/>
                </a:solidFill>
              </a:rPr>
              <a:t>Q</a:t>
            </a:r>
            <a:r>
              <a:rPr lang="en-GB" sz="2000" b="1" dirty="0" smtClean="0">
                <a:solidFill>
                  <a:srgbClr val="0000CC"/>
                </a:solidFill>
              </a:rPr>
              <a:t>’=6, 0 B1 , then trimmed by -10, +2 </a:t>
            </a:r>
          </a:p>
          <a:p>
            <a:endParaRPr lang="en-US" sz="2000" b="1" dirty="0" smtClean="0">
              <a:solidFill>
                <a:srgbClr val="0000CC"/>
              </a:solidFill>
            </a:endParaRPr>
          </a:p>
          <a:p>
            <a:endParaRPr lang="en-GB" sz="2000" b="1" dirty="0" smtClean="0">
              <a:solidFill>
                <a:srgbClr val="0000CC"/>
              </a:solidFill>
            </a:endParaRPr>
          </a:p>
          <a:p>
            <a:r>
              <a:rPr lang="en-GB" sz="2000" b="1" i="1" dirty="0" smtClean="0">
                <a:solidFill>
                  <a:srgbClr val="0000CC"/>
                </a:solidFill>
              </a:rPr>
              <a:t>Q</a:t>
            </a:r>
            <a:r>
              <a:rPr lang="en-GB" sz="2000" b="1" dirty="0" smtClean="0">
                <a:solidFill>
                  <a:srgbClr val="0000CC"/>
                </a:solidFill>
              </a:rPr>
              <a:t>’=0, 13  B2 , then trimmed by -10, +2</a:t>
            </a: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" y="3813194"/>
            <a:ext cx="3845191" cy="30689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074" y="5085184"/>
            <a:ext cx="2511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Second tune shift measurement: TCSG IR7 in / out , ADT off</a:t>
            </a:r>
            <a:endParaRPr lang="en-GB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3" y="3781722"/>
            <a:ext cx="3821686" cy="305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1723" y="5085183"/>
            <a:ext cx="2670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Third tune shift measurement, moving TCP IR7 in /out with ADT off.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137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– impedance cont’d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1" y="757538"/>
            <a:ext cx="7399579" cy="6100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3608" y="2492896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B2V loss map with nominal settings</a:t>
            </a:r>
          </a:p>
        </p:txBody>
      </p:sp>
    </p:spTree>
    <p:extLst>
      <p:ext uri="{BB962C8B-B14F-4D97-AF65-F5344CB8AC3E}">
        <p14:creationId xmlns:p14="http://schemas.microsoft.com/office/powerpoint/2010/main" val="34148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Collimator MD – impedance cont’d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" y="620688"/>
            <a:ext cx="7759298" cy="5983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1340768"/>
            <a:ext cx="257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Alignment completed for 10 collimators, however have to stop half-way through for next </a:t>
            </a:r>
            <a:r>
              <a:rPr lang="en-US" b="1" dirty="0" smtClean="0"/>
              <a:t>MD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40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MD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3920" y="688628"/>
            <a:ext cx="81592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78 bunches per beam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queezed to 0.6 m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ominal Q’, no tune split, ADT off  </a:t>
            </a:r>
          </a:p>
          <a:p>
            <a:r>
              <a:rPr lang="en-US" sz="2400" dirty="0" err="1"/>
              <a:t>o</a:t>
            </a:r>
            <a:r>
              <a:rPr lang="en-US" sz="2400" dirty="0" err="1" smtClean="0"/>
              <a:t>ctupole</a:t>
            </a:r>
            <a:r>
              <a:rPr lang="en-US" sz="2400" dirty="0" smtClean="0"/>
              <a:t> scan for nominal position; </a:t>
            </a:r>
            <a:r>
              <a:rPr lang="en-US" sz="2400" b="1" dirty="0" smtClean="0">
                <a:solidFill>
                  <a:srgbClr val="FF0000"/>
                </a:solidFill>
              </a:rPr>
              <a:t>poor lifetime B1 &amp;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reproducible onset of instability for B2 at 370 A </a:t>
            </a:r>
          </a:p>
          <a:p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7" y="2717586"/>
            <a:ext cx="4513880" cy="216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95" y="4439878"/>
            <a:ext cx="3454107" cy="178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96" y="2664115"/>
            <a:ext cx="3454107" cy="17816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639" y="2943906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B1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before B2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instability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640" y="487782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B1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after B2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instability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419872" y="3869714"/>
            <a:ext cx="360040" cy="3600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251520" y="4882835"/>
            <a:ext cx="4734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prepared settings </a:t>
            </a:r>
            <a:r>
              <a:rPr lang="en-US" sz="1600" dirty="0"/>
              <a:t>for rotation B2:</a:t>
            </a:r>
          </a:p>
          <a:p>
            <a:r>
              <a:rPr lang="en-US" sz="1600" dirty="0"/>
              <a:t>-12 Hz offset (+0.11 mm, +1E-4 </a:t>
            </a:r>
            <a:r>
              <a:rPr lang="en-US" sz="1600" dirty="0" err="1"/>
              <a:t>dp</a:t>
            </a:r>
            <a:r>
              <a:rPr lang="en-US" sz="1600" dirty="0"/>
              <a:t>/p)</a:t>
            </a:r>
          </a:p>
          <a:p>
            <a:r>
              <a:rPr lang="en-US" sz="1600" dirty="0"/>
              <a:t>-1 Hz/s max acceleration</a:t>
            </a:r>
          </a:p>
          <a:p>
            <a:r>
              <a:rPr lang="en-US" sz="1600" dirty="0"/>
              <a:t>it will take 13 minutes to rotate B2 by 1/4 turn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5957" y="688628"/>
            <a:ext cx="502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(P. Baudrenghien, S. </a:t>
            </a:r>
            <a:r>
              <a:rPr lang="en-US" dirty="0" err="1" smtClean="0"/>
              <a:t>Fartoukh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r>
              <a:rPr lang="en-US" dirty="0" smtClean="0"/>
              <a:t>, et al)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16796" y="609329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lowered tunes </a:t>
            </a:r>
            <a:r>
              <a:rPr lang="en-US" b="1" dirty="0">
                <a:solidFill>
                  <a:srgbClr val="0000CC"/>
                </a:solidFill>
              </a:rPr>
              <a:t>on the more stable </a:t>
            </a:r>
            <a:r>
              <a:rPr lang="en-US" b="1" dirty="0" smtClean="0">
                <a:solidFill>
                  <a:srgbClr val="0000CC"/>
                </a:solidFill>
              </a:rPr>
              <a:t>B1 by -0.005 </a:t>
            </a:r>
            <a:r>
              <a:rPr lang="en-US" b="1" dirty="0">
                <a:solidFill>
                  <a:srgbClr val="0000CC"/>
                </a:solidFill>
              </a:rPr>
              <a:t>trim </a:t>
            </a:r>
            <a:r>
              <a:rPr lang="en-US" b="1" dirty="0" smtClean="0">
                <a:solidFill>
                  <a:srgbClr val="0000CC"/>
                </a:solidFill>
                <a:latin typeface="Calibri"/>
              </a:rPr>
              <a:t>→ </a:t>
            </a:r>
            <a:r>
              <a:rPr lang="en-US" b="1" dirty="0" smtClean="0">
                <a:solidFill>
                  <a:srgbClr val="0000CC"/>
                </a:solidFill>
              </a:rPr>
              <a:t>lifetime increased &amp; B2 more stable …</a:t>
            </a:r>
            <a:endParaRPr lang="en-GB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Wed – Thu (28.-29.11.)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679427"/>
              </p:ext>
            </p:extLst>
          </p:nvPr>
        </p:nvGraphicFramePr>
        <p:xfrm>
          <a:off x="467430" y="692696"/>
          <a:ext cx="8425170" cy="51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4TeV, squeeze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beta*=1.5m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 bunches per beam (nominal filling scheme)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Move beam 2 clockwise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Reduce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octupole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currents in 5 different configurations (0 turn, ¼ turn, ½ turn, ¾ turn and 1 turn cogging)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(More details see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8bunches with different intensities, equally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spaced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(5e9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5e10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1e11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 1.5e11 … 2.2e11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Create kick with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 dipole or  kicker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Tune shift 2.1e-3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Move TDI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Parallel measurement with ADT?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(More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detials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GB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endParaRPr lang="en-GB" sz="1000" dirty="0" smtClean="0">
                        <a:latin typeface="Calibri"/>
                        <a:cs typeface="Calibri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Pilot bunches (1e10p/bunch)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LHC beam, i.e. 1374b per beam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Add flattening signal (sine-wave close to the synchrotron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frequ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The MD will have ramp and all steps before physics.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Measure effects of heating and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transv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 Instabilities.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14972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ime of last MD - pending proposal by </a:t>
            </a:r>
            <a:r>
              <a:rPr lang="en-US" i="1" dirty="0" err="1" smtClean="0"/>
              <a:t>Gianluigi</a:t>
            </a:r>
            <a:r>
              <a:rPr lang="en-US" i="1" dirty="0" smtClean="0"/>
              <a:t>  </a:t>
            </a:r>
            <a:r>
              <a:rPr lang="en-US" i="1" dirty="0" err="1" smtClean="0"/>
              <a:t>Arduini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509120"/>
            <a:ext cx="2688557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hift this MD by 2 h?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News &amp; Plan </a:t>
            </a:r>
            <a:r>
              <a:rPr lang="en-US" dirty="0" smtClean="0"/>
              <a:t>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28218"/>
              </p:ext>
            </p:extLst>
          </p:nvPr>
        </p:nvGraphicFramePr>
        <p:xfrm>
          <a:off x="467430" y="660581"/>
          <a:ext cx="8425170" cy="563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61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Mon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 if needed 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GeV: </a:t>
                      </a:r>
                      <a:r>
                        <a:rPr lang="en-US" sz="1800" b="1" i="0" u="sng" strike="noStrike" baseline="0" noProof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  <a:cs typeface="Calibri"/>
                        </a:rPr>
                        <a:t>IR8 aperture</a:t>
                      </a:r>
                      <a:endParaRPr lang="en-US" sz="1400" b="1" i="0" u="sng" strike="noStrike" noProof="0" dirty="0" smtClean="0">
                        <a:solidFill>
                          <a:srgbClr val="0000CC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EA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endParaRPr lang="en-US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bunches(1e10p/bunch) to measure aperture.</a:t>
                      </a:r>
                    </a:p>
                  </a:txBody>
                  <a:tcPr marL="12700" marR="12700" marT="12700" marB="0" anchor="ctr">
                    <a:solidFill>
                      <a:srgbClr val="E5E6FD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 instrumentation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BSRT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WS,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Schottky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WS PM saturation (partially done in MD3):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B1: Pilot + 12b &gt;=1.1e11p/bunch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B2: Pilot + 50ns trains from 6 to 72 bunches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at 450GeV and 4TeV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2) BGI, Gates BBQ, BSRT temperatures: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50ns trains with minimum 600 bunches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in B2 +- 3mm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Gating with ADT off on some bunches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3) BPMs: Done in MD3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4) Matching: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Probe from 1 to 5e10p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Inj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circulate (~100 turns) and dump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(More details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p-Pb test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From MD2 preparation: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450GeV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Bunches of  ~1.5e10p/bunch and &gt;5e7Pb/bunch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B2: few proton bunches and few </a:t>
                      </a:r>
                      <a:r>
                        <a:rPr lang="en-US" sz="1000" baseline="0" dirty="0" err="1" smtClean="0">
                          <a:latin typeface="Calibri"/>
                          <a:cs typeface="Calibri"/>
                        </a:rPr>
                        <a:t>Pb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bunches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B1: &gt; 300 bunches with 10% ~1.5e10p/bunch, later with higher intensities.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Test RF re-phasing procedure.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Squeeze sequence and collisions.</a:t>
                      </a:r>
                      <a:endParaRPr lang="en-US" sz="1000" dirty="0" smtClean="0"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3" y="1542692"/>
            <a:ext cx="4916731" cy="92333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ancelled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QPS access S6-7 RQF/RQD,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MKI2 fault in </a:t>
            </a:r>
            <a:r>
              <a:rPr lang="en-US" b="1" dirty="0" err="1" smtClean="0">
                <a:solidFill>
                  <a:srgbClr val="FF0000"/>
                </a:solidFill>
              </a:rPr>
              <a:t>softstart</a:t>
            </a:r>
            <a:r>
              <a:rPr lang="en-US" b="1" dirty="0" smtClean="0">
                <a:solidFill>
                  <a:srgbClr val="FF0000"/>
                </a:solidFill>
              </a:rPr>
              <a:t>, dump line vacuum);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be rescheduled as Operational Dev.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172937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BPM studies and beam excitation, …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2" y="5085184"/>
            <a:ext cx="4942379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 </a:t>
            </a:r>
            <a:r>
              <a:rPr lang="en-US" b="1" i="1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>
                <a:solidFill>
                  <a:srgbClr val="FF0000"/>
                </a:solidFill>
              </a:rPr>
              <a:t>batches from the SPS posed problems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New &amp; Plan </a:t>
            </a:r>
            <a:r>
              <a:rPr lang="en-US" dirty="0" smtClean="0"/>
              <a:t>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98100"/>
              </p:ext>
            </p:extLst>
          </p:nvPr>
        </p:nvGraphicFramePr>
        <p:xfrm>
          <a:off x="467430" y="660581"/>
          <a:ext cx="8425170" cy="56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25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7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(1-3e10p/bunch).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Standard optics measurements with different MQY transfer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funtions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200" b="1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 few nominal batches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144b.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RF Voltage modulation: fill half of the ring, to test the corrected algorithm of voltage set point adjustment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Longitudinal stability: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Full ring with max. bunch intensity. Excite a single mode in the beam </a:t>
                      </a:r>
                      <a:r>
                        <a:rPr lang="en-US" sz="1000" b="0" u="none" baseline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 decreasing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gain in the feedback loop.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GeV</a:t>
                      </a:r>
                      <a:endParaRPr lang="en-US" sz="1000" b="0" u="none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total </a:t>
                      </a:r>
                      <a:r>
                        <a:rPr lang="en-US" sz="1000" b="0" u="non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 per beam with different intensities (from  1e11 to 2e11), zero crossing angle in IP1, IP2 and IP5. Nominal crossing angle in IP8.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Collision tune,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Damper (ADT) off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Introduce increasing noise with ADT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Increase ADT gain in steps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Scan separation in IP1 and 5 with 4 bunches (from 1e11 to 2e11) with damper of.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~3b (1.3e11p/bunch)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below SBF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Alignment of collimators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Impedance studies with tight collimator settings and moving IR7 collimators back and forth.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details see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4"/>
                        </a:rPr>
                        <a:t>slides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1647164"/>
            <a:ext cx="1595309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uccessful!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729231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653" y="429309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652" y="573325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Wed – Thu (28.-29.11.)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7829"/>
              </p:ext>
            </p:extLst>
          </p:nvPr>
        </p:nvGraphicFramePr>
        <p:xfrm>
          <a:off x="467430" y="692696"/>
          <a:ext cx="8425170" cy="51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4TeV, squeeze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beta*=1.5m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 bunches per beam (nominal filling scheme)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Move beam 2 clockwise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Reduce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octupole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currents in 5 different configurations (0 turn, ¼ turn, ½ turn, ¾ turn and 1 turn cogging)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(More details see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8bunches with different intensities, equally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spaced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(5e9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5e10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1e11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 1.5e11 … 2.2e11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Create kick with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 dipole or  kicker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Tune shift 2.1e-3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Move TDI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Parallel measurement with ADT?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(More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detials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GB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endParaRPr lang="en-GB" sz="1000" dirty="0" smtClean="0">
                        <a:latin typeface="Calibri"/>
                        <a:cs typeface="Calibri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Pilot bunches (1e10p/bunch)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LHC beam, i.e. 1374b per beam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Add flattening signal (sine-wave close to the synchrotron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frequ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The MD will have ramp and all steps before physics.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Measure effects of heating and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transv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 Instabilities.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1847219"/>
            <a:ext cx="1580882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n progress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28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RF Study MD - </a:t>
            </a:r>
            <a:r>
              <a:rPr lang="en-US" dirty="0"/>
              <a:t>v</a:t>
            </a:r>
            <a:r>
              <a:rPr lang="en-US" dirty="0" smtClean="0"/>
              <a:t>oltage </a:t>
            </a:r>
            <a:r>
              <a:rPr lang="en-US" dirty="0"/>
              <a:t>m</a:t>
            </a:r>
            <a:r>
              <a:rPr lang="en-US" dirty="0" smtClean="0"/>
              <a:t>odulation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8837" y="87745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/>
              <a:t>machine half-full </a:t>
            </a:r>
            <a:r>
              <a:rPr lang="en-US" sz="2000" dirty="0" smtClean="0"/>
              <a:t>adjusted </a:t>
            </a:r>
            <a:r>
              <a:rPr lang="en-US" sz="2000" dirty="0"/>
              <a:t>the phase of the RF voltage set-point to minimize klystron </a:t>
            </a:r>
            <a:r>
              <a:rPr lang="en-US" sz="2000" dirty="0" smtClean="0"/>
              <a:t>power. With 1-T </a:t>
            </a:r>
            <a:r>
              <a:rPr lang="en-US" sz="2000" dirty="0"/>
              <a:t>feedback ON the algorithm was not converging for 2 out of 16 cavities, and the converged set-point was not following the beam loading exactly. </a:t>
            </a:r>
            <a:r>
              <a:rPr lang="en-US" sz="2000" dirty="0" smtClean="0"/>
              <a:t>Working </a:t>
            </a:r>
            <a:r>
              <a:rPr lang="en-US" sz="2000" dirty="0"/>
              <a:t>with 1-T feedback </a:t>
            </a:r>
            <a:r>
              <a:rPr lang="en-US" sz="2000" dirty="0" smtClean="0"/>
              <a:t>OFF  resulted </a:t>
            </a:r>
            <a:r>
              <a:rPr lang="en-US" sz="2000" dirty="0"/>
              <a:t>in excellent </a:t>
            </a:r>
            <a:r>
              <a:rPr lang="en-US" sz="2000" dirty="0" smtClean="0"/>
              <a:t>performance.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0000CC"/>
                </a:solidFill>
              </a:rPr>
              <a:t>(Preliminary) conclusion: The "smoothing" algorithm works fine with 1-T feedback OFF. </a:t>
            </a:r>
            <a:r>
              <a:rPr lang="en-US" sz="2000" b="1" dirty="0" smtClean="0">
                <a:solidFill>
                  <a:srgbClr val="0000CC"/>
                </a:solidFill>
              </a:rPr>
              <a:t>The interplay </a:t>
            </a:r>
            <a:r>
              <a:rPr lang="en-US" sz="2000" b="1" dirty="0">
                <a:solidFill>
                  <a:srgbClr val="0000CC"/>
                </a:solidFill>
              </a:rPr>
              <a:t>with the 1-T </a:t>
            </a:r>
            <a:r>
              <a:rPr lang="en-US" sz="2000" b="1" dirty="0" smtClean="0">
                <a:solidFill>
                  <a:srgbClr val="0000CC"/>
                </a:solidFill>
              </a:rPr>
              <a:t>feedback is to be understood.</a:t>
            </a: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9" y="3356519"/>
            <a:ext cx="3520607" cy="32005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4736" y="4060093"/>
            <a:ext cx="3044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phase modulation of 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set </a:t>
            </a:r>
            <a:r>
              <a:rPr lang="en-US" sz="2400" dirty="0">
                <a:solidFill>
                  <a:srgbClr val="0000CC"/>
                </a:solidFill>
              </a:rPr>
              <a:t>point Cav5B2 </a:t>
            </a:r>
            <a:endParaRPr lang="en-GB" sz="24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63098"/>
            <a:ext cx="4803569" cy="29873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7944" y="497563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klystron </a:t>
            </a:r>
            <a:r>
              <a:rPr lang="en-US" sz="2400" dirty="0">
                <a:solidFill>
                  <a:srgbClr val="FF0000"/>
                </a:solidFill>
              </a:rPr>
              <a:t>average </a:t>
            </a:r>
            <a:r>
              <a:rPr lang="en-US" sz="2400" dirty="0" smtClean="0">
                <a:solidFill>
                  <a:srgbClr val="FF0000"/>
                </a:solidFill>
              </a:rPr>
              <a:t>power: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drop </a:t>
            </a:r>
            <a:r>
              <a:rPr lang="en-US" sz="2400" dirty="0">
                <a:solidFill>
                  <a:srgbClr val="FF0000"/>
                </a:solidFill>
              </a:rPr>
              <a:t>at 11:58 (B1) </a:t>
            </a:r>
            <a:r>
              <a:rPr lang="en-US" sz="2400" dirty="0" smtClean="0">
                <a:solidFill>
                  <a:srgbClr val="FF0000"/>
                </a:solidFill>
              </a:rPr>
              <a:t>&amp; </a:t>
            </a:r>
            <a:r>
              <a:rPr lang="en-US" sz="2400" dirty="0">
                <a:solidFill>
                  <a:srgbClr val="FF0000"/>
                </a:solidFill>
              </a:rPr>
              <a:t>12:02 (B2), when </a:t>
            </a:r>
            <a:r>
              <a:rPr lang="en-US" sz="2400" dirty="0" smtClean="0">
                <a:solidFill>
                  <a:srgbClr val="FF0000"/>
                </a:solidFill>
              </a:rPr>
              <a:t>adaptation </a:t>
            </a:r>
            <a:r>
              <a:rPr lang="en-US" sz="2400" dirty="0">
                <a:solidFill>
                  <a:srgbClr val="FF0000"/>
                </a:solidFill>
              </a:rPr>
              <a:t>was switched </a:t>
            </a:r>
            <a:r>
              <a:rPr lang="en-US" sz="2400" dirty="0" smtClean="0">
                <a:solidFill>
                  <a:srgbClr val="FF0000"/>
                </a:solidFill>
              </a:rPr>
              <a:t>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665189"/>
            <a:ext cx="535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(T. Mastoridis, J. </a:t>
            </a:r>
            <a:r>
              <a:rPr lang="en-US" dirty="0" err="1" smtClean="0"/>
              <a:t>Molendijk</a:t>
            </a:r>
            <a:r>
              <a:rPr lang="en-US" dirty="0" smtClean="0"/>
              <a:t>, P. Baudrenghien et 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2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28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RF Study MD </a:t>
            </a:r>
            <a:r>
              <a:rPr lang="en-US" sz="2800" dirty="0" smtClean="0"/>
              <a:t>- longitudinal stability in batch mode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38128" y="724757"/>
            <a:ext cx="62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(T. Mastoridis, J. </a:t>
            </a:r>
            <a:r>
              <a:rPr lang="en-US" dirty="0" err="1" smtClean="0"/>
              <a:t>Molendijk</a:t>
            </a:r>
            <a:r>
              <a:rPr lang="en-US" dirty="0" smtClean="0"/>
              <a:t>, P. Baudrenghien et al)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1062118"/>
            <a:ext cx="88924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 smtClean="0">
                <a:solidFill>
                  <a:srgbClr val="0000CC"/>
                </a:solidFill>
              </a:rPr>
              <a:t>Excited </a:t>
            </a:r>
            <a:r>
              <a:rPr lang="en-US" sz="2400" b="1" dirty="0">
                <a:solidFill>
                  <a:srgbClr val="0000CC"/>
                </a:solidFill>
              </a:rPr>
              <a:t>longitudinal coupled-bunch dipole modes of order 1, 3, 4 and 13, while reducing </a:t>
            </a:r>
            <a:r>
              <a:rPr lang="en-US" sz="2400" b="1" dirty="0" smtClean="0">
                <a:solidFill>
                  <a:srgbClr val="0000CC"/>
                </a:solidFill>
              </a:rPr>
              <a:t>gain of RF </a:t>
            </a:r>
            <a:r>
              <a:rPr lang="en-US" sz="2400" b="1" dirty="0">
                <a:solidFill>
                  <a:srgbClr val="0000CC"/>
                </a:solidFill>
              </a:rPr>
              <a:t>feedback around </a:t>
            </a:r>
            <a:r>
              <a:rPr lang="en-US" sz="2400" b="1" dirty="0" smtClean="0">
                <a:solidFill>
                  <a:srgbClr val="0000CC"/>
                </a:solidFill>
              </a:rPr>
              <a:t>cavity </a:t>
            </a:r>
            <a:r>
              <a:rPr lang="en-US" sz="2400" b="1" dirty="0">
                <a:solidFill>
                  <a:srgbClr val="0000CC"/>
                </a:solidFill>
              </a:rPr>
              <a:t>by </a:t>
            </a:r>
            <a:r>
              <a:rPr lang="en-US" sz="2400" b="1" dirty="0" smtClean="0">
                <a:solidFill>
                  <a:srgbClr val="0000CC"/>
                </a:solidFill>
              </a:rPr>
              <a:t>3</a:t>
            </a:r>
            <a:r>
              <a:rPr lang="en-US" sz="2400" b="1" dirty="0">
                <a:solidFill>
                  <a:srgbClr val="0000CC"/>
                </a:solidFill>
              </a:rPr>
              <a:t>, 9, 15 and </a:t>
            </a:r>
            <a:r>
              <a:rPr lang="en-US" sz="2400" b="1" dirty="0" smtClean="0">
                <a:solidFill>
                  <a:srgbClr val="0000CC"/>
                </a:solidFill>
              </a:rPr>
              <a:t>18 dB </a:t>
            </a:r>
            <a:r>
              <a:rPr lang="en-US" sz="2400" b="1" dirty="0">
                <a:solidFill>
                  <a:srgbClr val="0000CC"/>
                </a:solidFill>
              </a:rPr>
              <a:t>and while rotating the RF feedback phase by 5 and 10 </a:t>
            </a:r>
            <a:r>
              <a:rPr lang="en-US" sz="2400" b="1" dirty="0" smtClean="0">
                <a:solidFill>
                  <a:srgbClr val="0000CC"/>
                </a:solidFill>
              </a:rPr>
              <a:t>degrees</a:t>
            </a:r>
            <a:r>
              <a:rPr lang="en-US" sz="2400" dirty="0" smtClean="0"/>
              <a:t>. The 1-T </a:t>
            </a:r>
            <a:r>
              <a:rPr lang="en-US" sz="2400" dirty="0"/>
              <a:t>feedback was </a:t>
            </a:r>
            <a:r>
              <a:rPr lang="en-US" sz="2400" dirty="0" smtClean="0"/>
              <a:t>off.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00CC"/>
                </a:solidFill>
              </a:rPr>
              <a:t>beam remained stable in all </a:t>
            </a:r>
            <a:r>
              <a:rPr lang="en-US" sz="2400" b="1" dirty="0" smtClean="0">
                <a:solidFill>
                  <a:srgbClr val="0000CC"/>
                </a:solidFill>
              </a:rPr>
              <a:t>settings.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Conclusion: impedance of RF </a:t>
            </a:r>
            <a:r>
              <a:rPr lang="en-US" sz="2400" b="1" dirty="0">
                <a:solidFill>
                  <a:srgbClr val="FF0000"/>
                </a:solidFill>
              </a:rPr>
              <a:t>cavities at the </a:t>
            </a:r>
            <a:r>
              <a:rPr lang="en-US" sz="2400" b="1" dirty="0" smtClean="0">
                <a:solidFill>
                  <a:srgbClr val="FF0000"/>
                </a:solidFill>
              </a:rPr>
              <a:t>fundamental frequency </a:t>
            </a:r>
            <a:r>
              <a:rPr lang="en-US" sz="2400" b="1" dirty="0">
                <a:solidFill>
                  <a:srgbClr val="FF0000"/>
                </a:solidFill>
              </a:rPr>
              <a:t>is reduced to a level compatible with at least 10 times the present beam current at 400 </a:t>
            </a:r>
            <a:r>
              <a:rPr lang="en-US" sz="2400" b="1" dirty="0" err="1" smtClean="0">
                <a:solidFill>
                  <a:srgbClr val="FF0000"/>
                </a:solidFill>
              </a:rPr>
              <a:t>MHz.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D</a:t>
            </a:r>
            <a:r>
              <a:rPr lang="en-US" sz="2400" dirty="0" smtClean="0"/>
              <a:t>etailed </a:t>
            </a:r>
            <a:r>
              <a:rPr lang="en-US" sz="2400" dirty="0"/>
              <a:t>analysis of the response to the excitation </a:t>
            </a:r>
            <a:r>
              <a:rPr lang="en-US" sz="2400" dirty="0" smtClean="0"/>
              <a:t>will yield damping </a:t>
            </a:r>
            <a:r>
              <a:rPr lang="en-US" sz="2400" dirty="0"/>
              <a:t>rates and </a:t>
            </a:r>
            <a:r>
              <a:rPr lang="en-US" sz="2400" dirty="0" smtClean="0"/>
              <a:t>cross-check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28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Beam-Beam &amp; Noise MD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42617" y="76470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collision tunes, </a:t>
            </a:r>
            <a:r>
              <a:rPr lang="en-US" sz="2400" i="1" dirty="0" smtClean="0"/>
              <a:t>Q</a:t>
            </a:r>
            <a:r>
              <a:rPr lang="en-US" sz="2400" dirty="0" smtClean="0"/>
              <a:t>’~2 units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external </a:t>
            </a:r>
            <a:r>
              <a:rPr lang="en-US" sz="2400" b="1" dirty="0" smtClean="0">
                <a:solidFill>
                  <a:srgbClr val="0000CC"/>
                </a:solidFill>
              </a:rPr>
              <a:t>ADT noise amplitude calibrated </a:t>
            </a:r>
            <a:r>
              <a:rPr lang="en-US" sz="2400" dirty="0" smtClean="0"/>
              <a:t>w </a:t>
            </a:r>
            <a:r>
              <a:rPr lang="en-US" sz="2400" dirty="0"/>
              <a:t>1 bunch in B1 </a:t>
            </a:r>
            <a:r>
              <a:rPr lang="en-US" sz="2400" dirty="0" smtClean="0"/>
              <a:t>(V)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pilot &amp;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r>
              <a:rPr lang="en-US" sz="2400" b="1" dirty="0">
                <a:solidFill>
                  <a:srgbClr val="0000CC"/>
                </a:solidFill>
              </a:rPr>
              <a:t>bunches </a:t>
            </a:r>
            <a:r>
              <a:rPr lang="en-US" sz="2400" b="1" dirty="0" smtClean="0">
                <a:solidFill>
                  <a:srgbClr val="0000CC"/>
                </a:solidFill>
              </a:rPr>
              <a:t>of different intensity</a:t>
            </a:r>
            <a:r>
              <a:rPr lang="en-US" sz="2400" dirty="0" smtClean="0"/>
              <a:t> </a:t>
            </a:r>
            <a:r>
              <a:rPr lang="en-US" sz="2400" dirty="0"/>
              <a:t>(1E11, </a:t>
            </a:r>
            <a:r>
              <a:rPr lang="en-US" sz="2400" dirty="0" smtClean="0"/>
              <a:t>1.5E11, </a:t>
            </a:r>
            <a:r>
              <a:rPr lang="en-US" sz="2400" dirty="0"/>
              <a:t>2E11)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lack </a:t>
            </a:r>
            <a:r>
              <a:rPr lang="en-US" sz="2400" b="1" dirty="0">
                <a:solidFill>
                  <a:srgbClr val="FF0000"/>
                </a:solidFill>
              </a:rPr>
              <a:t>of good </a:t>
            </a:r>
            <a:r>
              <a:rPr lang="en-US" sz="2400" b="1" dirty="0" err="1">
                <a:solidFill>
                  <a:srgbClr val="FF0000"/>
                </a:solidFill>
              </a:rPr>
              <a:t>lumi</a:t>
            </a:r>
            <a:r>
              <a:rPr lang="en-US" sz="2400" b="1" dirty="0">
                <a:solidFill>
                  <a:srgbClr val="FF0000"/>
                </a:solidFill>
              </a:rPr>
              <a:t> signal from </a:t>
            </a:r>
            <a:r>
              <a:rPr lang="en-US" sz="2400" b="1" dirty="0" smtClean="0">
                <a:solidFill>
                  <a:srgbClr val="FF0000"/>
                </a:solidFill>
              </a:rPr>
              <a:t>ATLAS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collided </a:t>
            </a:r>
            <a:r>
              <a:rPr lang="en-US" sz="2400" b="1" dirty="0">
                <a:solidFill>
                  <a:srgbClr val="0000CC"/>
                </a:solidFill>
              </a:rPr>
              <a:t>only in </a:t>
            </a:r>
            <a:r>
              <a:rPr lang="en-US" sz="2400" b="1" dirty="0" smtClean="0">
                <a:solidFill>
                  <a:srgbClr val="0000CC"/>
                </a:solidFill>
              </a:rPr>
              <a:t>IP5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with ADT </a:t>
            </a:r>
            <a:r>
              <a:rPr lang="en-US" sz="2400" b="1" dirty="0">
                <a:solidFill>
                  <a:srgbClr val="0000CC"/>
                </a:solidFill>
              </a:rPr>
              <a:t>off, white noise was introduced in steps o</a:t>
            </a:r>
            <a:r>
              <a:rPr lang="en-US" sz="2400" dirty="0"/>
              <a:t>n </a:t>
            </a:r>
            <a:r>
              <a:rPr lang="en-US" sz="2400" dirty="0" smtClean="0"/>
              <a:t>B1V; WS </a:t>
            </a:r>
            <a:r>
              <a:rPr lang="en-US" sz="2400" dirty="0"/>
              <a:t>measurement indicates different behavior for the different bunches, </a:t>
            </a:r>
            <a:r>
              <a:rPr lang="en-US" sz="2400" dirty="0" err="1" smtClean="0"/>
              <a:t>t.b.c</a:t>
            </a:r>
            <a:r>
              <a:rPr lang="en-US" sz="2400" dirty="0" smtClean="0"/>
              <a:t>. offline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particular, </a:t>
            </a:r>
            <a:r>
              <a:rPr lang="en-US" sz="2400" b="1" dirty="0">
                <a:solidFill>
                  <a:srgbClr val="0000CC"/>
                </a:solidFill>
              </a:rPr>
              <a:t>significant losses and </a:t>
            </a:r>
            <a:r>
              <a:rPr lang="en-US" sz="2400" b="1" dirty="0" err="1">
                <a:solidFill>
                  <a:srgbClr val="0000CC"/>
                </a:solidFill>
              </a:rPr>
              <a:t>emittance</a:t>
            </a:r>
            <a:r>
              <a:rPr lang="en-US" sz="2400" b="1" dirty="0">
                <a:solidFill>
                  <a:srgbClr val="0000CC"/>
                </a:solidFill>
              </a:rPr>
              <a:t> growth </a:t>
            </a:r>
            <a:r>
              <a:rPr lang="en-US" sz="2400" b="1" dirty="0" smtClean="0">
                <a:solidFill>
                  <a:srgbClr val="0000CC"/>
                </a:solidFill>
              </a:rPr>
              <a:t>on </a:t>
            </a:r>
            <a:r>
              <a:rPr lang="en-US" sz="2400" b="1" dirty="0">
                <a:solidFill>
                  <a:srgbClr val="0000CC"/>
                </a:solidFill>
              </a:rPr>
              <a:t>the bunch with highest beam-beam tune </a:t>
            </a:r>
            <a:r>
              <a:rPr lang="en-US" sz="2400" b="1" dirty="0" smtClean="0">
                <a:solidFill>
                  <a:srgbClr val="0000CC"/>
                </a:solidFill>
              </a:rPr>
              <a:t>shift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dirty="0"/>
              <a:t>the end, </a:t>
            </a:r>
            <a:r>
              <a:rPr lang="en-US" sz="2400" b="1" dirty="0">
                <a:solidFill>
                  <a:srgbClr val="0000CC"/>
                </a:solidFill>
              </a:rPr>
              <a:t>recovering </a:t>
            </a:r>
            <a:r>
              <a:rPr lang="en-US" sz="2400" b="1" dirty="0" err="1">
                <a:solidFill>
                  <a:srgbClr val="0000CC"/>
                </a:solidFill>
              </a:rPr>
              <a:t>lumi</a:t>
            </a:r>
            <a:r>
              <a:rPr lang="en-US" sz="2400" b="1" dirty="0">
                <a:solidFill>
                  <a:srgbClr val="0000CC"/>
                </a:solidFill>
              </a:rPr>
              <a:t> signal from ATLAS </a:t>
            </a:r>
            <a:r>
              <a:rPr lang="en-US" sz="2400" dirty="0"/>
              <a:t>&amp;</a:t>
            </a:r>
            <a:r>
              <a:rPr lang="en-US" sz="2400" dirty="0" smtClean="0"/>
              <a:t> </a:t>
            </a:r>
            <a:r>
              <a:rPr lang="en-US" sz="2400" dirty="0"/>
              <a:t>being unable to refill, </a:t>
            </a:r>
            <a:r>
              <a:rPr lang="en-US" sz="2400" dirty="0" smtClean="0"/>
              <a:t>collided </a:t>
            </a:r>
            <a:r>
              <a:rPr lang="en-US" sz="2400" dirty="0"/>
              <a:t>in IP1 as well, and </a:t>
            </a:r>
            <a:r>
              <a:rPr lang="en-US" sz="2400" dirty="0" smtClean="0"/>
              <a:t>repeated </a:t>
            </a:r>
            <a:r>
              <a:rPr lang="en-US" sz="2400" dirty="0"/>
              <a:t>the noise level </a:t>
            </a:r>
            <a:r>
              <a:rPr lang="en-US" sz="2400" dirty="0" smtClean="0"/>
              <a:t>scan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ventually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00CC"/>
                </a:solidFill>
              </a:rPr>
              <a:t>turning on the </a:t>
            </a:r>
            <a:r>
              <a:rPr lang="en-US" sz="2400" b="1" dirty="0" smtClean="0">
                <a:solidFill>
                  <a:srgbClr val="0000CC"/>
                </a:solidFill>
              </a:rPr>
              <a:t>ADT seemed </a:t>
            </a:r>
            <a:r>
              <a:rPr lang="en-US" sz="2400" b="1" dirty="0">
                <a:solidFill>
                  <a:srgbClr val="0000CC"/>
                </a:solidFill>
              </a:rPr>
              <a:t>to lower the </a:t>
            </a:r>
            <a:r>
              <a:rPr lang="en-US" sz="2400" b="1" dirty="0" err="1">
                <a:solidFill>
                  <a:srgbClr val="0000CC"/>
                </a:solidFill>
              </a:rPr>
              <a:t>emittance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growth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83106"/>
            <a:ext cx="367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(X. Buffat, W. </a:t>
            </a:r>
            <a:r>
              <a:rPr lang="en-US" dirty="0" err="1" smtClean="0"/>
              <a:t>Hofle</a:t>
            </a:r>
            <a:r>
              <a:rPr lang="en-US" dirty="0" smtClean="0"/>
              <a:t>, T. </a:t>
            </a:r>
            <a:r>
              <a:rPr lang="en-US" dirty="0" err="1" smtClean="0"/>
              <a:t>Pieloni</a:t>
            </a:r>
            <a:r>
              <a:rPr lang="en-US" dirty="0" smtClean="0"/>
              <a:t>, ++)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056784" cy="56322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Beam-Beam &amp; Noise MD cont’d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494637"/>
            <a:ext cx="3785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20:35 luminosity signals from</a:t>
            </a:r>
          </a:p>
          <a:p>
            <a:r>
              <a:rPr lang="en-US" sz="2000" b="1" dirty="0" smtClean="0"/>
              <a:t>CMS and ATLAS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106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12294" cy="57923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Beam-Beam &amp; Noise MD cont’d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40169" y="5445224"/>
            <a:ext cx="444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21:34 ATLAS published luminosity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signals recovered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6115753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(thanks Thilo Pauly!)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977fe84844276957b469e9bd7f479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665634-2666-473D-9941-350F87C6B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91C281-0AA4-47D3-B9E0-6CCB89CA1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E1FFC-23A3-4BAD-9186-D3A3DB69EB40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1756</Words>
  <Application>Microsoft Office PowerPoint</Application>
  <PresentationFormat>On-screen Show (4:3)</PresentationFormat>
  <Paragraphs>310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Pixel</vt:lpstr>
      <vt:lpstr>Office Theme</vt:lpstr>
      <vt:lpstr>MD#4 Progress</vt:lpstr>
      <vt:lpstr>MD#4 News &amp; Plan Mon – Tue (26. – 27.11.)</vt:lpstr>
      <vt:lpstr>MD#4 New &amp; Plan Mon – Tue (26. – 27.11.)</vt:lpstr>
      <vt:lpstr>MD#4 Plan Wed – Thu (28.-29.11.)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MD#4 Plan Wed – Thu (28.-29.11.)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block no. 3 update  with input from  LMC meetings #148 &amp; 149</dc:title>
  <dc:creator>Frank Zimmermann</dc:creator>
  <cp:lastModifiedBy>Frank Zimmermann</cp:lastModifiedBy>
  <cp:revision>102</cp:revision>
  <cp:lastPrinted>2012-11-19T16:53:08Z</cp:lastPrinted>
  <dcterms:created xsi:type="dcterms:W3CDTF">2012-10-05T10:15:15Z</dcterms:created>
  <dcterms:modified xsi:type="dcterms:W3CDTF">2012-11-28T07:18:29Z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