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22"/>
  </p:notesMasterIdLst>
  <p:handoutMasterIdLst>
    <p:handoutMasterId r:id="rId23"/>
  </p:handoutMasterIdLst>
  <p:sldIdLst>
    <p:sldId id="286" r:id="rId6"/>
    <p:sldId id="273" r:id="rId7"/>
    <p:sldId id="274" r:id="rId8"/>
    <p:sldId id="276" r:id="rId9"/>
    <p:sldId id="275" r:id="rId10"/>
    <p:sldId id="278" r:id="rId11"/>
    <p:sldId id="277" r:id="rId12"/>
    <p:sldId id="279" r:id="rId13"/>
    <p:sldId id="280" r:id="rId14"/>
    <p:sldId id="281" r:id="rId15"/>
    <p:sldId id="282" r:id="rId16"/>
    <p:sldId id="285" r:id="rId17"/>
    <p:sldId id="283" r:id="rId18"/>
    <p:sldId id="284" r:id="rId19"/>
    <p:sldId id="272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EDEFF"/>
    <a:srgbClr val="000000"/>
    <a:srgbClr val="5AD895"/>
    <a:srgbClr val="66FFCC"/>
    <a:srgbClr val="004080"/>
    <a:srgbClr val="EAECFC"/>
    <a:srgbClr val="E5E6FD"/>
    <a:srgbClr val="F2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C4358-805D-1049-911F-C9A9A8B68067}" type="datetimeFigureOut">
              <a:rPr lang="en-US" smtClean="0"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99933-CE77-1646-827B-D91FC87D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6FEA-9E85-4D5C-B9F8-FE7FDCDCBEFE}" type="datetimeFigureOut">
              <a:rPr lang="en-GB" smtClean="0"/>
              <a:pPr/>
              <a:t>27/11/2012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69DA4-CB4D-4CA1-96D9-CA741209B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1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9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5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8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0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67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4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6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99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7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54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54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6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32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39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9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5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4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3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1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6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200"/>
            </a:lvl1pPr>
          </a:lstStyle>
          <a:p>
            <a:pPr>
              <a:defRPr/>
            </a:pPr>
            <a:r>
              <a:rPr dirty="0"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  <a:defRPr/>
            </a:pPr>
            <a:fld id="{69CF8F24-2345-4359-A23A-40838D5E6DC1}" type="slidenum">
              <a:rPr lang="en-US">
                <a:solidFill>
                  <a:srgbClr val="00007D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7D"/>
              </a:solidFill>
            </a:endParaRPr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88630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getFile.py/access?contribId=15&amp;resId=1&amp;materialId=slides&amp;confId=213404" TargetMode="External"/><Relationship Id="rId2" Type="http://schemas.openxmlformats.org/officeDocument/2006/relationships/hyperlink" Target="http://indico.cern.ch/getFile.py/access?contribId=12&amp;resId=0&amp;materialId=slides&amp;confId=208495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dico.cern.ch/getFile.py/access?contribId=7&amp;resId=1&amp;materialId=slides&amp;confId=21340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getFile.py/access?contribId=9&amp;resId=0&amp;materialId=slides&amp;confId=213404" TargetMode="External"/><Relationship Id="rId2" Type="http://schemas.openxmlformats.org/officeDocument/2006/relationships/hyperlink" Target="https://indico.cern.ch/getFile.py/access?contribId=7&amp;resId=0&amp;materialId=slides&amp;confId=208495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getFile.py/access?contribId=1&amp;resId=0&amp;materialId=slides&amp;confId=204073" TargetMode="External"/><Relationship Id="rId2" Type="http://schemas.openxmlformats.org/officeDocument/2006/relationships/hyperlink" Target="http://indico.cern.ch/getFile.py/access?contribId=13&amp;resId=1&amp;materialId=slides&amp;confId=21340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getFile.py/access?contribId=15&amp;resId=1&amp;materialId=slides&amp;confId=213404" TargetMode="External"/><Relationship Id="rId2" Type="http://schemas.openxmlformats.org/officeDocument/2006/relationships/hyperlink" Target="http://indico.cern.ch/getFile.py/access?contribId=12&amp;resId=0&amp;materialId=slides&amp;confId=208495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dico.cern.ch/getFile.py/access?contribId=7&amp;resId=1&amp;materialId=slides&amp;confId=21340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3507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MD#4 </a:t>
            </a:r>
            <a:r>
              <a:rPr lang="en-US" sz="6000" dirty="0" smtClean="0"/>
              <a:t>Progress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80772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MD Coordinators: </a:t>
            </a:r>
          </a:p>
          <a:p>
            <a:r>
              <a:rPr lang="en-US" sz="2800" dirty="0" smtClean="0"/>
              <a:t>Giulia </a:t>
            </a:r>
            <a:r>
              <a:rPr lang="en-US" sz="2800" dirty="0" smtClean="0"/>
              <a:t>Papotti, Frank Zimmermann</a:t>
            </a:r>
          </a:p>
          <a:p>
            <a:r>
              <a:rPr lang="en-US" sz="1200" dirty="0" smtClean="0"/>
              <a:t>  </a:t>
            </a:r>
          </a:p>
          <a:p>
            <a:r>
              <a:rPr lang="en-US" sz="2800" dirty="0" smtClean="0"/>
              <a:t>Machine Coordinators:</a:t>
            </a:r>
          </a:p>
          <a:p>
            <a:r>
              <a:rPr lang="en-US" sz="2800" dirty="0" err="1" smtClean="0"/>
              <a:t>Gianluigi</a:t>
            </a:r>
            <a:r>
              <a:rPr lang="en-US" sz="2800" dirty="0" smtClean="0"/>
              <a:t> </a:t>
            </a:r>
            <a:r>
              <a:rPr lang="en-US" sz="2800" dirty="0" err="1" smtClean="0"/>
              <a:t>Arduini</a:t>
            </a:r>
            <a:r>
              <a:rPr lang="en-US" sz="2800" dirty="0" smtClean="0"/>
              <a:t>, Eva Barbara Holzer</a:t>
            </a:r>
          </a:p>
          <a:p>
            <a:r>
              <a:rPr lang="en-US" sz="1800" dirty="0" smtClean="0"/>
              <a:t>  </a:t>
            </a:r>
            <a:endParaRPr lang="en-US" sz="1800" dirty="0"/>
          </a:p>
          <a:p>
            <a:r>
              <a:rPr lang="en-US" sz="2800" dirty="0" smtClean="0"/>
              <a:t>27 November 2012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06"/>
            <a:ext cx="3059832" cy="173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71"/>
            <a:ext cx="2411760" cy="188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2759" y="4350650"/>
            <a:ext cx="3121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21:44 SPS ready with 200ns batch cycle.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First </a:t>
            </a:r>
            <a:r>
              <a:rPr lang="en-US" sz="2000" b="1" dirty="0">
                <a:solidFill>
                  <a:srgbClr val="FF0000"/>
                </a:solidFill>
              </a:rPr>
              <a:t>24 </a:t>
            </a:r>
            <a:r>
              <a:rPr lang="en-US" sz="2000" b="1" i="1" dirty="0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</a:rPr>
              <a:t> bunches </a:t>
            </a:r>
            <a:r>
              <a:rPr lang="en-US" sz="2000" b="1" dirty="0">
                <a:solidFill>
                  <a:srgbClr val="FF0000"/>
                </a:solidFill>
              </a:rPr>
              <a:t>dumped because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of </a:t>
            </a:r>
            <a:r>
              <a:rPr lang="en-US" sz="2000" b="1" dirty="0">
                <a:solidFill>
                  <a:srgbClr val="FF0000"/>
                </a:solidFill>
              </a:rPr>
              <a:t>beam losses in </a:t>
            </a:r>
            <a:r>
              <a:rPr lang="en-US" sz="2000" b="1" dirty="0" smtClean="0">
                <a:solidFill>
                  <a:srgbClr val="FF0000"/>
                </a:solidFill>
              </a:rPr>
              <a:t>IP7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</a:rPr>
              <a:t>ue to wrong ADT settings 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B1/B2 swap).</a:t>
            </a:r>
          </a:p>
          <a:p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i="1" dirty="0" smtClean="0"/>
              <a:t>p-Pb</a:t>
            </a:r>
            <a:r>
              <a:rPr lang="en-US" dirty="0" smtClean="0"/>
              <a:t> MD – proton beam cont’d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5358"/>
            <a:ext cx="4788024" cy="1915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" y="1252210"/>
            <a:ext cx="4014722" cy="30119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3968" y="1154361"/>
            <a:ext cx="42562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smtClean="0"/>
              <a:t>p</a:t>
            </a:r>
            <a:r>
              <a:rPr lang="en-GB" sz="2400" dirty="0" smtClean="0"/>
              <a:t> orbit </a:t>
            </a:r>
            <a:r>
              <a:rPr lang="en-GB" sz="2400" dirty="0"/>
              <a:t>without OFB </a:t>
            </a:r>
            <a:r>
              <a:rPr lang="en-GB" sz="2400" dirty="0" smtClean="0"/>
              <a:t>correction</a:t>
            </a:r>
          </a:p>
          <a:p>
            <a:r>
              <a:rPr lang="en-GB" sz="2400" dirty="0" smtClean="0"/>
              <a:t>&amp; </a:t>
            </a:r>
            <a:r>
              <a:rPr lang="en-GB" sz="2400" i="1" dirty="0" smtClean="0"/>
              <a:t>p</a:t>
            </a:r>
            <a:r>
              <a:rPr lang="en-GB" sz="2400" dirty="0" smtClean="0"/>
              <a:t> tunes w/o correction 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171191" y="692696"/>
            <a:ext cx="4532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19:48 </a:t>
            </a:r>
            <a:r>
              <a:rPr lang="en-US" sz="2400" dirty="0">
                <a:solidFill>
                  <a:srgbClr val="000000"/>
                </a:solidFill>
              </a:rPr>
              <a:t>first </a:t>
            </a:r>
            <a:r>
              <a:rPr lang="en-US" sz="2400" i="1" dirty="0" smtClean="0">
                <a:solidFill>
                  <a:srgbClr val="000000"/>
                </a:solidFill>
              </a:rPr>
              <a:t>p </a:t>
            </a:r>
            <a:r>
              <a:rPr lang="en-US" sz="2400" dirty="0">
                <a:solidFill>
                  <a:srgbClr val="000000"/>
                </a:solidFill>
              </a:rPr>
              <a:t>beam in </a:t>
            </a:r>
            <a:r>
              <a:rPr lang="en-US" sz="2400" dirty="0" smtClean="0">
                <a:solidFill>
                  <a:srgbClr val="000000"/>
                </a:solidFill>
              </a:rPr>
              <a:t>LHC ring 2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17" y="4291492"/>
            <a:ext cx="3015144" cy="2136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27334"/>
            <a:ext cx="2580341" cy="22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98072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On the next </a:t>
            </a:r>
            <a:r>
              <a:rPr lang="en-US" sz="3200" dirty="0" smtClean="0"/>
              <a:t>attempt, </a:t>
            </a:r>
            <a:r>
              <a:rPr lang="en-US" sz="3200" dirty="0"/>
              <a:t>3 batches of </a:t>
            </a:r>
            <a:r>
              <a:rPr lang="en-US" sz="3200" dirty="0" smtClean="0"/>
              <a:t>24 </a:t>
            </a:r>
            <a:r>
              <a:rPr lang="en-US" sz="3200" i="1" dirty="0" smtClean="0"/>
              <a:t>p</a:t>
            </a:r>
            <a:r>
              <a:rPr lang="en-US" sz="3200" dirty="0" smtClean="0"/>
              <a:t>  bunches were injected, </a:t>
            </a:r>
            <a:r>
              <a:rPr lang="en-US" sz="3200" dirty="0"/>
              <a:t>but when injecting the </a:t>
            </a:r>
            <a:r>
              <a:rPr lang="en-US" sz="3200" dirty="0" smtClean="0"/>
              <a:t>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batch, </a:t>
            </a:r>
            <a:r>
              <a:rPr lang="en-US" sz="3200" b="1" dirty="0" smtClean="0">
                <a:solidFill>
                  <a:srgbClr val="FF0000"/>
                </a:solidFill>
              </a:rPr>
              <a:t>interlocked </a:t>
            </a:r>
            <a:r>
              <a:rPr lang="en-US" sz="3200" b="1" dirty="0">
                <a:solidFill>
                  <a:srgbClr val="FF0000"/>
                </a:solidFill>
              </a:rPr>
              <a:t>BPMs </a:t>
            </a:r>
            <a:r>
              <a:rPr lang="en-US" sz="3200" b="1" dirty="0" smtClean="0">
                <a:solidFill>
                  <a:srgbClr val="FF0000"/>
                </a:solidFill>
              </a:rPr>
              <a:t>triggered</a:t>
            </a:r>
            <a:r>
              <a:rPr lang="en-US" sz="3200" dirty="0" smtClean="0"/>
              <a:t>. 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rest of the MD was spent on improving </a:t>
            </a:r>
            <a:r>
              <a:rPr lang="en-US" sz="3200" b="1" i="1" dirty="0" smtClean="0">
                <a:solidFill>
                  <a:srgbClr val="FF0000"/>
                </a:solidFill>
              </a:rPr>
              <a:t>p</a:t>
            </a:r>
            <a:r>
              <a:rPr lang="en-US" sz="3200" b="1" dirty="0" smtClean="0">
                <a:solidFill>
                  <a:srgbClr val="FF0000"/>
                </a:solidFill>
              </a:rPr>
              <a:t> beam in the SPS</a:t>
            </a:r>
            <a:r>
              <a:rPr lang="en-US" sz="3200" dirty="0" smtClean="0"/>
              <a:t>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i="1" dirty="0" smtClean="0"/>
              <a:t>p-Pb</a:t>
            </a:r>
            <a:r>
              <a:rPr lang="en-US" dirty="0" smtClean="0"/>
              <a:t> MD – proton beam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6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Outline of MD block 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MQY TF MD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647"/>
            <a:ext cx="9144000" cy="5154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31" y="5527537"/>
            <a:ext cx="8537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LHC optics team after MQY calibration early this morning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820" y="174203"/>
            <a:ext cx="18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(R. </a:t>
            </a:r>
            <a:r>
              <a:rPr lang="en-US" dirty="0"/>
              <a:t>T</a:t>
            </a:r>
            <a:r>
              <a:rPr lang="en-US" dirty="0" smtClean="0"/>
              <a:t>omas et 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9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MQY TF MD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836712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Optics </a:t>
            </a:r>
            <a:r>
              <a:rPr lang="en-US" sz="2000" b="1" dirty="0" smtClean="0">
                <a:solidFill>
                  <a:srgbClr val="0000CC"/>
                </a:solidFill>
              </a:rPr>
              <a:t>measurements </a:t>
            </a:r>
            <a:r>
              <a:rPr lang="en-US" sz="2000" b="1" dirty="0">
                <a:solidFill>
                  <a:srgbClr val="0000CC"/>
                </a:solidFill>
              </a:rPr>
              <a:t>at injection and flattop </a:t>
            </a:r>
            <a:r>
              <a:rPr lang="en-US" sz="2000" b="1" dirty="0" smtClean="0">
                <a:solidFill>
                  <a:srgbClr val="0000CC"/>
                </a:solidFill>
              </a:rPr>
              <a:t>with new </a:t>
            </a:r>
            <a:r>
              <a:rPr lang="en-US" sz="2000" b="1" dirty="0">
                <a:solidFill>
                  <a:srgbClr val="0000CC"/>
                </a:solidFill>
              </a:rPr>
              <a:t>MQY calibrations</a:t>
            </a:r>
            <a:r>
              <a:rPr lang="en-US" sz="2000" dirty="0"/>
              <a:t>. </a:t>
            </a:r>
            <a:r>
              <a:rPr lang="en-US" sz="2000" dirty="0" smtClean="0"/>
              <a:t>First </a:t>
            </a:r>
            <a:r>
              <a:rPr lang="en-US" sz="2000" dirty="0"/>
              <a:t>analysis </a:t>
            </a:r>
            <a:r>
              <a:rPr lang="en-US" sz="2000" dirty="0" smtClean="0"/>
              <a:t>points to an </a:t>
            </a:r>
            <a:r>
              <a:rPr lang="en-US" sz="2000" b="1" dirty="0" smtClean="0">
                <a:solidFill>
                  <a:srgbClr val="0000CC"/>
                </a:solidFill>
              </a:rPr>
              <a:t>improved optics </a:t>
            </a:r>
            <a:r>
              <a:rPr lang="en-US" sz="2000" dirty="0"/>
              <a:t>(as expected!). </a:t>
            </a:r>
            <a:r>
              <a:rPr lang="en-US" sz="2000" dirty="0" smtClean="0"/>
              <a:t>Afterwards, </a:t>
            </a:r>
            <a:r>
              <a:rPr lang="en-US" sz="2000" dirty="0"/>
              <a:t>a few kicks </a:t>
            </a:r>
            <a:r>
              <a:rPr lang="en-US" sz="2000" dirty="0" smtClean="0"/>
              <a:t>mostly </a:t>
            </a:r>
            <a:r>
              <a:rPr lang="en-US" sz="2000" dirty="0"/>
              <a:t>horizontally to measure </a:t>
            </a:r>
            <a:r>
              <a:rPr lang="en-US" sz="2000" b="1" dirty="0" smtClean="0">
                <a:solidFill>
                  <a:srgbClr val="0000CC"/>
                </a:solidFill>
              </a:rPr>
              <a:t>amplitude detuning </a:t>
            </a:r>
            <a:r>
              <a:rPr lang="en-US" sz="2000" b="1" dirty="0">
                <a:solidFill>
                  <a:srgbClr val="0000CC"/>
                </a:solidFill>
              </a:rPr>
              <a:t>at flattop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Detailed </a:t>
            </a:r>
            <a:r>
              <a:rPr lang="en-US" sz="2000" dirty="0"/>
              <a:t>analysis off-line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5:31 RQTD.A67B1 </a:t>
            </a:r>
            <a:r>
              <a:rPr lang="en-US" sz="2000" dirty="0">
                <a:solidFill>
                  <a:srgbClr val="FF0000"/>
                </a:solidFill>
              </a:rPr>
              <a:t>tripped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on </a:t>
            </a:r>
            <a:r>
              <a:rPr lang="en-US" sz="2000" dirty="0">
                <a:solidFill>
                  <a:srgbClr val="FF0000"/>
                </a:solidFill>
              </a:rPr>
              <a:t>a power converter fault.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DQAMS </a:t>
            </a:r>
            <a:r>
              <a:rPr lang="en-US" sz="2000" dirty="0">
                <a:solidFill>
                  <a:srgbClr val="FF0000"/>
                </a:solidFill>
              </a:rPr>
              <a:t>is in 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FIP_COM_LOST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4149080"/>
            <a:ext cx="1754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phase </a:t>
            </a:r>
            <a:r>
              <a:rPr lang="en-US" sz="2000" dirty="0"/>
              <a:t>beating error in IR8 (vertical</a:t>
            </a:r>
            <a:r>
              <a:rPr lang="en-US" sz="2000" dirty="0" smtClean="0"/>
              <a:t>) improved by factor 2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460" y="2158861"/>
            <a:ext cx="5184576" cy="439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Outline of MD block 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4213" y="25400"/>
            <a:ext cx="8229600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RF Study MD - ongoing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06434" y="836712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Plan:</a:t>
            </a:r>
          </a:p>
          <a:p>
            <a:endParaRPr lang="en-GB" sz="2000" dirty="0" smtClean="0"/>
          </a:p>
          <a:p>
            <a:r>
              <a:rPr lang="en-GB" sz="2000" dirty="0" smtClean="0"/>
              <a:t>We </a:t>
            </a:r>
            <a:r>
              <a:rPr lang="en-GB" sz="2000" dirty="0"/>
              <a:t>will start with the </a:t>
            </a:r>
            <a:r>
              <a:rPr lang="en-GB" sz="2000" b="1" dirty="0">
                <a:solidFill>
                  <a:srgbClr val="0000CC"/>
                </a:solidFill>
              </a:rPr>
              <a:t>RF Voltage Modulation</a:t>
            </a:r>
            <a:r>
              <a:rPr lang="en-GB" sz="2000" dirty="0">
                <a:solidFill>
                  <a:srgbClr val="0000CC"/>
                </a:solidFill>
              </a:rPr>
              <a:t> </a:t>
            </a:r>
            <a:r>
              <a:rPr lang="en-GB" sz="2000" dirty="0"/>
              <a:t>part. This was already done during last MD but with a very slow adaptation rate. We want to repeat with </a:t>
            </a:r>
            <a:r>
              <a:rPr lang="en-GB" sz="2000" b="1" dirty="0">
                <a:solidFill>
                  <a:srgbClr val="0000CC"/>
                </a:solidFill>
              </a:rPr>
              <a:t>faster rate</a:t>
            </a:r>
            <a:r>
              <a:rPr lang="en-GB" sz="2000" dirty="0"/>
              <a:t>. The risk is slow </a:t>
            </a:r>
            <a:r>
              <a:rPr lang="en-GB" sz="2000" dirty="0" err="1"/>
              <a:t>debunching</a:t>
            </a:r>
            <a:r>
              <a:rPr lang="en-GB" sz="2000" dirty="0"/>
              <a:t> (machine half full, nominal intensity, 50 ns batches, 450 GeV). No </a:t>
            </a:r>
            <a:r>
              <a:rPr lang="en-GB" sz="2000" dirty="0" err="1"/>
              <a:t>debunching</a:t>
            </a:r>
            <a:r>
              <a:rPr lang="en-GB" sz="2000" dirty="0"/>
              <a:t> was observed in the previous trial</a:t>
            </a:r>
            <a:r>
              <a:rPr lang="en-GB" sz="2000" dirty="0" smtClean="0"/>
              <a:t>.</a:t>
            </a:r>
          </a:p>
          <a:p>
            <a:endParaRPr lang="en-GB" sz="2000" dirty="0"/>
          </a:p>
          <a:p>
            <a:r>
              <a:rPr lang="en-GB" sz="2000" dirty="0"/>
              <a:t>If things go well we </a:t>
            </a:r>
            <a:r>
              <a:rPr lang="en-GB" sz="2000" dirty="0" smtClean="0"/>
              <a:t>will </a:t>
            </a:r>
            <a:r>
              <a:rPr lang="en-GB" sz="2000" dirty="0"/>
              <a:t>move to the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0000CC"/>
                </a:solidFill>
              </a:rPr>
              <a:t>longitudinal stability </a:t>
            </a:r>
            <a:r>
              <a:rPr lang="en-GB" sz="2000" dirty="0"/>
              <a:t>part. We will </a:t>
            </a:r>
            <a:r>
              <a:rPr lang="en-GB" sz="2000" b="1" dirty="0">
                <a:solidFill>
                  <a:srgbClr val="0000CC"/>
                </a:solidFill>
              </a:rPr>
              <a:t>excite a single longitudinal coupled-bunch mode </a:t>
            </a:r>
            <a:r>
              <a:rPr lang="en-GB" sz="2000" b="1" i="1" dirty="0">
                <a:solidFill>
                  <a:srgbClr val="0000CC"/>
                </a:solidFill>
              </a:rPr>
              <a:t>n </a:t>
            </a:r>
            <a:r>
              <a:rPr lang="en-GB" sz="2000" b="1" dirty="0">
                <a:solidFill>
                  <a:srgbClr val="0000CC"/>
                </a:solidFill>
              </a:rPr>
              <a:t>using narrowband phase noise excitation at </a:t>
            </a:r>
            <a:r>
              <a:rPr lang="en-GB" sz="2000" b="1" i="1" dirty="0">
                <a:solidFill>
                  <a:srgbClr val="0000CC"/>
                </a:solidFill>
              </a:rPr>
              <a:t>n </a:t>
            </a:r>
            <a:r>
              <a:rPr lang="en-GB" sz="2000" b="1" i="1" dirty="0" err="1">
                <a:solidFill>
                  <a:srgbClr val="0000CC"/>
                </a:solidFill>
              </a:rPr>
              <a:t>f</a:t>
            </a:r>
            <a:r>
              <a:rPr lang="en-GB" sz="2000" b="1" i="1" baseline="-25000" dirty="0" err="1">
                <a:solidFill>
                  <a:srgbClr val="0000CC"/>
                </a:solidFill>
              </a:rPr>
              <a:t>rev</a:t>
            </a:r>
            <a:r>
              <a:rPr lang="en-GB" sz="2000" b="1" i="1" dirty="0">
                <a:solidFill>
                  <a:srgbClr val="0000CC"/>
                </a:solidFill>
              </a:rPr>
              <a:t> </a:t>
            </a:r>
            <a:r>
              <a:rPr lang="en-GB" sz="2000" b="1" i="1" dirty="0" smtClean="0">
                <a:solidFill>
                  <a:srgbClr val="0000CC"/>
                </a:solidFill>
                <a:latin typeface="Calibri"/>
              </a:rPr>
              <a:t>±</a:t>
            </a:r>
            <a:r>
              <a:rPr lang="en-GB" sz="2000" b="1" i="1" dirty="0" err="1" smtClean="0">
                <a:solidFill>
                  <a:srgbClr val="0000CC"/>
                </a:solidFill>
              </a:rPr>
              <a:t>f</a:t>
            </a:r>
            <a:r>
              <a:rPr lang="en-GB" sz="2000" b="1" i="1" baseline="-25000" dirty="0" err="1" smtClean="0">
                <a:solidFill>
                  <a:srgbClr val="0000CC"/>
                </a:solidFill>
              </a:rPr>
              <a:t>s</a:t>
            </a:r>
            <a:r>
              <a:rPr lang="en-GB" sz="2000" b="1" i="1" dirty="0">
                <a:solidFill>
                  <a:srgbClr val="0000CC"/>
                </a:solidFill>
              </a:rPr>
              <a:t>, </a:t>
            </a:r>
            <a:r>
              <a:rPr lang="en-GB" sz="2000" b="1" dirty="0">
                <a:solidFill>
                  <a:srgbClr val="0000CC"/>
                </a:solidFill>
              </a:rPr>
              <a:t>then switch the excitation off, record single bunch phase evolution and deduce damping time</a:t>
            </a:r>
            <a:r>
              <a:rPr lang="en-GB" sz="2000" dirty="0"/>
              <a:t>. We will repeat the experiment for various modes (</a:t>
            </a:r>
            <a:r>
              <a:rPr lang="en-GB" sz="2000" i="1" dirty="0"/>
              <a:t>n</a:t>
            </a:r>
            <a:r>
              <a:rPr lang="en-GB" sz="2000" dirty="0"/>
              <a:t>), while reducing the gain of our feedback loop (thereby increasing the effective cavity impedance). Full machine, 450 GeV. Again the risk is slow </a:t>
            </a:r>
            <a:r>
              <a:rPr lang="en-GB" sz="2000" dirty="0" err="1"/>
              <a:t>debunching</a:t>
            </a:r>
            <a:r>
              <a:rPr lang="en-GB" sz="2000" dirty="0"/>
              <a:t> while we excite the longitudinal mode. There is no risk to become unstable: we only measure lengthening of damping time and will not reach the instability threshold.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6216" y="692786"/>
            <a:ext cx="202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(P. Baudrenghien)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2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MD#4 Plan Mon – Tue (26. – 27.11.)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336579"/>
              </p:ext>
            </p:extLst>
          </p:nvPr>
        </p:nvGraphicFramePr>
        <p:xfrm>
          <a:off x="467430" y="660581"/>
          <a:ext cx="8425170" cy="564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v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8254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Tue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00:00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576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MQY transfer function</a:t>
                      </a:r>
                      <a:endParaRPr lang="en-US" sz="140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TeV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Pilote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bunches (1-3e10p/bunch).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Standard optics measurements with different MQY transfer </a:t>
                      </a: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funtions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>
                          <a:latin typeface="Calibri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RF study (</a:t>
                      </a:r>
                      <a:r>
                        <a:rPr kumimoji="0" lang="en-US" sz="18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longit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. stability for batch or RF voltage modulation)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200" b="1" u="non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 few nominal batches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of 144b.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RF Voltage modulation: fill half of the ring, to test the corrected algorithm of voltage set point adjustment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Longitudinal stability: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Full ring with max. bunch intensity. Excite a single mode in the beam </a:t>
                      </a:r>
                      <a:r>
                        <a:rPr lang="en-US" sz="1000" b="0" u="none" baseline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with decreasing 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gain in the feedback loop.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US" sz="1000" b="0" u="non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beam-beam (noise or impedance)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sz="1200" b="1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US" sz="1000" b="0" u="none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GeV</a:t>
                      </a:r>
                      <a:endParaRPr lang="en-US" sz="1000" b="0" u="none" baseline="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 total </a:t>
                      </a:r>
                      <a:r>
                        <a:rPr lang="en-US" sz="1000" b="0" u="none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bunches  per beam with different intensities (from  1e11 to 2e11), zero crossing angle in IP1, IP2 and IP5. Nominal crossing angle in IP8.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Collision tune,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Damper (ADT) off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Introduce increasing noise with ADT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Increase ADT gain in steps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Scan separation in IP1 and 5 with 4 bunches (from 1e11 to 2e11) with damper of.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22:00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Collimation impedance &amp; follow up from last MD</a:t>
                      </a:r>
                      <a:endParaRPr kumimoji="0" lang="en-US" sz="18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12700" marR="12700" marT="1270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lang="en-US" sz="1000" b="0" u="none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TeV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~3b (1.3e11p/bunch)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below SBF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Alignment of collimators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Impedance studies with tight collimator settings and moving IR7 collimators back and forth.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details see 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4"/>
                        </a:rPr>
                        <a:t>slides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4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MD#4 Plan Wed – Thu (28.-29.11.)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679427"/>
              </p:ext>
            </p:extLst>
          </p:nvPr>
        </p:nvGraphicFramePr>
        <p:xfrm>
          <a:off x="467430" y="692696"/>
          <a:ext cx="8425170" cy="511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MD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Wed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>
                          <a:latin typeface="Calibri"/>
                          <a:cs typeface="Calibri"/>
                        </a:rPr>
                        <a:t>04:00</a:t>
                      </a:r>
                      <a:endParaRPr lang="en-GB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two –beam impedance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4TeV, squeeze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to beta*=1.5m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150 bunches per beam (nominal filling scheme)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Move beam 2 clockwise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Reduce 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octupole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currents in 5 different configurations (0 turn, ¼ turn, ½ turn, ¾ turn and 1 turn cogging)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(More details see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14:00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transverse  impedance localization at injection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GB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8bunches with different intensities, equally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spaced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(5e9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1e10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5e10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1e11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 1.5e11 … 2.2e11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Create kick with </a:t>
                      </a:r>
                      <a:r>
                        <a:rPr lang="en-GB" sz="10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AC dipole or  kicker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Tune shift 2.1e-3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Move TDI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Parallel measurement with ADT?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(More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detials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see </a:t>
                      </a:r>
                      <a:r>
                        <a:rPr lang="en-GB" sz="1000" dirty="0" smtClean="0"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TCDI automatic setup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lang="en-GB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GeV</a:t>
                      </a:r>
                      <a:endParaRPr lang="en-GB" sz="1000" dirty="0" smtClean="0">
                        <a:latin typeface="Calibri"/>
                        <a:cs typeface="Calibri"/>
                      </a:endParaRP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Pilot bunches (1e10p/bunch)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22:00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bunch flattening with RF phase modulation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GB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GeV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and 4TeV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Nominal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LHC beam, i.e. 1374b per beam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Add flattening signal (sine-wave close to the synchrotron </a:t>
                      </a:r>
                      <a:r>
                        <a:rPr lang="en-GB" sz="1000" baseline="0" dirty="0" err="1" smtClean="0">
                          <a:latin typeface="Calibri"/>
                          <a:cs typeface="Calibri"/>
                        </a:rPr>
                        <a:t>frequ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.)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The MD will have ramp and all steps before physics.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Measure effects of heating and </a:t>
                      </a:r>
                      <a:r>
                        <a:rPr lang="en-GB" sz="1000" baseline="0" dirty="0" err="1" smtClean="0">
                          <a:latin typeface="Calibri"/>
                          <a:cs typeface="Calibri"/>
                        </a:rPr>
                        <a:t>transv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. Instabilities.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Thu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04:00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End of MD#4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1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dirty="0" smtClean="0"/>
              <a:t>MD#4 </a:t>
            </a:r>
            <a:r>
              <a:rPr lang="en-US" dirty="0" smtClean="0"/>
              <a:t>News &amp; Plan </a:t>
            </a:r>
            <a:r>
              <a:rPr lang="en-US" dirty="0" smtClean="0"/>
              <a:t>Mon – Tue (26. – 27.11.)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628218"/>
              </p:ext>
            </p:extLst>
          </p:nvPr>
        </p:nvGraphicFramePr>
        <p:xfrm>
          <a:off x="467430" y="660581"/>
          <a:ext cx="8425170" cy="563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v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2616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Mon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 if needed </a:t>
                      </a: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</a:tr>
              <a:tr h="426163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450</a:t>
                      </a:r>
                      <a:r>
                        <a:rPr lang="en-US" sz="14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GeV: </a:t>
                      </a:r>
                      <a:r>
                        <a:rPr lang="en-US" sz="1800" b="1" i="0" u="sng" strike="noStrike" baseline="0" noProof="0" dirty="0" smtClean="0">
                          <a:solidFill>
                            <a:srgbClr val="0000CC"/>
                          </a:solidFill>
                          <a:effectLst/>
                          <a:latin typeface="Calibri"/>
                          <a:cs typeface="Calibri"/>
                        </a:rPr>
                        <a:t>IR8 aperture</a:t>
                      </a:r>
                      <a:endParaRPr lang="en-US" sz="1400" b="1" i="0" u="sng" strike="noStrike" noProof="0" dirty="0" smtClean="0">
                        <a:solidFill>
                          <a:srgbClr val="0000CC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EA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GeV</a:t>
                      </a:r>
                      <a:endParaRPr lang="en-US" sz="10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Pilote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bunches(1e10p/bunch) to measure aperture.</a:t>
                      </a:r>
                    </a:p>
                  </a:txBody>
                  <a:tcPr marL="12700" marR="12700" marT="12700" marB="0" anchor="ctr">
                    <a:solidFill>
                      <a:srgbClr val="E5E6FD"/>
                    </a:solidFill>
                  </a:tcPr>
                </a:tc>
              </a:tr>
              <a:tr h="426163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10:00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Beam instrumentation</a:t>
                      </a:r>
                      <a:endParaRPr kumimoji="0" lang="en-US" sz="18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12700" marR="12700" marT="1270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BSRT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vs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WS,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Schottky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, WS PM saturation (partially done in MD3):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GeV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B1: Pilot + 12b &gt;=1.1e11p/bunch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B2: Pilot + 50ns trains from 6 to 72 bunches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Bumps at 450GeV and 4TeV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Blow up with ADT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2) BGI, Gates BBQ, BSRT temperatures: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50ns trains with minimum 600 bunches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Bumps in B2 +- 3mm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Blow up with ADT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Gating with ADT off on some bunches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3) BPMs: Done in MD3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4) Matching: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Probe from 1 to 5e10p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Inj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, circulate (~100 turns) and dump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(More details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see 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)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p-Pb test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From MD2 preparation: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450GeV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and 4TeV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Bunches of  ~1.5e10p/bunch and &gt;5e7Pb/bunch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B2: few proton bunches and few </a:t>
                      </a:r>
                      <a:r>
                        <a:rPr lang="en-US" sz="1000" baseline="0" dirty="0" err="1" smtClean="0">
                          <a:latin typeface="Calibri"/>
                          <a:cs typeface="Calibri"/>
                        </a:rPr>
                        <a:t>Pb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bunches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B1: &gt; 300 bunches with 10% ~1.5e10p/bunch, later with higher intensities.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Test RF re-phasing procedure.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Squeeze sequence and collisions.</a:t>
                      </a:r>
                      <a:endParaRPr lang="en-US" sz="1000" dirty="0" smtClean="0">
                        <a:latin typeface="Calibri"/>
                        <a:cs typeface="Calibri"/>
                      </a:endParaRPr>
                    </a:p>
                    <a:p>
                      <a:pPr algn="l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dirty="0" smtClean="0"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943" y="1542692"/>
            <a:ext cx="4916731" cy="92333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ancelled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QPS access S6-7 RQF/RQD,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MKI2 fault in </a:t>
            </a:r>
            <a:r>
              <a:rPr lang="en-US" b="1" dirty="0" err="1" smtClean="0">
                <a:solidFill>
                  <a:srgbClr val="FF0000"/>
                </a:solidFill>
              </a:rPr>
              <a:t>softstart</a:t>
            </a:r>
            <a:r>
              <a:rPr lang="en-US" b="1" dirty="0" smtClean="0">
                <a:solidFill>
                  <a:srgbClr val="FF0000"/>
                </a:solidFill>
              </a:rPr>
              <a:t>, dump line vacuum);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be rescheduled as Operational Dev.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284984"/>
            <a:ext cx="4172937" cy="36933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BPM studies and beam excitation, …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2" y="5085184"/>
            <a:ext cx="4942379" cy="36933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24 </a:t>
            </a:r>
            <a:r>
              <a:rPr lang="en-US" b="1" i="1" dirty="0" smtClean="0">
                <a:solidFill>
                  <a:srgbClr val="FF0000"/>
                </a:solidFill>
              </a:rPr>
              <a:t>p </a:t>
            </a:r>
            <a:r>
              <a:rPr lang="en-US" b="1" dirty="0" smtClean="0">
                <a:solidFill>
                  <a:srgbClr val="FF0000"/>
                </a:solidFill>
              </a:rPr>
              <a:t>batches from the SPS posed problems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MD#4 </a:t>
            </a:r>
            <a:r>
              <a:rPr lang="en-US" dirty="0" smtClean="0"/>
              <a:t>New &amp; Plan </a:t>
            </a:r>
            <a:r>
              <a:rPr lang="en-US" dirty="0" smtClean="0"/>
              <a:t>Mon – Tue (26. – 27.11.)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598100"/>
              </p:ext>
            </p:extLst>
          </p:nvPr>
        </p:nvGraphicFramePr>
        <p:xfrm>
          <a:off x="467430" y="660581"/>
          <a:ext cx="8425170" cy="564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v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8254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Tue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00:00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576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MQY transfer function</a:t>
                      </a:r>
                      <a:endParaRPr lang="en-US" sz="140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TeV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Pilote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bunches (1-3e10p/bunch).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Standard optics measurements with different MQY transfer </a:t>
                      </a: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funtions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>
                          <a:latin typeface="Calibri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RF study (</a:t>
                      </a:r>
                      <a:r>
                        <a:rPr kumimoji="0" lang="en-US" sz="18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longit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. stability for batch or RF voltage modulation)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200" b="1" u="non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 few nominal batches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of 144b.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RF Voltage modulation: fill half of the ring, to test the corrected algorithm of voltage set point adjustment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Longitudinal stability: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Full ring with max. bunch intensity. Excite a single mode in the beam </a:t>
                      </a:r>
                      <a:r>
                        <a:rPr lang="en-US" sz="1000" b="0" u="none" baseline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with decreasing 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gain in the feedback loop.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US" sz="1000" b="0" u="non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beam-beam (noise or impedance)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sz="1200" b="1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US" sz="1000" b="0" u="none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GeV</a:t>
                      </a:r>
                      <a:endParaRPr lang="en-US" sz="1000" b="0" u="none" baseline="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 total </a:t>
                      </a:r>
                      <a:r>
                        <a:rPr lang="en-US" sz="1000" b="0" u="none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bunches  per beam with different intensities (from  1e11 to 2e11), zero crossing angle in IP1, IP2 and IP5. Nominal crossing angle in IP8.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Collision tune,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Damper (ADT) off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Introduce increasing noise with ADT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Increase ADT gain in steps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Scan separation in IP1 and 5 with 4 bunches (from 1e11 to 2e11) with damper of.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22:00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Collimation impedance &amp; follow up from last MD</a:t>
                      </a:r>
                      <a:endParaRPr kumimoji="0" lang="en-US" sz="18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12700" marR="12700" marT="1270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lang="en-US" sz="1000" b="0" u="none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TeV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~3b (1.3e11p/bunch)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below SBF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Alignment of collimators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Impedance studies with tight collimator settings and moving IR7 collimators back and forth.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details see 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4"/>
                        </a:rPr>
                        <a:t>slides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2080" y="1647164"/>
            <a:ext cx="1595309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s</a:t>
            </a:r>
            <a:r>
              <a:rPr lang="en-US" sz="2000" b="1" dirty="0" smtClean="0">
                <a:solidFill>
                  <a:srgbClr val="0000CC"/>
                </a:solidFill>
              </a:rPr>
              <a:t>uccessful!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729231"/>
            <a:ext cx="1580882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i</a:t>
            </a:r>
            <a:r>
              <a:rPr lang="en-US" sz="2000" b="1" dirty="0" smtClean="0">
                <a:solidFill>
                  <a:srgbClr val="0000CC"/>
                </a:solidFill>
              </a:rPr>
              <a:t>n progress</a:t>
            </a:r>
            <a:endParaRPr lang="en-GB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Outline of MD block 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631141"/>
            <a:ext cx="907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Arial" charset="0"/>
                <a:cs typeface="Arial" charset="0"/>
              </a:rPr>
              <a:t>BI_MD_cross_calibration_8 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827584" y="0"/>
            <a:ext cx="764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rgbClr val="00007D"/>
                </a:solidFill>
                <a:ea typeface="+mj-ea"/>
                <a:cs typeface="+mj-cs"/>
              </a:rPr>
              <a:t>BI </a:t>
            </a:r>
            <a:r>
              <a:rPr lang="en-US" sz="3200" kern="0" dirty="0" smtClean="0">
                <a:solidFill>
                  <a:srgbClr val="00007D"/>
                </a:solidFill>
                <a:ea typeface="+mj-ea"/>
                <a:cs typeface="+mj-cs"/>
              </a:rPr>
              <a:t>MD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</a:rPr>
              <a:t>– new filling </a:t>
            </a:r>
            <a:r>
              <a:rPr lang="en-US" sz="3200" dirty="0">
                <a:latin typeface="Arial" charset="0"/>
                <a:cs typeface="Arial" charset="0"/>
              </a:rPr>
              <a:t>scheme for </a:t>
            </a:r>
            <a:r>
              <a:rPr lang="en-US" sz="3200" dirty="0" smtClean="0">
                <a:latin typeface="Arial" charset="0"/>
                <a:cs typeface="Arial" charset="0"/>
              </a:rPr>
              <a:t>BLM </a:t>
            </a:r>
            <a:r>
              <a:rPr lang="en-US" sz="3200" dirty="0">
                <a:latin typeface="Arial" charset="0"/>
                <a:cs typeface="Arial" charset="0"/>
              </a:rPr>
              <a:t>MD</a:t>
            </a:r>
            <a:r>
              <a:rPr lang="en-US" sz="3200" kern="0" dirty="0" smtClean="0">
                <a:solidFill>
                  <a:srgbClr val="00007D"/>
                </a:solidFill>
                <a:ea typeface="+mj-ea"/>
                <a:cs typeface="+mj-cs"/>
              </a:rPr>
              <a:t> </a:t>
            </a:r>
            <a:r>
              <a:rPr lang="en-US" sz="2800" kern="0" dirty="0" smtClean="0">
                <a:solidFill>
                  <a:srgbClr val="00007D"/>
                </a:solidFill>
                <a:ea typeface="+mj-ea"/>
                <a:cs typeface="+mj-cs"/>
              </a:rPr>
              <a:t>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1154361"/>
            <a:ext cx="9144000" cy="57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 </a:t>
            </a:r>
            <a:r>
              <a:rPr lang="en-US" dirty="0" smtClean="0"/>
              <a:t>MD</a:t>
            </a:r>
            <a:r>
              <a:rPr lang="en-US" sz="2800" dirty="0" smtClean="0"/>
              <a:t> 50-Hz </a:t>
            </a:r>
            <a:r>
              <a:rPr lang="en-US" sz="2800" dirty="0"/>
              <a:t>and 8-kHz </a:t>
            </a:r>
            <a:r>
              <a:rPr lang="en-US" sz="2800" dirty="0" smtClean="0"/>
              <a:t>investigation using </a:t>
            </a:r>
            <a:r>
              <a:rPr lang="en-US" sz="2800" dirty="0"/>
              <a:t>BBQ 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27</a:t>
            </a:r>
            <a:r>
              <a:rPr lang="en-US" dirty="0" smtClean="0">
                <a:solidFill>
                  <a:srgbClr val="00007D"/>
                </a:solidFill>
              </a:rPr>
              <a:t>-11-2012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MD block 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28900"/>
            <a:ext cx="9289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Aim: </a:t>
            </a:r>
            <a:r>
              <a:rPr lang="en-US" sz="2000" dirty="0" smtClean="0"/>
              <a:t>check if small fault </a:t>
            </a:r>
            <a:r>
              <a:rPr lang="en-US" sz="2000" dirty="0"/>
              <a:t>currents </a:t>
            </a:r>
            <a:r>
              <a:rPr lang="en-US" sz="2000" dirty="0" smtClean="0"/>
              <a:t>passing along vacuum </a:t>
            </a:r>
            <a:r>
              <a:rPr lang="en-US" sz="2000" dirty="0"/>
              <a:t>chamber </a:t>
            </a:r>
            <a:r>
              <a:rPr lang="en-US" sz="2000" dirty="0" smtClean="0"/>
              <a:t>can induce 50 </a:t>
            </a:r>
            <a:r>
              <a:rPr lang="en-US" sz="2000" dirty="0"/>
              <a:t>or </a:t>
            </a:r>
            <a:r>
              <a:rPr lang="en-US" sz="2000" dirty="0" smtClean="0"/>
              <a:t>8 kHz beam oscillations; during earlier TS two </a:t>
            </a:r>
            <a:r>
              <a:rPr lang="en-US" sz="2000" dirty="0"/>
              <a:t>taps </a:t>
            </a:r>
            <a:r>
              <a:rPr lang="en-US" sz="2000" dirty="0" smtClean="0"/>
              <a:t>were installed on </a:t>
            </a:r>
            <a:r>
              <a:rPr lang="en-US" sz="2000" dirty="0"/>
              <a:t>the </a:t>
            </a:r>
            <a:r>
              <a:rPr lang="en-US" sz="2000" dirty="0" smtClean="0"/>
              <a:t>B2 vacuum chamber right of P4. Distance </a:t>
            </a:r>
            <a:r>
              <a:rPr lang="en-US" sz="2000" dirty="0"/>
              <a:t>between </a:t>
            </a:r>
            <a:r>
              <a:rPr lang="en-US" sz="2000" dirty="0" smtClean="0"/>
              <a:t>taps </a:t>
            </a:r>
            <a:r>
              <a:rPr lang="en-US" sz="2000" dirty="0"/>
              <a:t>is ~</a:t>
            </a:r>
            <a:r>
              <a:rPr lang="en-US" sz="2000" dirty="0" smtClean="0"/>
              <a:t>10 </a:t>
            </a:r>
            <a:r>
              <a:rPr lang="en-US" sz="2000" dirty="0" err="1" smtClean="0"/>
              <a:t>metres</a:t>
            </a:r>
            <a:r>
              <a:rPr lang="en-US" sz="2000" dirty="0" smtClean="0"/>
              <a:t>. Maximum current </a:t>
            </a:r>
            <a:r>
              <a:rPr lang="en-US" sz="2000" dirty="0"/>
              <a:t>~</a:t>
            </a:r>
            <a:r>
              <a:rPr lang="en-US" sz="2000" dirty="0" smtClean="0"/>
              <a:t>50 </a:t>
            </a:r>
            <a:r>
              <a:rPr lang="en-US" sz="2000" dirty="0"/>
              <a:t>mA </a:t>
            </a:r>
            <a:r>
              <a:rPr lang="en-US" sz="2000" dirty="0" err="1" smtClean="0"/>
              <a:t>rms</a:t>
            </a:r>
            <a:r>
              <a:rPr lang="en-US" sz="2000" dirty="0" smtClean="0"/>
              <a:t> (</a:t>
            </a:r>
            <a:r>
              <a:rPr lang="en-US" sz="2000" dirty="0" err="1" smtClean="0"/>
              <a:t>tbc</a:t>
            </a:r>
            <a:r>
              <a:rPr lang="en-US" sz="2000" dirty="0" smtClean="0"/>
              <a:t>).</a:t>
            </a:r>
            <a:endParaRPr lang="en-US" sz="2000" dirty="0"/>
          </a:p>
          <a:p>
            <a:r>
              <a:rPr lang="en-US" sz="2000" b="1" dirty="0" smtClean="0"/>
              <a:t>Result: </a:t>
            </a:r>
            <a:r>
              <a:rPr lang="en-US" sz="2000" dirty="0" smtClean="0"/>
              <a:t>Exciting </a:t>
            </a:r>
            <a:r>
              <a:rPr lang="en-US" sz="2000" dirty="0"/>
              <a:t>on off- and on-resonance of the horizontal </a:t>
            </a:r>
            <a:r>
              <a:rPr lang="en-US" sz="2000" dirty="0" smtClean="0"/>
              <a:t>tunes observed </a:t>
            </a:r>
            <a:r>
              <a:rPr lang="en-US" sz="2000" dirty="0"/>
              <a:t>signal levels similar to those generated by the 50 Hz lines.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60225"/>
            <a:ext cx="6320009" cy="36839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60032" y="5476582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w/o </a:t>
            </a:r>
            <a:r>
              <a:rPr lang="en-US" dirty="0">
                <a:solidFill>
                  <a:srgbClr val="0000CC"/>
                </a:solidFill>
              </a:rPr>
              <a:t>excitation 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4753" y="3506524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excitation on tune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resonance, 3120 Hz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9255" y="4140556"/>
            <a:ext cx="16552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ff-resonance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excitation,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3090 Hz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51" y="3183359"/>
            <a:ext cx="2188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Marek</a:t>
            </a:r>
            <a:r>
              <a:rPr lang="en-US" dirty="0" smtClean="0"/>
              <a:t> </a:t>
            </a:r>
            <a:r>
              <a:rPr lang="en-US" dirty="0" err="1"/>
              <a:t>Gasior</a:t>
            </a:r>
            <a:r>
              <a:rPr lang="en-US" dirty="0"/>
              <a:t>, Ralph </a:t>
            </a:r>
            <a:r>
              <a:rPr lang="en-US" dirty="0" err="1" smtClean="0"/>
              <a:t>Steinhagen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692696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Synchronous </a:t>
            </a:r>
            <a:r>
              <a:rPr lang="en-US" sz="2000" dirty="0"/>
              <a:t>orbit using several </a:t>
            </a:r>
            <a:r>
              <a:rPr lang="en-US" sz="2000" dirty="0" err="1"/>
              <a:t>OrbitBunch</a:t>
            </a:r>
            <a:r>
              <a:rPr lang="en-US" sz="2000" dirty="0"/>
              <a:t> masks (overlapping and </a:t>
            </a:r>
            <a:r>
              <a:rPr lang="en-US" sz="2000" dirty="0" smtClean="0"/>
              <a:t>not </a:t>
            </a:r>
            <a:r>
              <a:rPr lang="en-US" sz="2000" dirty="0" err="1"/>
              <a:t>overlaping</a:t>
            </a:r>
            <a:r>
              <a:rPr lang="en-US" sz="2000" dirty="0"/>
              <a:t> bunches</a:t>
            </a:r>
            <a:r>
              <a:rPr lang="en-US" sz="2000" dirty="0" smtClean="0"/>
              <a:t>): </a:t>
            </a:r>
            <a:r>
              <a:rPr lang="en-US" sz="2000" b="1" dirty="0" smtClean="0">
                <a:solidFill>
                  <a:srgbClr val="0000CC"/>
                </a:solidFill>
              </a:rPr>
              <a:t>Effect </a:t>
            </a:r>
            <a:r>
              <a:rPr lang="en-US" sz="2000" b="1" dirty="0">
                <a:solidFill>
                  <a:srgbClr val="0000CC"/>
                </a:solidFill>
              </a:rPr>
              <a:t>of </a:t>
            </a:r>
            <a:r>
              <a:rPr lang="en-US" sz="2000" b="1" dirty="0" smtClean="0">
                <a:solidFill>
                  <a:srgbClr val="0000CC"/>
                </a:solidFill>
              </a:rPr>
              <a:t>crosstalk </a:t>
            </a:r>
            <a:r>
              <a:rPr lang="en-US" sz="2000" b="1" dirty="0">
                <a:solidFill>
                  <a:srgbClr val="0000CC"/>
                </a:solidFill>
              </a:rPr>
              <a:t>at </a:t>
            </a:r>
            <a:r>
              <a:rPr lang="en-US" sz="2000" b="1" dirty="0" err="1" smtClean="0">
                <a:solidFill>
                  <a:srgbClr val="0000CC"/>
                </a:solidFill>
              </a:rPr>
              <a:t>striplines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with different </a:t>
            </a:r>
            <a:r>
              <a:rPr lang="en-US" sz="2000" b="1" dirty="0" smtClean="0">
                <a:solidFill>
                  <a:srgbClr val="0000CC"/>
                </a:solidFill>
              </a:rPr>
              <a:t>ratios </a:t>
            </a:r>
            <a:r>
              <a:rPr lang="en-US" sz="2000" b="1" dirty="0">
                <a:solidFill>
                  <a:srgbClr val="0000CC"/>
                </a:solidFill>
              </a:rPr>
              <a:t>of beam intensities and with a cogging of B2 phase </a:t>
            </a:r>
            <a:r>
              <a:rPr lang="en-US" sz="2000" dirty="0"/>
              <a:t>to look for the worst case at the </a:t>
            </a:r>
            <a:r>
              <a:rPr lang="en-US" sz="2000" dirty="0" err="1"/>
              <a:t>striplines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Testing </a:t>
            </a:r>
            <a:r>
              <a:rPr lang="en-US" sz="2000" dirty="0"/>
              <a:t>the </a:t>
            </a:r>
            <a:r>
              <a:rPr lang="en-US" sz="2000" b="1" dirty="0" smtClean="0">
                <a:solidFill>
                  <a:srgbClr val="0000CC"/>
                </a:solidFill>
              </a:rPr>
              <a:t>interlock </a:t>
            </a:r>
            <a:r>
              <a:rPr lang="en-US" sz="2000" b="1" dirty="0" err="1">
                <a:solidFill>
                  <a:srgbClr val="0000CC"/>
                </a:solidFill>
              </a:rPr>
              <a:t>behaviour</a:t>
            </a:r>
            <a:r>
              <a:rPr lang="en-US" sz="2000" b="1" dirty="0">
                <a:solidFill>
                  <a:srgbClr val="0000CC"/>
                </a:solidFill>
              </a:rPr>
              <a:t> in high </a:t>
            </a:r>
            <a:r>
              <a:rPr lang="en-US" sz="2000" b="1" dirty="0" smtClean="0">
                <a:solidFill>
                  <a:srgbClr val="0000CC"/>
                </a:solidFill>
              </a:rPr>
              <a:t>sensitivity mode</a:t>
            </a:r>
            <a:r>
              <a:rPr lang="en-US" sz="2000" dirty="0" smtClean="0"/>
              <a:t>. </a:t>
            </a:r>
            <a:r>
              <a:rPr lang="en-US" sz="2000" b="1" dirty="0">
                <a:solidFill>
                  <a:srgbClr val="0000CC"/>
                </a:solidFill>
              </a:rPr>
              <a:t>The reflections were not observable anymore in B2 at 1.3e10p/bunch </a:t>
            </a:r>
            <a:r>
              <a:rPr lang="en-US" sz="2000" b="1" dirty="0" smtClean="0">
                <a:solidFill>
                  <a:srgbClr val="0000CC"/>
                </a:solidFill>
              </a:rPr>
              <a:t>at </a:t>
            </a:r>
            <a:r>
              <a:rPr lang="en-US" sz="2000" b="1" dirty="0">
                <a:solidFill>
                  <a:srgbClr val="0000CC"/>
                </a:solidFill>
              </a:rPr>
              <a:t>high sensitivity</a:t>
            </a:r>
            <a:r>
              <a:rPr lang="en-US" sz="2000" dirty="0"/>
              <a:t>. Determining the B1 limit needs </a:t>
            </a:r>
            <a:r>
              <a:rPr lang="en-US" sz="2000" dirty="0" err="1"/>
              <a:t>postprocessing</a:t>
            </a:r>
            <a:r>
              <a:rPr lang="en-US" sz="2000" dirty="0"/>
              <a:t> of the off-line data.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755576" y="18237"/>
            <a:ext cx="8388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kern="0" dirty="0">
                <a:solidFill>
                  <a:srgbClr val="00007D"/>
                </a:solidFill>
              </a:rPr>
              <a:t>BI MD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– BPM studies</a:t>
            </a:r>
            <a:r>
              <a:rPr lang="en-US" sz="3200" kern="0" dirty="0" smtClean="0">
                <a:solidFill>
                  <a:srgbClr val="00007D"/>
                </a:solidFill>
              </a:rPr>
              <a:t> </a:t>
            </a:r>
            <a:r>
              <a:rPr lang="en-US" sz="2800" kern="0" dirty="0" smtClean="0">
                <a:solidFill>
                  <a:srgbClr val="00007D"/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48058"/>
            <a:ext cx="5076056" cy="33925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4089" y="3429000"/>
            <a:ext cx="3635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start scraping </a:t>
            </a:r>
            <a:r>
              <a:rPr lang="en-US" sz="2400" dirty="0" smtClean="0"/>
              <a:t>first beam 1 and then beam 2 ;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t the end switching to high sensitivity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53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0"/>
            <a:ext cx="7664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rgbClr val="00007D"/>
                </a:solidFill>
                <a:ea typeface="+mj-ea"/>
                <a:cs typeface="+mj-cs"/>
              </a:rPr>
              <a:t>BI </a:t>
            </a:r>
            <a:r>
              <a:rPr lang="en-US" sz="3200" kern="0" dirty="0" smtClean="0">
                <a:solidFill>
                  <a:srgbClr val="00007D"/>
                </a:solidFill>
                <a:ea typeface="+mj-ea"/>
                <a:cs typeface="+mj-cs"/>
              </a:rPr>
              <a:t>MD</a:t>
            </a:r>
            <a:r>
              <a:rPr lang="en-US" sz="3200" dirty="0">
                <a:latin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cs typeface="Arial" charset="0"/>
              </a:rPr>
              <a:t>– new filling </a:t>
            </a:r>
            <a:r>
              <a:rPr lang="en-US" sz="3200" dirty="0">
                <a:latin typeface="Arial" charset="0"/>
                <a:cs typeface="Arial" charset="0"/>
              </a:rPr>
              <a:t>scheme for</a:t>
            </a:r>
            <a:r>
              <a:rPr lang="en-US" sz="3200" i="1" dirty="0">
                <a:latin typeface="Arial" charset="0"/>
                <a:cs typeface="Arial" charset="0"/>
              </a:rPr>
              <a:t> </a:t>
            </a:r>
            <a:r>
              <a:rPr lang="en-US" sz="3200" i="1" dirty="0" smtClean="0">
                <a:latin typeface="Arial" charset="0"/>
                <a:cs typeface="Arial" charset="0"/>
              </a:rPr>
              <a:t>p-Pb </a:t>
            </a:r>
            <a:r>
              <a:rPr lang="en-US" sz="3200" dirty="0">
                <a:latin typeface="Arial" charset="0"/>
                <a:cs typeface="Arial" charset="0"/>
              </a:rPr>
              <a:t>MD</a:t>
            </a:r>
            <a:r>
              <a:rPr lang="en-US" sz="3200" kern="0" dirty="0" smtClean="0">
                <a:solidFill>
                  <a:srgbClr val="00007D"/>
                </a:solidFill>
                <a:ea typeface="+mj-ea"/>
                <a:cs typeface="+mj-cs"/>
              </a:rPr>
              <a:t> </a:t>
            </a:r>
            <a:r>
              <a:rPr lang="en-US" sz="2800" kern="0" dirty="0" smtClean="0">
                <a:solidFill>
                  <a:srgbClr val="00007D"/>
                </a:solidFill>
                <a:ea typeface="+mj-ea"/>
                <a:cs typeface="+mj-cs"/>
              </a:rPr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386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692696"/>
            <a:ext cx="4790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latin typeface="Arial" charset="0"/>
                <a:cs typeface="Arial" charset="0"/>
              </a:rPr>
              <a:t>200ns_4Pb_318p_24b14bpi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4128" y="72490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lead in B1 and protons in B2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75111" y="4581128"/>
            <a:ext cx="4572000" cy="1200329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a</a:t>
            </a:r>
            <a:r>
              <a:rPr lang="en-US" b="1" dirty="0" smtClean="0">
                <a:solidFill>
                  <a:srgbClr val="0000CC"/>
                </a:solidFill>
              </a:rPr>
              <a:t>t the end of BI MD switched machine </a:t>
            </a:r>
            <a:r>
              <a:rPr lang="en-US" b="1" dirty="0">
                <a:solidFill>
                  <a:srgbClr val="0000CC"/>
                </a:solidFill>
              </a:rPr>
              <a:t>to ion-proton </a:t>
            </a:r>
            <a:r>
              <a:rPr lang="en-US" b="1" dirty="0" smtClean="0">
                <a:solidFill>
                  <a:srgbClr val="0000CC"/>
                </a:solidFill>
              </a:rPr>
              <a:t>physics; </a:t>
            </a:r>
            <a:r>
              <a:rPr lang="en-US" b="1" dirty="0" err="1">
                <a:solidFill>
                  <a:srgbClr val="0000CC"/>
                </a:solidFill>
              </a:rPr>
              <a:t>hypercycle</a:t>
            </a:r>
            <a:r>
              <a:rPr lang="en-US" b="1" dirty="0">
                <a:solidFill>
                  <a:srgbClr val="0000CC"/>
                </a:solidFill>
              </a:rPr>
              <a:t> changed at flat bottom and RF settings </a:t>
            </a:r>
            <a:r>
              <a:rPr lang="en-US" b="1" dirty="0" smtClean="0">
                <a:solidFill>
                  <a:srgbClr val="0000CC"/>
                </a:solidFill>
              </a:rPr>
              <a:t>changed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2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i="1" dirty="0" smtClean="0"/>
              <a:t>-Pb</a:t>
            </a:r>
            <a:r>
              <a:rPr lang="en-US" dirty="0" smtClean="0"/>
              <a:t> MD – ion beam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764704"/>
            <a:ext cx="3881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17:10 first </a:t>
            </a:r>
            <a:r>
              <a:rPr lang="en-US" sz="2400" i="1" dirty="0"/>
              <a:t>Pb </a:t>
            </a:r>
            <a:r>
              <a:rPr lang="en-US" sz="2400" dirty="0"/>
              <a:t>beam in LHC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747228"/>
            <a:ext cx="5184576" cy="2160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0890" y="290746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second </a:t>
            </a:r>
            <a:r>
              <a:rPr lang="en-US" sz="2400" i="1" dirty="0"/>
              <a:t>Pb</a:t>
            </a:r>
            <a:r>
              <a:rPr lang="en-US" sz="2400" dirty="0"/>
              <a:t> bunch in after moving the buckets by one unit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" y="3284984"/>
            <a:ext cx="4115854" cy="3284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94" y="3269069"/>
            <a:ext cx="4724155" cy="3573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422108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b</a:t>
            </a:r>
            <a:r>
              <a:rPr lang="en-US" dirty="0" smtClean="0">
                <a:solidFill>
                  <a:srgbClr val="0000CC"/>
                </a:solidFill>
              </a:rPr>
              <a:t>unch length evolution</a:t>
            </a:r>
            <a:endParaRPr lang="en-GB" dirty="0">
              <a:solidFill>
                <a:srgbClr val="0000CC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771800" y="4590420"/>
            <a:ext cx="1187624" cy="1286852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CC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4470012" y="376902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17:40 BLM </a:t>
            </a:r>
            <a:r>
              <a:rPr lang="en-US" dirty="0"/>
              <a:t>spurious trigger in IP5 dumped the beam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0890" y="1124744"/>
            <a:ext cx="35017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large difference in the SPS </a:t>
            </a:r>
            <a:r>
              <a:rPr lang="en-US" sz="2000" dirty="0" smtClean="0">
                <a:solidFill>
                  <a:srgbClr val="0000CC"/>
                </a:solidFill>
              </a:rPr>
              <a:t>probably comes from </a:t>
            </a:r>
            <a:r>
              <a:rPr lang="en-US" sz="2000" dirty="0">
                <a:solidFill>
                  <a:srgbClr val="0000CC"/>
                </a:solidFill>
              </a:rPr>
              <a:t>the tune difference (0.13 for p, 0.3 for </a:t>
            </a:r>
            <a:r>
              <a:rPr lang="en-US" sz="2000" dirty="0" smtClean="0">
                <a:solidFill>
                  <a:srgbClr val="0000CC"/>
                </a:solidFill>
              </a:rPr>
              <a:t>Pb); the </a:t>
            </a:r>
            <a:r>
              <a:rPr lang="en-US" sz="2000" dirty="0">
                <a:solidFill>
                  <a:srgbClr val="0000CC"/>
                </a:solidFill>
              </a:rPr>
              <a:t>difference is corrected in the line </a:t>
            </a:r>
            <a:endParaRPr lang="en-GB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27</a:t>
            </a:r>
            <a:r>
              <a:rPr lang="en-US" dirty="0" smtClean="0">
                <a:solidFill>
                  <a:srgbClr val="00007D"/>
                </a:solidFill>
              </a:rPr>
              <a:t>-11-2012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MD block 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i="1" dirty="0" smtClean="0"/>
              <a:t>-Pb</a:t>
            </a:r>
            <a:r>
              <a:rPr lang="en-US" dirty="0" smtClean="0"/>
              <a:t> MD – ion beam cont’d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3802780" cy="2852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9540" y="908720"/>
            <a:ext cx="4830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on tune spectrum &amp;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on orbit after centering by ~16 Hz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1844824"/>
            <a:ext cx="4974143" cy="19896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504" y="4077072"/>
            <a:ext cx="1656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longitudinal </a:t>
            </a:r>
            <a:r>
              <a:rPr lang="en-US" sz="2000" dirty="0"/>
              <a:t>bunch spectrum for B1 (ions) bunch 1 and </a:t>
            </a:r>
            <a:r>
              <a:rPr lang="en-US" sz="2000" dirty="0" smtClean="0"/>
              <a:t>2160</a:t>
            </a:r>
            <a:endParaRPr lang="en-GB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77072"/>
            <a:ext cx="5076057" cy="224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B04B43CECEB4284DC1048BD9A7E71" ma:contentTypeVersion="1" ma:contentTypeDescription="Create a new document." ma:contentTypeScope="" ma:versionID="977fe84844276957b469e9bd7f4796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665634-2666-473D-9941-350F87C6B9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91C281-0AA4-47D3-B9E0-6CCB89CA1F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1E1FFC-23A3-4BAD-9186-D3A3DB69EB40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3174</TotalTime>
  <Words>1705</Words>
  <Application>Microsoft Office PowerPoint</Application>
  <PresentationFormat>On-screen Show (4:3)</PresentationFormat>
  <Paragraphs>279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Pixel</vt:lpstr>
      <vt:lpstr>Office Theme</vt:lpstr>
      <vt:lpstr>MD#4 Progress</vt:lpstr>
      <vt:lpstr>MD#4 News &amp; Plan Mon – Tue (26. – 27.11.)</vt:lpstr>
      <vt:lpstr>MD#4 New &amp; Plan Mon – Tue (26. – 27.11.)</vt:lpstr>
      <vt:lpstr>PowerPoint Presentation</vt:lpstr>
      <vt:lpstr>BI MD 50-Hz and 8-kHz investigation using BBQ </vt:lpstr>
      <vt:lpstr>PowerPoint Presentation</vt:lpstr>
      <vt:lpstr>PowerPoint Presentation</vt:lpstr>
      <vt:lpstr>p-Pb MD – ion beam</vt:lpstr>
      <vt:lpstr>p-Pb MD – ion beam cont’d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MD#4 Plan Mon – Tue (26. – 27.11.)</vt:lpstr>
      <vt:lpstr>MD#4 Plan Wed – Thu (28.-29.11.)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block no. 3 update  with input from  LMC meetings #148 &amp; 149</dc:title>
  <dc:creator>Frank Zimmermann</dc:creator>
  <cp:lastModifiedBy>Frank Zimmermann</cp:lastModifiedBy>
  <cp:revision>88</cp:revision>
  <cp:lastPrinted>2012-11-19T16:53:08Z</cp:lastPrinted>
  <dcterms:created xsi:type="dcterms:W3CDTF">2012-10-05T10:15:15Z</dcterms:created>
  <dcterms:modified xsi:type="dcterms:W3CDTF">2012-11-27T07:25:08Z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0x010100E5DB04B43CECEB4284DC1048BD9A7E71</vt:lpwstr>
  </property>
</Properties>
</file>