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1"/>
  </p:notesMasterIdLst>
  <p:sldIdLst>
    <p:sldId id="1198" r:id="rId2"/>
    <p:sldId id="1197" r:id="rId3"/>
    <p:sldId id="1199" r:id="rId4"/>
    <p:sldId id="1203" r:id="rId5"/>
    <p:sldId id="1201" r:id="rId6"/>
    <p:sldId id="1207" r:id="rId7"/>
    <p:sldId id="1206" r:id="rId8"/>
    <p:sldId id="1202" r:id="rId9"/>
    <p:sldId id="1208" r:id="rId10"/>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a:srgbClr val="FF3300"/>
    <a:srgbClr val="FF00FF"/>
    <a:srgbClr val="66FF33"/>
    <a:srgbClr val="3333FF"/>
    <a:srgbClr val="0000FF"/>
    <a:srgbClr val="FF9900"/>
    <a:srgbClr val="CC99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706" autoAdjust="0"/>
  </p:normalViewPr>
  <p:slideViewPr>
    <p:cSldViewPr>
      <p:cViewPr>
        <p:scale>
          <a:sx n="100" d="100"/>
          <a:sy n="100" d="100"/>
        </p:scale>
        <p:origin x="-12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62" y="-10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extLst>
      <p:ext uri="{BB962C8B-B14F-4D97-AF65-F5344CB8AC3E}">
        <p14:creationId xmlns:p14="http://schemas.microsoft.com/office/powerpoint/2010/main" val="397348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676400" y="6553201"/>
            <a:ext cx="6477000" cy="152399"/>
          </a:xfrm>
        </p:spPr>
        <p:txBody>
          <a:bodyPr/>
          <a:lstStyle>
            <a:lvl1pPr>
              <a:defRPr/>
            </a:lvl1pPr>
          </a:lstStyle>
          <a:p>
            <a:r>
              <a:rPr lang="en-US" smtClean="0"/>
              <a:t>LHC Morning Meeting - G. Arduini</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4B9D4380-6F19-4A7E-93F2-E14642744991}" type="datetime1">
              <a:rPr lang="en-GB" smtClean="0"/>
              <a:t>30/11/2012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A071A-2CDE-4F64-8478-D74B690A888A}" type="datetime1">
              <a:rPr lang="en-GB" smtClean="0"/>
              <a:t>30/11/2012</a:t>
            </a:fld>
            <a:endParaRPr lang="en-US"/>
          </a:p>
        </p:txBody>
      </p:sp>
      <p:sp>
        <p:nvSpPr>
          <p:cNvPr id="8" name="Footer Placeholder 7"/>
          <p:cNvSpPr>
            <a:spLocks noGrp="1"/>
          </p:cNvSpPr>
          <p:nvPr>
            <p:ph type="ftr" sz="quarter" idx="11"/>
          </p:nvPr>
        </p:nvSpPr>
        <p:spPr>
          <a:xfrm>
            <a:off x="1676400" y="6553201"/>
            <a:ext cx="6477000" cy="152399"/>
          </a:xfrm>
        </p:spPr>
        <p:txBody>
          <a:bodyPr/>
          <a:lstStyle/>
          <a:p>
            <a:r>
              <a:rPr lang="en-US" smtClean="0"/>
              <a:t>LHC Morning Meeting - G. Arduini</a:t>
            </a:r>
            <a:endParaRPr lang="en-US" dirty="0"/>
          </a:p>
        </p:txBody>
      </p:sp>
      <p:sp>
        <p:nvSpPr>
          <p:cNvPr id="9" name="Slide Number Placeholder 8"/>
          <p:cNvSpPr>
            <a:spLocks noGrp="1"/>
          </p:cNvSpPr>
          <p:nvPr>
            <p:ph type="sldNum" sz="quarter" idx="12"/>
          </p:nvPr>
        </p:nvSpPr>
        <p:spPr/>
        <p:txBody>
          <a:bodyPr/>
          <a:lstStyle/>
          <a:p>
            <a:fld id="{9E9C5516-24D6-497E-B20F-168204F9A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C8E7F0-B3B2-4711-9383-6412E3C81093}" type="datetime1">
              <a:rPr lang="en-GB" smtClean="0"/>
              <a:t>30/11/2012</a:t>
            </a:fld>
            <a:endParaRPr lang="en-GB"/>
          </a:p>
        </p:txBody>
      </p:sp>
      <p:sp>
        <p:nvSpPr>
          <p:cNvPr id="6" name="Footer Placeholder 5"/>
          <p:cNvSpPr>
            <a:spLocks noGrp="1"/>
          </p:cNvSpPr>
          <p:nvPr>
            <p:ph type="ftr" sz="quarter" idx="11"/>
          </p:nvPr>
        </p:nvSpPr>
        <p:spPr>
          <a:xfrm>
            <a:off x="1676400" y="6553201"/>
            <a:ext cx="6477000" cy="152399"/>
          </a:xfrm>
        </p:spPr>
        <p:txBody>
          <a:bodyPr/>
          <a:lstStyle/>
          <a:p>
            <a:r>
              <a:rPr lang="en-US" smtClean="0"/>
              <a:t>LHC Morning Meeting - G. Arduini</a:t>
            </a:r>
            <a:endParaRPr lang="en-GB" dirty="0"/>
          </a:p>
        </p:txBody>
      </p:sp>
      <p:sp>
        <p:nvSpPr>
          <p:cNvPr id="7" name="Slide Number Placeholder 6"/>
          <p:cNvSpPr>
            <a:spLocks noGrp="1"/>
          </p:cNvSpPr>
          <p:nvPr>
            <p:ph type="sldNum" sz="quarter" idx="12"/>
          </p:nvPr>
        </p:nvSpPr>
        <p:spPr/>
        <p:txBody>
          <a:bodyPr/>
          <a:lstStyle/>
          <a:p>
            <a:fld id="{6BFDEA4C-89A7-439A-B75B-C919C7F639B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a:xfrm>
            <a:off x="1676400" y="6553201"/>
            <a:ext cx="6477000" cy="152399"/>
          </a:xfrm>
        </p:spPr>
        <p:txBody>
          <a:bodyPr/>
          <a:lstStyle>
            <a:lvl1pPr>
              <a:defRPr/>
            </a:lvl1p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lvl1pPr>
              <a:defRPr/>
            </a:lvl1pPr>
          </a:lstStyle>
          <a:p>
            <a:fld id="{B2ED15F2-B5DC-4D70-8B9E-4287CA2479A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A1C59BB-CC43-4614-B10A-F41B1F3EF9F4}" type="datetime1">
              <a:rPr lang="en-GB" smtClean="0"/>
              <a:t>30/11/2012</a:t>
            </a:fld>
            <a:endParaRPr lang="en-US"/>
          </a:p>
        </p:txBody>
      </p:sp>
      <p:sp>
        <p:nvSpPr>
          <p:cNvPr id="13" name="Footer Placeholder 4"/>
          <p:cNvSpPr>
            <a:spLocks noGrp="1"/>
          </p:cNvSpPr>
          <p:nvPr>
            <p:ph type="ftr" sz="quarter" idx="3"/>
          </p:nvPr>
        </p:nvSpPr>
        <p:spPr>
          <a:xfrm>
            <a:off x="1676400" y="6553201"/>
            <a:ext cx="6400800" cy="152399"/>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Morning Meeting - G. Arduini</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IP8 aperture measurements (07:30-10:30)</a:t>
            </a:r>
            <a:endParaRPr lang="en-GB" dirty="0"/>
          </a:p>
        </p:txBody>
      </p:sp>
      <p:sp>
        <p:nvSpPr>
          <p:cNvPr id="3" name="Content Placeholder 2"/>
          <p:cNvSpPr>
            <a:spLocks noGrp="1"/>
          </p:cNvSpPr>
          <p:nvPr>
            <p:ph idx="1"/>
          </p:nvPr>
        </p:nvSpPr>
        <p:spPr/>
        <p:txBody>
          <a:bodyPr/>
          <a:lstStyle/>
          <a:p>
            <a:r>
              <a:rPr lang="en-US" sz="2400" dirty="0" smtClean="0"/>
              <a:t>Aim: </a:t>
            </a:r>
          </a:p>
          <a:p>
            <a:pPr lvl="1"/>
            <a:r>
              <a:rPr lang="en-US" sz="2000" dirty="0" smtClean="0"/>
              <a:t>Measure IP8 aperture to determine possibility of having vertical external crossing angle bump from injection to allow polarity switch also for 25 ns beams. Data being analyzed.</a:t>
            </a:r>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1</a:t>
            </a:fld>
            <a:endParaRPr lang="en-GB" dirty="0"/>
          </a:p>
        </p:txBody>
      </p:sp>
      <p:pic>
        <p:nvPicPr>
          <p:cNvPr id="1026" name="Picture 2" descr="http://elogbook.cern.ch/eLogbook/attach_reader?attach_id=13165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10" y="2606040"/>
            <a:ext cx="4149090" cy="36423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670" y="2617470"/>
            <a:ext cx="4011930" cy="363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86200" y="6096000"/>
            <a:ext cx="4495800" cy="381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latin typeface="+mj-lt"/>
              </a:rPr>
              <a:t>M. Giovannozzi, S. Redaelli, J. Wenninger</a:t>
            </a:r>
            <a:endParaRPr lang="en-US" sz="1600" b="1" dirty="0">
              <a:solidFill>
                <a:srgbClr val="FFFF00"/>
              </a:solidFill>
              <a:latin typeface="+mj-lt"/>
            </a:endParaRPr>
          </a:p>
        </p:txBody>
      </p:sp>
    </p:spTree>
    <p:extLst>
      <p:ext uri="{BB962C8B-B14F-4D97-AF65-F5344CB8AC3E}">
        <p14:creationId xmlns:p14="http://schemas.microsoft.com/office/powerpoint/2010/main" val="402656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(10:30 – 14:30)</a:t>
            </a:r>
            <a:endParaRPr lang="en-GB" dirty="0"/>
          </a:p>
        </p:txBody>
      </p:sp>
      <p:sp>
        <p:nvSpPr>
          <p:cNvPr id="3" name="Content Placeholder 2"/>
          <p:cNvSpPr>
            <a:spLocks noGrp="1"/>
          </p:cNvSpPr>
          <p:nvPr>
            <p:ph idx="1"/>
          </p:nvPr>
        </p:nvSpPr>
        <p:spPr/>
        <p:txBody>
          <a:bodyPr/>
          <a:lstStyle/>
          <a:p>
            <a:r>
              <a:rPr lang="en-US" sz="2000" dirty="0" smtClean="0"/>
              <a:t>10:30 Start access. Difficult start due to problem with the movement of the TI2 downstream TED </a:t>
            </a:r>
            <a:r>
              <a:rPr lang="en-US" sz="2000" dirty="0" smtClean="0">
                <a:sym typeface="Wingdings" pitchFamily="2" charset="2"/>
              </a:rPr>
              <a:t> required strap of the corresponding interlock authorized by the DSO</a:t>
            </a:r>
            <a:r>
              <a:rPr lang="en-US" sz="2000" dirty="0" smtClean="0"/>
              <a:t> </a:t>
            </a:r>
          </a:p>
          <a:p>
            <a:r>
              <a:rPr lang="en-US" sz="2000" dirty="0" smtClean="0"/>
              <a:t>11:30 – 15:20 Access in the machine and experiments:</a:t>
            </a:r>
          </a:p>
          <a:p>
            <a:pPr lvl="1"/>
            <a:r>
              <a:rPr lang="en-US" sz="1600" dirty="0" smtClean="0"/>
              <a:t>ALICE network switch (US25)</a:t>
            </a:r>
          </a:p>
          <a:p>
            <a:pPr lvl="1"/>
            <a:r>
              <a:rPr lang="en-US" sz="1600" dirty="0" smtClean="0"/>
              <a:t>60 A PC RCBV27.L5B1/</a:t>
            </a:r>
            <a:r>
              <a:rPr lang="fr-FR" sz="1600" dirty="0" smtClean="0"/>
              <a:t>RCBH26.R3B2L</a:t>
            </a:r>
            <a:r>
              <a:rPr lang="en-US" sz="1600" dirty="0" smtClean="0"/>
              <a:t>, sub-converters of RQD.A12, RQD.A23, RQF.A23.</a:t>
            </a:r>
          </a:p>
          <a:p>
            <a:pPr lvl="1"/>
            <a:r>
              <a:rPr lang="en-US" sz="1600" dirty="0" smtClean="0"/>
              <a:t>Sublimation MKI2/8 in preparation of 25 ns run</a:t>
            </a:r>
          </a:p>
          <a:p>
            <a:pPr lvl="1"/>
            <a:r>
              <a:rPr lang="en-US" sz="1600" dirty="0" smtClean="0"/>
              <a:t>BLM diamond detector (point 7)</a:t>
            </a:r>
          </a:p>
          <a:p>
            <a:pPr lvl="1"/>
            <a:r>
              <a:rPr lang="en-US" sz="1600" dirty="0" smtClean="0"/>
              <a:t>ALICE, ATLAS (field off), CMS</a:t>
            </a:r>
          </a:p>
          <a:p>
            <a:pPr lvl="1"/>
            <a:r>
              <a:rPr lang="en-US" sz="1600" dirty="0" smtClean="0"/>
              <a:t>BGI</a:t>
            </a:r>
          </a:p>
          <a:p>
            <a:pPr lvl="1"/>
            <a:r>
              <a:rPr lang="en-US" sz="1600" dirty="0" smtClean="0"/>
              <a:t>TED TI2</a:t>
            </a:r>
          </a:p>
          <a:p>
            <a:pPr lvl="1"/>
            <a:r>
              <a:rPr lang="en-US" sz="1600" dirty="0" smtClean="0"/>
              <a:t>BLM optical link in point 4</a:t>
            </a:r>
          </a:p>
          <a:p>
            <a:pPr lvl="1"/>
            <a:r>
              <a:rPr lang="en-US" sz="1600" dirty="0" smtClean="0"/>
              <a:t>RB.A67 (QPS)</a:t>
            </a:r>
          </a:p>
          <a:p>
            <a:pPr lvl="1"/>
            <a:endParaRPr lang="en-US" sz="1600" dirty="0" smtClean="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r>
              <a:rPr lang="en-US" sz="2800" dirty="0"/>
              <a:t/>
            </a:r>
            <a:br>
              <a:rPr lang="en-US" sz="2800" dirty="0"/>
            </a:br>
            <a:endParaRPr lang="en-GB" sz="2800"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2</a:t>
            </a:fld>
            <a:endParaRPr lang="en-GB"/>
          </a:p>
        </p:txBody>
      </p:sp>
    </p:spTree>
    <p:extLst>
      <p:ext uri="{BB962C8B-B14F-4D97-AF65-F5344CB8AC3E}">
        <p14:creationId xmlns:p14="http://schemas.microsoft.com/office/powerpoint/2010/main" val="343790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2000" dirty="0" smtClean="0"/>
              <a:t>15:00 - 16:30. 50 ns beam checked by RF expert in PS and satellite enhancement ON</a:t>
            </a:r>
          </a:p>
          <a:p>
            <a:r>
              <a:rPr lang="en-US" sz="2000" dirty="0"/>
              <a:t>16:30 LHC ready to inject. No beam from SPS (coming out of MD)</a:t>
            </a:r>
          </a:p>
          <a:p>
            <a:r>
              <a:rPr lang="en-US" sz="2000" dirty="0"/>
              <a:t>17:40 Start injection and transfer line </a:t>
            </a:r>
            <a:r>
              <a:rPr lang="en-US" sz="2000" dirty="0" smtClean="0"/>
              <a:t>steering</a:t>
            </a:r>
          </a:p>
          <a:p>
            <a:r>
              <a:rPr lang="en-US" sz="2000" dirty="0" smtClean="0"/>
              <a:t>18:40-21:40 Operational development. HOM heating studies with shorter bunches</a:t>
            </a:r>
            <a:endParaRPr lang="en-GB" sz="2000"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3</a:t>
            </a:fld>
            <a:endParaRPr lang="en-GB"/>
          </a:p>
        </p:txBody>
      </p:sp>
      <p:pic>
        <p:nvPicPr>
          <p:cNvPr id="7" name="Picture 2" descr="http://elogbook.cern.ch/eLogbook/attach_reader?attach_id=1316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429000"/>
            <a:ext cx="8686800" cy="2761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69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92163"/>
          </a:xfrm>
        </p:spPr>
        <p:txBody>
          <a:bodyPr>
            <a:normAutofit fontScale="90000"/>
          </a:bodyPr>
          <a:lstStyle/>
          <a:p>
            <a:r>
              <a:rPr lang="en-US" dirty="0" smtClean="0"/>
              <a:t>HOM heating vs. bunch length (B. Salvant et al.)</a:t>
            </a:r>
            <a:endParaRPr lang="en-GB" dirty="0"/>
          </a:p>
        </p:txBody>
      </p:sp>
      <p:sp>
        <p:nvSpPr>
          <p:cNvPr id="3" name="Content Placeholder 2"/>
          <p:cNvSpPr>
            <a:spLocks noGrp="1"/>
          </p:cNvSpPr>
          <p:nvPr>
            <p:ph idx="1"/>
          </p:nvPr>
        </p:nvSpPr>
        <p:spPr>
          <a:xfrm>
            <a:off x="228600" y="990600"/>
            <a:ext cx="8610600" cy="5257800"/>
          </a:xfrm>
        </p:spPr>
        <p:txBody>
          <a:bodyPr/>
          <a:lstStyle/>
          <a:p>
            <a:r>
              <a:rPr lang="en-US" sz="2000" dirty="0" smtClean="0"/>
              <a:t>Injected </a:t>
            </a:r>
            <a:r>
              <a:rPr lang="en-US" sz="2000" dirty="0"/>
              <a:t>1374 bunches with ~1.5e11 p/b on B1 and </a:t>
            </a:r>
            <a:r>
              <a:rPr lang="en-US" sz="2000" dirty="0" smtClean="0"/>
              <a:t>B2.</a:t>
            </a:r>
          </a:p>
          <a:p>
            <a:r>
              <a:rPr lang="en-US" sz="2000" dirty="0" smtClean="0"/>
              <a:t>Transverse </a:t>
            </a:r>
            <a:r>
              <a:rPr lang="en-US" sz="2000" dirty="0" err="1"/>
              <a:t>emittance</a:t>
            </a:r>
            <a:r>
              <a:rPr lang="en-US" sz="2000" dirty="0"/>
              <a:t> was blown up </a:t>
            </a:r>
            <a:r>
              <a:rPr lang="en-US" sz="2000" dirty="0" smtClean="0"/>
              <a:t>on purpose (screen </a:t>
            </a:r>
            <a:r>
              <a:rPr lang="en-US" sz="2000" dirty="0"/>
              <a:t>in </a:t>
            </a:r>
            <a:r>
              <a:rPr lang="en-US" sz="2000" dirty="0" smtClean="0"/>
              <a:t>PS to SPS transfer line)</a:t>
            </a:r>
          </a:p>
          <a:p>
            <a:r>
              <a:rPr lang="en-US" sz="2000" dirty="0"/>
              <a:t>F</a:t>
            </a:r>
            <a:r>
              <a:rPr lang="en-US" sz="2000" dirty="0" smtClean="0"/>
              <a:t>rom </a:t>
            </a:r>
            <a:r>
              <a:rPr lang="en-US" sz="2000" dirty="0"/>
              <a:t>nominal value of 6 MV, RF voltage was increased to 14 MV, reduced to 9.5 MV, increased back to 14 MV and finally reduced to 6 MV in 0.5 MV </a:t>
            </a:r>
            <a:r>
              <a:rPr lang="en-US" sz="2000" dirty="0" smtClean="0"/>
              <a:t>steps</a:t>
            </a:r>
            <a:endParaRPr lang="en-US" sz="2000" dirty="0"/>
          </a:p>
          <a:p>
            <a:r>
              <a:rPr lang="en-US" sz="2000" dirty="0" smtClean="0"/>
              <a:t>Lifetime decreased with longer bunches. </a:t>
            </a:r>
            <a:br>
              <a:rPr lang="en-US" sz="2000" dirty="0" smtClean="0"/>
            </a:br>
            <a:r>
              <a:rPr lang="en-US" sz="2000" dirty="0"/>
              <a:t/>
            </a:r>
            <a:br>
              <a:rPr lang="en-US" sz="2000" dirty="0"/>
            </a:br>
            <a:r>
              <a:rPr lang="en-US" sz="4000" dirty="0"/>
              <a:t/>
            </a:r>
            <a:br>
              <a:rPr lang="en-US" sz="4000" dirty="0"/>
            </a:br>
            <a:r>
              <a:rPr lang="en-US" dirty="0"/>
              <a:t/>
            </a:r>
            <a:br>
              <a:rPr lang="en-US" dirty="0"/>
            </a:br>
            <a:r>
              <a:rPr lang="en-US" dirty="0"/>
              <a:t/>
            </a:r>
            <a:br>
              <a:rPr lang="en-US" dirty="0"/>
            </a:b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4</a:t>
            </a:fld>
            <a:endParaRPr lang="en-GB"/>
          </a:p>
        </p:txBody>
      </p:sp>
      <p:pic>
        <p:nvPicPr>
          <p:cNvPr id="1026" name="Picture 2" descr="http://elogbook.cern.ch/eLogbook/attach_reader?attach_id=1316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1"/>
            <a:ext cx="5396389" cy="1354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logbook.cern.ch/eLogbook/attach_reader?attach_id=13169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1945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81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 heating vs. bunch length (B. Salvant et al.)</a:t>
            </a:r>
            <a:endParaRPr lang="en-GB" dirty="0"/>
          </a:p>
        </p:txBody>
      </p:sp>
      <p:sp>
        <p:nvSpPr>
          <p:cNvPr id="3" name="Content Placeholder 2"/>
          <p:cNvSpPr>
            <a:spLocks noGrp="1"/>
          </p:cNvSpPr>
          <p:nvPr>
            <p:ph idx="1"/>
          </p:nvPr>
        </p:nvSpPr>
        <p:spPr/>
        <p:txBody>
          <a:bodyPr/>
          <a:lstStyle/>
          <a:p>
            <a:r>
              <a:rPr lang="en-US" sz="2000" dirty="0"/>
              <a:t>I</a:t>
            </a:r>
            <a:r>
              <a:rPr lang="en-US" sz="2000" dirty="0" smtClean="0"/>
              <a:t>nteresting </a:t>
            </a:r>
            <a:r>
              <a:rPr lang="en-US" sz="2000" dirty="0"/>
              <a:t>observations but nothing critical detected so far when running for prolonged time at a bunch length between </a:t>
            </a:r>
            <a:r>
              <a:rPr lang="en-US" sz="2000" dirty="0" smtClean="0"/>
              <a:t>1 ns </a:t>
            </a:r>
            <a:r>
              <a:rPr lang="en-US" sz="2000" dirty="0"/>
              <a:t>and 1.1 ns. S</a:t>
            </a:r>
            <a:r>
              <a:rPr lang="en-US" sz="2000" dirty="0" smtClean="0"/>
              <a:t>ignificant </a:t>
            </a:r>
            <a:r>
              <a:rPr lang="en-US" sz="2000" dirty="0"/>
              <a:t>difference between the beam spectrum during and after the ramp with the spectrum observed today with higher voltage at </a:t>
            </a:r>
            <a:r>
              <a:rPr lang="en-US" sz="2000" dirty="0" smtClean="0"/>
              <a:t>injection: Much </a:t>
            </a:r>
            <a:r>
              <a:rPr lang="en-US" sz="2000" dirty="0"/>
              <a:t>lower second lobe (as expected</a:t>
            </a:r>
            <a:r>
              <a:rPr lang="en-US" sz="2000" dirty="0" smtClean="0"/>
              <a:t>).</a:t>
            </a:r>
          </a:p>
          <a:p>
            <a:r>
              <a:rPr lang="en-US" sz="2000" dirty="0" smtClean="0"/>
              <a:t>Preliminary </a:t>
            </a:r>
            <a:r>
              <a:rPr lang="en-US" sz="2000" dirty="0"/>
              <a:t>observations on </a:t>
            </a:r>
            <a:r>
              <a:rPr lang="en-US" sz="2000" dirty="0" smtClean="0"/>
              <a:t>equipment </a:t>
            </a:r>
            <a:r>
              <a:rPr lang="en-US" sz="2000" dirty="0"/>
              <a:t>(pending more detailed analysis by the experts</a:t>
            </a:r>
            <a:r>
              <a:rPr lang="en-US" sz="2000" dirty="0" smtClean="0"/>
              <a:t>):</a:t>
            </a:r>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5</a:t>
            </a:fld>
            <a:endParaRPr lang="en-GB"/>
          </a:p>
        </p:txBody>
      </p:sp>
      <p:sp>
        <p:nvSpPr>
          <p:cNvPr id="8" name="Content Placeholder 2"/>
          <p:cNvSpPr txBox="1">
            <a:spLocks/>
          </p:cNvSpPr>
          <p:nvPr/>
        </p:nvSpPr>
        <p:spPr bwMode="auto">
          <a:xfrm>
            <a:off x="152400" y="3276600"/>
            <a:ext cx="3657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pPr lvl="1"/>
            <a:r>
              <a:rPr lang="en-US" sz="1600" dirty="0" smtClean="0"/>
              <a:t>CRYO (F.A. </a:t>
            </a:r>
            <a:r>
              <a:rPr lang="en-US" sz="1600" dirty="0" err="1" smtClean="0"/>
              <a:t>Gruffaz</a:t>
            </a:r>
            <a:r>
              <a:rPr lang="en-US" sz="1600" dirty="0" smtClean="0"/>
              <a:t>): nothing significant on Q6.R5. Arcs: clear correlation with bunch length </a:t>
            </a:r>
          </a:p>
          <a:p>
            <a:pPr lvl="1"/>
            <a:r>
              <a:rPr lang="en-US" sz="1600" dirty="0" smtClean="0">
                <a:solidFill>
                  <a:srgbClr val="FF0000"/>
                </a:solidFill>
              </a:rPr>
              <a:t>BSRT</a:t>
            </a:r>
            <a:r>
              <a:rPr lang="en-US" sz="1600" dirty="0" smtClean="0"/>
              <a:t> (E. Bravin/F. Roncarolo)  Higher temperatures reached than during the flattening bunch MD yesterday. Vacuum pattern quite different. Visible change of slope observed when changing the bunch length</a:t>
            </a:r>
            <a:endParaRPr lang="en-US" sz="1600" dirty="0"/>
          </a:p>
        </p:txBody>
      </p:sp>
      <p:pic>
        <p:nvPicPr>
          <p:cNvPr id="3076" name="Picture 4" descr="http://elogbook.cern.ch/eLogbook/attach_reader?attach_id=1316869"/>
          <p:cNvPicPr>
            <a:picLocks noChangeAspect="1" noChangeArrowheads="1"/>
          </p:cNvPicPr>
          <p:nvPr/>
        </p:nvPicPr>
        <p:blipFill rotWithShape="1">
          <a:blip r:embed="rId2">
            <a:extLst>
              <a:ext uri="{28A0092B-C50C-407E-A947-70E740481C1C}">
                <a14:useLocalDpi xmlns:a14="http://schemas.microsoft.com/office/drawing/2010/main" val="0"/>
              </a:ext>
            </a:extLst>
          </a:blip>
          <a:srcRect t="20203" b="4009"/>
          <a:stretch/>
        </p:blipFill>
        <p:spPr bwMode="auto">
          <a:xfrm>
            <a:off x="4114800" y="2971800"/>
            <a:ext cx="4972050" cy="33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9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 heating vs. bunch length (B. Salvant et al.)</a:t>
            </a:r>
            <a:endParaRPr lang="en-GB" dirty="0"/>
          </a:p>
        </p:txBody>
      </p:sp>
      <p:sp>
        <p:nvSpPr>
          <p:cNvPr id="3" name="Content Placeholder 2"/>
          <p:cNvSpPr>
            <a:spLocks noGrp="1"/>
          </p:cNvSpPr>
          <p:nvPr>
            <p:ph idx="1"/>
          </p:nvPr>
        </p:nvSpPr>
        <p:spPr>
          <a:xfrm>
            <a:off x="-381000" y="990600"/>
            <a:ext cx="4876800" cy="5257800"/>
          </a:xfrm>
        </p:spPr>
        <p:txBody>
          <a:bodyPr/>
          <a:lstStyle/>
          <a:p>
            <a:pPr lvl="1"/>
            <a:r>
              <a:rPr lang="en-US" sz="1600" dirty="0" smtClean="0"/>
              <a:t>ALFA </a:t>
            </a:r>
            <a:r>
              <a:rPr lang="en-US" sz="1600" dirty="0"/>
              <a:t>(S. Jakobsen) </a:t>
            </a:r>
            <a:br>
              <a:rPr lang="en-US" sz="1600" dirty="0"/>
            </a:br>
            <a:r>
              <a:rPr lang="en-US" sz="1600" dirty="0" smtClean="0"/>
              <a:t>Clear </a:t>
            </a:r>
            <a:r>
              <a:rPr lang="en-US" sz="1600" dirty="0"/>
              <a:t>correlation with bunch </a:t>
            </a:r>
            <a:r>
              <a:rPr lang="en-US" sz="1600" dirty="0" smtClean="0"/>
              <a:t>length. </a:t>
            </a:r>
          </a:p>
          <a:p>
            <a:pPr lvl="1"/>
            <a:r>
              <a:rPr lang="en-US" sz="1600" dirty="0" smtClean="0"/>
              <a:t>TOTEM </a:t>
            </a:r>
            <a:r>
              <a:rPr lang="en-US" sz="1600" dirty="0"/>
              <a:t>(M. </a:t>
            </a:r>
            <a:r>
              <a:rPr lang="en-US" sz="1600" dirty="0" err="1"/>
              <a:t>Deile</a:t>
            </a:r>
            <a:r>
              <a:rPr lang="en-US" sz="1600" dirty="0"/>
              <a:t>/G. Bregliozzi) </a:t>
            </a:r>
            <a:br>
              <a:rPr lang="en-US" sz="1600" dirty="0"/>
            </a:br>
            <a:r>
              <a:rPr lang="en-US" sz="1600" dirty="0" smtClean="0"/>
              <a:t>pressure </a:t>
            </a:r>
            <a:r>
              <a:rPr lang="en-US" sz="1600" dirty="0"/>
              <a:t>excursions on many gauges near the pots (and sometimes on the other beam) observed when the bunch length was increased to 1.4 ns and when the beam was dumped. To be understood. </a:t>
            </a:r>
          </a:p>
          <a:p>
            <a:pPr lvl="1"/>
            <a:r>
              <a:rPr lang="en-US" sz="1600" dirty="0" smtClean="0"/>
              <a:t>Collimators </a:t>
            </a:r>
            <a:r>
              <a:rPr lang="en-US" sz="1600" dirty="0"/>
              <a:t>(G. Bregliozzi/G.H. </a:t>
            </a:r>
            <a:r>
              <a:rPr lang="en-US" sz="1600" dirty="0" err="1"/>
              <a:t>Hermelsoet</a:t>
            </a:r>
            <a:r>
              <a:rPr lang="en-US" sz="1600" dirty="0"/>
              <a:t>/J. Uythoven) </a:t>
            </a:r>
            <a:br>
              <a:rPr lang="en-US" sz="1600" dirty="0"/>
            </a:br>
            <a:r>
              <a:rPr lang="en-US" sz="1600" dirty="0" smtClean="0"/>
              <a:t>TDI </a:t>
            </a:r>
            <a:r>
              <a:rPr lang="en-US" sz="1600" dirty="0" smtClean="0">
                <a:solidFill>
                  <a:srgbClr val="FF0000"/>
                </a:solidFill>
              </a:rPr>
              <a:t>(in parking position after injection)</a:t>
            </a:r>
            <a:r>
              <a:rPr lang="en-US" sz="1600" dirty="0" smtClean="0"/>
              <a:t>: </a:t>
            </a:r>
            <a:r>
              <a:rPr lang="en-US" sz="1600" dirty="0"/>
              <a:t>pressure increased slightly on TDI.4L2 at the end of the fill. </a:t>
            </a:r>
            <a:r>
              <a:rPr lang="en-US" sz="1600" dirty="0">
                <a:solidFill>
                  <a:srgbClr val="FF0000"/>
                </a:solidFill>
              </a:rPr>
              <a:t>Deformation rate looks quite large compared to previous fills</a:t>
            </a:r>
            <a:r>
              <a:rPr lang="en-US" sz="1600" dirty="0"/>
              <a:t>. Nothing special on TDI.4R8 (deformation also similar to other fills). </a:t>
            </a:r>
            <a:br>
              <a:rPr lang="en-US" sz="1600" dirty="0"/>
            </a:br>
            <a:r>
              <a:rPr lang="en-US" sz="1600" dirty="0" smtClean="0">
                <a:solidFill>
                  <a:srgbClr val="FF0000"/>
                </a:solidFill>
              </a:rPr>
              <a:t>TCTVB</a:t>
            </a:r>
            <a:r>
              <a:rPr lang="en-US" sz="1600" dirty="0">
                <a:solidFill>
                  <a:srgbClr val="FF0000"/>
                </a:solidFill>
              </a:rPr>
              <a:t>: clear correlation with bunch length of all jaws (both 4L8 and 4R8) </a:t>
            </a:r>
            <a:br>
              <a:rPr lang="en-US" sz="1600" dirty="0">
                <a:solidFill>
                  <a:srgbClr val="FF0000"/>
                </a:solidFill>
              </a:rPr>
            </a:br>
            <a:r>
              <a:rPr lang="en-US" sz="1600" dirty="0" smtClean="0"/>
              <a:t>TCP.B6L7</a:t>
            </a:r>
            <a:r>
              <a:rPr lang="en-US" sz="1600" dirty="0"/>
              <a:t>: steady increase without visible correlation to bunch </a:t>
            </a:r>
            <a:r>
              <a:rPr lang="en-US" sz="1600" dirty="0" smtClean="0"/>
              <a:t>length</a:t>
            </a:r>
            <a:r>
              <a:rPr lang="en-US" sz="3600" dirty="0"/>
              <a:t/>
            </a:r>
            <a:br>
              <a:rPr lang="en-US" sz="3600" dirty="0"/>
            </a:b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6</a:t>
            </a:fld>
            <a:endParaRPr lang="en-GB"/>
          </a:p>
        </p:txBody>
      </p:sp>
      <p:pic>
        <p:nvPicPr>
          <p:cNvPr id="4098" name="Picture 2" descr="http://elogbook.cern.ch/eLogbook/attach_reader?attach_id=13168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976" y="1661160"/>
            <a:ext cx="4766024" cy="38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5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 heating vs. bunch length (B. Salvant et al.)</a:t>
            </a:r>
            <a:endParaRPr lang="en-GB" dirty="0"/>
          </a:p>
        </p:txBody>
      </p:sp>
      <p:sp>
        <p:nvSpPr>
          <p:cNvPr id="3" name="Content Placeholder 2"/>
          <p:cNvSpPr>
            <a:spLocks noGrp="1"/>
          </p:cNvSpPr>
          <p:nvPr>
            <p:ph idx="1"/>
          </p:nvPr>
        </p:nvSpPr>
        <p:spPr/>
        <p:txBody>
          <a:bodyPr/>
          <a:lstStyle/>
          <a:p>
            <a:pPr lvl="1"/>
            <a:r>
              <a:rPr lang="en-US" sz="1600" dirty="0" smtClean="0"/>
              <a:t>Kickers </a:t>
            </a:r>
            <a:r>
              <a:rPr lang="en-US" sz="1600" dirty="0"/>
              <a:t>(M. Barnes/G. Bregliozzi) </a:t>
            </a:r>
            <a:br>
              <a:rPr lang="en-US" sz="1600" dirty="0"/>
            </a:br>
            <a:r>
              <a:rPr lang="en-US" sz="1600" dirty="0"/>
              <a:t>- temporary pressure increase when bunch length decreases (VGI.161.5L2) </a:t>
            </a:r>
            <a:br>
              <a:rPr lang="en-US" sz="1600" dirty="0"/>
            </a:br>
            <a:r>
              <a:rPr lang="en-US" sz="1600" dirty="0"/>
              <a:t>- steady increase of tube temperature MKI8C </a:t>
            </a:r>
            <a:br>
              <a:rPr lang="en-US" sz="1600" dirty="0"/>
            </a:br>
            <a:r>
              <a:rPr lang="en-US" sz="1600" dirty="0"/>
              <a:t>- no clear correlation with bunch length (but heating time constants probably too large compared to bunch length </a:t>
            </a:r>
            <a:r>
              <a:rPr lang="en-US" sz="1600" dirty="0" smtClean="0"/>
              <a:t>steps). MKI8B </a:t>
            </a:r>
            <a:r>
              <a:rPr lang="en-US" sz="1600" dirty="0"/>
              <a:t>magnet temperature the </a:t>
            </a:r>
            <a:r>
              <a:rPr lang="en-US" sz="1600" dirty="0" smtClean="0"/>
              <a:t>highest</a:t>
            </a:r>
          </a:p>
          <a:p>
            <a:pPr lvl="1"/>
            <a:r>
              <a:rPr lang="en-US" sz="1600" dirty="0" smtClean="0"/>
              <a:t>BGI (M. Sapinski) : The </a:t>
            </a:r>
            <a:r>
              <a:rPr lang="en-US" sz="1600" dirty="0"/>
              <a:t>glowing of the Frisch wires, expected to appear during bunch length decrease, has not been </a:t>
            </a:r>
            <a:r>
              <a:rPr lang="en-US" sz="1600" dirty="0" smtClean="0"/>
              <a:t>observed</a:t>
            </a:r>
            <a:r>
              <a:rPr lang="en-US" sz="1600" dirty="0"/>
              <a:t>. </a:t>
            </a:r>
            <a:r>
              <a:rPr lang="en-US" sz="1600" dirty="0" smtClean="0"/>
              <a:t>Beam size decrease observed during bunch length decrease. Simulations </a:t>
            </a:r>
            <a:r>
              <a:rPr lang="en-US" sz="1600" dirty="0"/>
              <a:t>are ongoing. </a:t>
            </a:r>
            <a:br>
              <a:rPr lang="en-US" sz="1600" dirty="0"/>
            </a:br>
            <a:r>
              <a:rPr lang="en-US" sz="3600" dirty="0"/>
              <a:t/>
            </a:r>
            <a:br>
              <a:rPr lang="en-US" sz="3600" dirty="0"/>
            </a:br>
            <a:r>
              <a:rPr lang="en-US" sz="3600" dirty="0"/>
              <a:t/>
            </a:r>
            <a:br>
              <a:rPr lang="en-US" sz="3600" dirty="0"/>
            </a:br>
            <a:endParaRPr lang="en-GB"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7</a:t>
            </a:fld>
            <a:endParaRPr lang="en-GB"/>
          </a:p>
        </p:txBody>
      </p:sp>
    </p:spTree>
    <p:extLst>
      <p:ext uri="{BB962C8B-B14F-4D97-AF65-F5344CB8AC3E}">
        <p14:creationId xmlns:p14="http://schemas.microsoft.com/office/powerpoint/2010/main" val="362648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2400" dirty="0"/>
              <a:t>22:48 Trip of RCBXH2.L5 while filling for physics. Access required for power converter </a:t>
            </a:r>
            <a:r>
              <a:rPr lang="en-US" sz="2400" dirty="0" smtClean="0"/>
              <a:t>repair</a:t>
            </a:r>
            <a:endParaRPr lang="en-US" sz="2400" dirty="0"/>
          </a:p>
          <a:p>
            <a:r>
              <a:rPr lang="en-US" sz="2400" dirty="0"/>
              <a:t>00:10 Access </a:t>
            </a:r>
            <a:r>
              <a:rPr lang="en-US" sz="2400" dirty="0" smtClean="0"/>
              <a:t>finished</a:t>
            </a:r>
          </a:p>
          <a:p>
            <a:r>
              <a:rPr lang="en-US" sz="2400" dirty="0" smtClean="0"/>
              <a:t>01:30 Start ramp: 48% BLM threshold at beginning of ramp (</a:t>
            </a:r>
            <a:r>
              <a:rPr lang="en-US" sz="2400" smtClean="0"/>
              <a:t>enhanced satellites?)</a:t>
            </a:r>
            <a:endParaRPr lang="en-US" sz="2400" dirty="0"/>
          </a:p>
          <a:p>
            <a:r>
              <a:rPr lang="en-US" sz="2400" dirty="0"/>
              <a:t>02:16 STABLE BEAMS #3347. Initial luminosity ~</a:t>
            </a:r>
            <a:r>
              <a:rPr lang="en-US" sz="2400" dirty="0" smtClean="0"/>
              <a:t>7.3x10</a:t>
            </a:r>
            <a:r>
              <a:rPr lang="en-US" sz="2400" baseline="30000" dirty="0" smtClean="0"/>
              <a:t>33</a:t>
            </a:r>
            <a:r>
              <a:rPr lang="en-US" sz="2400" dirty="0" smtClean="0"/>
              <a:t> </a:t>
            </a:r>
            <a:r>
              <a:rPr lang="en-US" sz="2400" dirty="0"/>
              <a:t>cm</a:t>
            </a:r>
            <a:r>
              <a:rPr lang="en-US" sz="2400" baseline="30000" dirty="0"/>
              <a:t>-2</a:t>
            </a:r>
            <a:r>
              <a:rPr lang="en-US" sz="2400" dirty="0"/>
              <a:t>s</a:t>
            </a:r>
            <a:r>
              <a:rPr lang="en-US" sz="2400" baseline="30000" dirty="0"/>
              <a:t>-1</a:t>
            </a:r>
            <a:r>
              <a:rPr lang="en-US" sz="2400" dirty="0"/>
              <a:t>. Initial ALICE luminosity still too low (</a:t>
            </a:r>
            <a:r>
              <a:rPr lang="en-US" sz="2400" dirty="0" smtClean="0"/>
              <a:t>5.5x10</a:t>
            </a:r>
            <a:r>
              <a:rPr lang="en-US" sz="2400" baseline="30000" dirty="0" smtClean="0"/>
              <a:t>30</a:t>
            </a:r>
            <a:r>
              <a:rPr lang="en-US" sz="2400" dirty="0" smtClean="0"/>
              <a:t>cm</a:t>
            </a:r>
            <a:r>
              <a:rPr lang="en-US" sz="2400" baseline="30000" dirty="0" smtClean="0"/>
              <a:t>-2</a:t>
            </a:r>
            <a:r>
              <a:rPr lang="en-US" sz="2400" dirty="0" smtClean="0"/>
              <a:t>s</a:t>
            </a:r>
            <a:r>
              <a:rPr lang="en-US" sz="2400" baseline="30000" dirty="0" smtClean="0"/>
              <a:t>-1</a:t>
            </a:r>
            <a:r>
              <a:rPr lang="en-US" sz="2400" dirty="0"/>
              <a:t>)</a:t>
            </a:r>
          </a:p>
          <a:p>
            <a:endParaRPr lang="en-GB" sz="2800" dirty="0"/>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8</a:t>
            </a:fld>
            <a:endParaRPr lang="en-GB"/>
          </a:p>
        </p:txBody>
      </p:sp>
    </p:spTree>
    <p:extLst>
      <p:ext uri="{BB962C8B-B14F-4D97-AF65-F5344CB8AC3E}">
        <p14:creationId xmlns:p14="http://schemas.microsoft.com/office/powerpoint/2010/main" val="358640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a:t>
            </a:r>
            <a:endParaRPr lang="en-GB"/>
          </a:p>
        </p:txBody>
      </p:sp>
      <p:sp>
        <p:nvSpPr>
          <p:cNvPr id="3" name="Content Placeholder 2"/>
          <p:cNvSpPr>
            <a:spLocks noGrp="1"/>
          </p:cNvSpPr>
          <p:nvPr>
            <p:ph idx="1"/>
          </p:nvPr>
        </p:nvSpPr>
        <p:spPr/>
        <p:txBody>
          <a:bodyPr/>
          <a:lstStyle/>
          <a:p>
            <a:r>
              <a:rPr lang="en-US" sz="2400" dirty="0" smtClean="0"/>
              <a:t>Dump at 12:00</a:t>
            </a:r>
          </a:p>
          <a:p>
            <a:r>
              <a:rPr lang="en-US" sz="2400" dirty="0" smtClean="0"/>
              <a:t>Fill with mixed pattern standard/high brightness beam (compression/merging). Filling </a:t>
            </a:r>
            <a:r>
              <a:rPr lang="en-US" sz="2400" dirty="0"/>
              <a:t>pattern: 50ns_66b_60_0_0_36bpi3inj</a:t>
            </a:r>
            <a:endParaRPr lang="en-US" sz="2400" dirty="0" smtClean="0"/>
          </a:p>
          <a:p>
            <a:r>
              <a:rPr lang="en-US" sz="2400" dirty="0" smtClean="0"/>
              <a:t>In the mean time further enhancement of satellites in ALICE</a:t>
            </a:r>
          </a:p>
          <a:p>
            <a:r>
              <a:rPr lang="en-US" sz="2400" dirty="0" smtClean="0"/>
              <a:t>Late afternoon: Fill for physics</a:t>
            </a:r>
          </a:p>
        </p:txBody>
      </p:sp>
      <p:sp>
        <p:nvSpPr>
          <p:cNvPr id="4" name="Date Placeholder 3"/>
          <p:cNvSpPr>
            <a:spLocks noGrp="1"/>
          </p:cNvSpPr>
          <p:nvPr>
            <p:ph type="dt" sz="half" idx="10"/>
          </p:nvPr>
        </p:nvSpPr>
        <p:spPr/>
        <p:txBody>
          <a:bodyPr/>
          <a:lstStyle/>
          <a:p>
            <a:fld id="{A90DF66D-7345-4F19-BF7B-E480E373C532}" type="datetime1">
              <a:rPr lang="en-GB" smtClean="0"/>
              <a:t>30/11/2012</a:t>
            </a:fld>
            <a:endParaRPr lang="en-GB"/>
          </a:p>
        </p:txBody>
      </p:sp>
      <p:sp>
        <p:nvSpPr>
          <p:cNvPr id="5" name="Footer Placeholder 4"/>
          <p:cNvSpPr>
            <a:spLocks noGrp="1"/>
          </p:cNvSpPr>
          <p:nvPr>
            <p:ph type="ftr" sz="quarter" idx="11"/>
          </p:nvPr>
        </p:nvSpPr>
        <p:spPr/>
        <p:txBody>
          <a:bodyPr/>
          <a:lstStyle/>
          <a:p>
            <a:r>
              <a:rPr lang="en-US" smtClean="0"/>
              <a:t>LHC Morning Meeting - G. Arduini</a:t>
            </a:r>
            <a:endParaRPr lang="en-GB" dirty="0"/>
          </a:p>
        </p:txBody>
      </p:sp>
      <p:sp>
        <p:nvSpPr>
          <p:cNvPr id="6" name="Slide Number Placeholder 5"/>
          <p:cNvSpPr>
            <a:spLocks noGrp="1"/>
          </p:cNvSpPr>
          <p:nvPr>
            <p:ph type="sldNum" sz="quarter" idx="12"/>
          </p:nvPr>
        </p:nvSpPr>
        <p:spPr/>
        <p:txBody>
          <a:bodyPr/>
          <a:lstStyle/>
          <a:p>
            <a:fld id="{B2ED15F2-B5DC-4D70-8B9E-4287CA2479A2}" type="slidenum">
              <a:rPr lang="en-GB" smtClean="0"/>
              <a:pPr/>
              <a:t>9</a:t>
            </a:fld>
            <a:endParaRPr lang="en-GB"/>
          </a:p>
        </p:txBody>
      </p:sp>
    </p:spTree>
    <p:extLst>
      <p:ext uri="{BB962C8B-B14F-4D97-AF65-F5344CB8AC3E}">
        <p14:creationId xmlns:p14="http://schemas.microsoft.com/office/powerpoint/2010/main" val="3641334544"/>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31004</TotalTime>
  <Words>622</Words>
  <Application>Microsoft Office PowerPoint</Application>
  <PresentationFormat>On-screen Show (4:3)</PresentationFormat>
  <Paragraphs>87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LHCpresentations</vt:lpstr>
      <vt:lpstr>IP8 aperture measurements (07:30-10:30)</vt:lpstr>
      <vt:lpstr>Access (10:30 – 14:30)</vt:lpstr>
      <vt:lpstr>PowerPoint Presentation</vt:lpstr>
      <vt:lpstr>HOM heating vs. bunch length (B. Salvant et al.)</vt:lpstr>
      <vt:lpstr>HOM heating vs. bunch length (B. Salvant et al.)</vt:lpstr>
      <vt:lpstr>HOM heating vs. bunch length (B. Salvant et al.)</vt:lpstr>
      <vt:lpstr>HOM heating vs. bunch length (B. Salvant et al.)</vt:lpstr>
      <vt:lpstr>PowerPoint Presentation</vt:lpstr>
      <vt:lpstr>Plan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2716</cp:revision>
  <dcterms:created xsi:type="dcterms:W3CDTF">2010-04-25T23:23:07Z</dcterms:created>
  <dcterms:modified xsi:type="dcterms:W3CDTF">2012-11-30T07:28:18Z</dcterms:modified>
</cp:coreProperties>
</file>