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Default Extension="rels" ContentType="application/vnd.openxmlformats-package.relationships+xml"/>
  <Default Extension="gif" ContentType="image/gif"/>
  <Default Extension="pict" ContentType="image/pict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  <p:sldMasterId id="2147483660" r:id="rId2"/>
  </p:sldMasterIdLst>
  <p:notesMasterIdLst>
    <p:notesMasterId r:id="rId6"/>
  </p:notesMasterIdLst>
  <p:sldIdLst>
    <p:sldId id="995" r:id="rId3"/>
    <p:sldId id="1037" r:id="rId4"/>
    <p:sldId id="1039" r:id="rId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012" autoAdjust="0"/>
    <p:restoredTop sz="94706" autoAdjust="0"/>
  </p:normalViewPr>
  <p:slideViewPr>
    <p:cSldViewPr>
      <p:cViewPr>
        <p:scale>
          <a:sx n="100" d="100"/>
          <a:sy n="100" d="100"/>
        </p:scale>
        <p:origin x="-24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92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2.xml"/><Relationship Id="rId10" Type="http://schemas.openxmlformats.org/officeDocument/2006/relationships/theme" Target="theme/theme1.xml"/><Relationship Id="rId5" Type="http://schemas.openxmlformats.org/officeDocument/2006/relationships/slide" Target="slides/slide3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9" Type="http://schemas.openxmlformats.org/officeDocument/2006/relationships/viewProps" Target="viewProps.xml"/><Relationship Id="rId3" Type="http://schemas.openxmlformats.org/officeDocument/2006/relationships/slide" Target="slides/slide1.xml"/><Relationship Id="rId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11/19/12</a:t>
            </a:fld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11/19/12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>
                <a:solidFill>
                  <a:srgbClr val="00007D"/>
                </a:solidFill>
              </a:rPr>
              <a:pPr/>
              <a:t>11/19/12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5" Type="http://schemas.openxmlformats.org/officeDocument/2006/relationships/oleObject" Target="../embeddings/Microsoft_Equation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Tues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day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Morning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20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-Nov</a:t>
            </a: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Bernhard Holzer, </a:t>
            </a:r>
            <a:r>
              <a:rPr lang="en-GB" sz="1900" kern="0" noProof="0" dirty="0" smtClean="0">
                <a:solidFill>
                  <a:schemeClr val="tx2"/>
                </a:solidFill>
                <a:latin typeface="+mn-lt"/>
              </a:rPr>
              <a:t>Mike Lamont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19200"/>
            <a:ext cx="7079749" cy="5139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.. 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stable beam 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since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05:40h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r>
              <a:rPr lang="en-US" sz="2000" b="1" i="1" dirty="0" smtClean="0">
                <a:latin typeface="Times New Roman"/>
                <a:cs typeface="Times New Roman"/>
              </a:rPr>
              <a:t>    </a:t>
            </a:r>
            <a:r>
              <a:rPr lang="en-US" sz="2000" b="1" i="1" dirty="0" smtClean="0">
                <a:latin typeface="Times New Roman"/>
                <a:cs typeface="Times New Roman"/>
              </a:rPr>
              <a:t>		</a:t>
            </a:r>
            <a:endParaRPr lang="en-US" sz="2000" i="1" dirty="0" smtClean="0">
              <a:latin typeface="Times New Roman"/>
              <a:cs typeface="Times New Roman"/>
            </a:endParaRPr>
          </a:p>
          <a:p>
            <a:pPr lvl="0"/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12:00h </a:t>
            </a:r>
            <a:r>
              <a:rPr lang="en-US" sz="1600" dirty="0" smtClean="0"/>
              <a:t>A78B2 </a:t>
            </a:r>
            <a:r>
              <a:rPr lang="en-US" sz="1600" dirty="0" smtClean="0"/>
              <a:t>and ROF.A78B2 tripped FAULT </a:t>
            </a:r>
            <a:r>
              <a:rPr lang="en-US" sz="1600" dirty="0" smtClean="0"/>
              <a:t>OFF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14: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00h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Beam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dump by Operation</a:t>
            </a:r>
            <a:endParaRPr lang="en-US" sz="1600" b="1" i="1" dirty="0" smtClean="0">
              <a:latin typeface="Times New Roman"/>
              <a:cs typeface="Times New Roman"/>
            </a:endParaRPr>
          </a:p>
          <a:p>
            <a:pPr lvl="0"/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endParaRPr lang="en-GB" sz="8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access for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latin typeface="Times New Roman"/>
                <a:cs typeface="Times New Roman"/>
              </a:rPr>
              <a:t>wire scanner repair </a:t>
            </a:r>
          </a:p>
          <a:p>
            <a:pPr lvl="0"/>
            <a:r>
              <a:rPr lang="en-US" sz="2000" b="1" i="1" dirty="0" smtClean="0">
                <a:latin typeface="Times New Roman"/>
                <a:cs typeface="Times New Roman"/>
              </a:rPr>
              <a:t>            </a:t>
            </a:r>
            <a:r>
              <a:rPr lang="en-US" sz="2000" b="1" i="1" dirty="0" smtClean="0">
                <a:latin typeface="Times New Roman"/>
                <a:cs typeface="Times New Roman"/>
              </a:rPr>
              <a:t>CMS et al</a:t>
            </a:r>
          </a:p>
          <a:p>
            <a:pPr lvl="0"/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r>
              <a:rPr lang="en-US" sz="2000" b="1" i="1" dirty="0" smtClean="0">
                <a:latin typeface="Times New Roman"/>
                <a:cs typeface="Times New Roman"/>
              </a:rPr>
              <a:t>Wire Scanner Situation:</a:t>
            </a:r>
          </a:p>
          <a:p>
            <a:pPr lvl="0"/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  <a:r>
              <a:rPr lang="en-US" sz="1600" dirty="0" smtClean="0"/>
              <a:t>LHC.BWS.5R4.</a:t>
            </a:r>
            <a:r>
              <a:rPr lang="en-US" sz="1600" dirty="0" smtClean="0"/>
              <a:t>B1V1</a:t>
            </a:r>
          </a:p>
          <a:p>
            <a:pPr lvl="0"/>
            <a:r>
              <a:rPr lang="en-US" sz="1600" dirty="0" smtClean="0"/>
              <a:t>	</a:t>
            </a:r>
            <a:r>
              <a:rPr lang="en-US" sz="1600" dirty="0" smtClean="0"/>
              <a:t>LHC</a:t>
            </a:r>
            <a:r>
              <a:rPr lang="en-US" sz="1600" dirty="0" smtClean="0"/>
              <a:t>.BWS.5L4.B2H2  (this device has already seen many scans!</a:t>
            </a:r>
            <a:r>
              <a:rPr lang="en-US" sz="1600" dirty="0" smtClean="0"/>
              <a:t>)</a:t>
            </a:r>
          </a:p>
          <a:p>
            <a:pPr lvl="0"/>
            <a:r>
              <a:rPr lang="en-US" sz="1600" dirty="0" smtClean="0"/>
              <a:t>	No </a:t>
            </a:r>
            <a:r>
              <a:rPr lang="en-US" sz="1600" dirty="0" smtClean="0"/>
              <a:t>Scanner for B1H </a:t>
            </a:r>
            <a:r>
              <a:rPr lang="en-US" sz="1600" dirty="0" smtClean="0"/>
              <a:t>available</a:t>
            </a:r>
          </a:p>
          <a:p>
            <a:pPr lvl="0"/>
            <a:r>
              <a:rPr lang="en-US" sz="1600" dirty="0" smtClean="0"/>
              <a:t>	</a:t>
            </a:r>
            <a:r>
              <a:rPr lang="en-US" sz="1600" dirty="0" smtClean="0"/>
              <a:t>LHC</a:t>
            </a:r>
            <a:r>
              <a:rPr lang="en-US" sz="1600" dirty="0" smtClean="0"/>
              <a:t>.BWS.5L4.B2V1</a:t>
            </a: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	</a:t>
            </a:r>
            <a:endParaRPr lang="en-US" sz="1600" b="1" i="1" dirty="0" smtClean="0">
              <a:latin typeface="Times New Roman"/>
              <a:cs typeface="Times New Roman"/>
            </a:endParaRPr>
          </a:p>
          <a:p>
            <a:pPr lvl="0"/>
            <a:endParaRPr lang="en-GB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900" y="1295400"/>
            <a:ext cx="2679700" cy="12335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rcRect l="552" t="3460" b="28374"/>
          <a:stretch>
            <a:fillRect/>
          </a:stretch>
        </p:blipFill>
        <p:spPr>
          <a:xfrm>
            <a:off x="6314617" y="2658485"/>
            <a:ext cx="2664283" cy="133319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606723" y="4038600"/>
            <a:ext cx="2537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bunch length distribution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04111" y="1219200"/>
            <a:ext cx="77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09:00h</a:t>
            </a:r>
            <a:endParaRPr lang="en-US" sz="1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90482" y="2590800"/>
            <a:ext cx="77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12:00h</a:t>
            </a:r>
            <a:endParaRPr lang="en-US" sz="1400" i="1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763713" y="3048000"/>
          <a:ext cx="1812925" cy="385763"/>
        </p:xfrm>
        <a:graphic>
          <a:graphicData uri="http://schemas.openxmlformats.org/presentationml/2006/ole">
            <p:oleObj spid="_x0000_s9218" name="Equation" r:id="rId5" imgW="1193800" imgH="254000" progId="Equation.3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96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Mon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Afternoon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5746551" cy="5509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 </a:t>
            </a:r>
            <a:r>
              <a:rPr lang="en-US" b="1" i="1" dirty="0" smtClean="0">
                <a:solidFill>
                  <a:srgbClr val="FF0000"/>
                </a:solidFill>
              </a:rPr>
              <a:t>BETS for LBDS-B2 is not </a:t>
            </a:r>
            <a:r>
              <a:rPr lang="en-US" b="1" i="1" dirty="0" smtClean="0">
                <a:solidFill>
                  <a:srgbClr val="FF0000"/>
                </a:solidFill>
              </a:rPr>
              <a:t>OK</a:t>
            </a:r>
          </a:p>
          <a:p>
            <a:endParaRPr lang="en-US" b="1" i="1" kern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dirty="0" smtClean="0"/>
              <a:t>communication error between the interlock BEM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smtClean="0"/>
              <a:t>sector 56 &amp; 67) and the master PLC at the beginning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of </a:t>
            </a:r>
            <a:r>
              <a:rPr lang="en-US" dirty="0" smtClean="0"/>
              <a:t>the pre-</a:t>
            </a:r>
            <a:r>
              <a:rPr lang="en-US" dirty="0" smtClean="0"/>
              <a:t>cycling </a:t>
            </a:r>
            <a:r>
              <a:rPr lang="en-US" sz="2000" kern="0" dirty="0" smtClean="0">
                <a:latin typeface="Times New Roman"/>
                <a:cs typeface="Times New Roman"/>
              </a:rPr>
              <a:t>-&gt;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access needed</a:t>
            </a:r>
          </a:p>
          <a:p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19:00h </a:t>
            </a:r>
            <a:r>
              <a:rPr lang="en-US" b="1" i="1" dirty="0" smtClean="0">
                <a:solidFill>
                  <a:srgbClr val="FF0000"/>
                </a:solidFill>
              </a:rPr>
              <a:t>collimator </a:t>
            </a:r>
            <a:r>
              <a:rPr lang="en-US" b="1" i="1" dirty="0" smtClean="0">
                <a:solidFill>
                  <a:srgbClr val="FF0000"/>
                </a:solidFill>
              </a:rPr>
              <a:t>settings in the transfer </a:t>
            </a:r>
            <a:r>
              <a:rPr lang="en-US" b="1" i="1" dirty="0" smtClean="0">
                <a:solidFill>
                  <a:srgbClr val="FF0000"/>
                </a:solidFill>
              </a:rPr>
              <a:t>line</a:t>
            </a:r>
          </a:p>
          <a:p>
            <a:r>
              <a:rPr lang="en-US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</a:t>
            </a:r>
            <a:r>
              <a:rPr lang="en-US" sz="2000" b="1" i="1" kern="0" dirty="0" smtClean="0">
                <a:latin typeface="Times New Roman"/>
                <a:cs typeface="Times New Roman"/>
              </a:rPr>
              <a:t>settings </a:t>
            </a:r>
            <a:r>
              <a:rPr lang="en-US" sz="2000" b="1" i="1" kern="0" dirty="0" smtClean="0">
                <a:latin typeface="Times New Roman"/>
                <a:cs typeface="Times New Roman"/>
              </a:rPr>
              <a:t>did not track Q26 -&gt; Q20 transition</a:t>
            </a:r>
          </a:p>
          <a:p>
            <a:r>
              <a:rPr lang="en-US" sz="2000" b="1" i="1" kern="0" dirty="0" smtClean="0">
                <a:latin typeface="Times New Roman"/>
                <a:cs typeface="Times New Roman"/>
              </a:rPr>
              <a:t>	new settings calculated </a:t>
            </a:r>
          </a:p>
          <a:p>
            <a:r>
              <a:rPr lang="en-US" sz="2000" b="1" i="1" kern="0" dirty="0" smtClean="0">
                <a:latin typeface="Times New Roman"/>
                <a:cs typeface="Times New Roman"/>
              </a:rPr>
              <a:t>	new knobs calculated to scan TL aperture</a:t>
            </a:r>
            <a:endParaRPr lang="en-US" sz="2000" b="1" i="1" kern="0" dirty="0" smtClean="0">
              <a:latin typeface="Times New Roman"/>
              <a:cs typeface="Times New Roman"/>
            </a:endParaRPr>
          </a:p>
          <a:p>
            <a:r>
              <a:rPr lang="en-US" sz="2000" b="1" i="1" kern="0" dirty="0" smtClean="0">
                <a:latin typeface="Times New Roman"/>
                <a:cs typeface="Times New Roman"/>
              </a:rPr>
              <a:t>	validation of both </a:t>
            </a:r>
            <a:r>
              <a:rPr lang="en-US" sz="2000" b="1" i="1" kern="0" dirty="0" err="1" smtClean="0">
                <a:latin typeface="Times New Roman"/>
                <a:cs typeface="Times New Roman"/>
              </a:rPr>
              <a:t>TLs</a:t>
            </a:r>
            <a:r>
              <a:rPr lang="en-US" sz="2000" b="1" i="1" kern="0" dirty="0" smtClean="0">
                <a:latin typeface="Times New Roman"/>
                <a:cs typeface="Times New Roman"/>
              </a:rPr>
              <a:t> </a:t>
            </a:r>
            <a:r>
              <a:rPr lang="en-US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( </a:t>
            </a:r>
            <a:r>
              <a:rPr lang="en-US" sz="2000" b="1" i="1" kern="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Chiara</a:t>
            </a:r>
            <a:r>
              <a:rPr lang="en-US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!!!)</a:t>
            </a:r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     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t="6921" r="28424" b="9689"/>
          <a:stretch>
            <a:fillRect/>
          </a:stretch>
        </p:blipFill>
        <p:spPr>
          <a:xfrm>
            <a:off x="6222502" y="914400"/>
            <a:ext cx="2921498" cy="317709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6700" y="5029200"/>
            <a:ext cx="3524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23:30h 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RSS.A56.</a:t>
            </a:r>
            <a:r>
              <a:rPr lang="en-US" sz="1600" dirty="0" smtClean="0"/>
              <a:t>B2:  </a:t>
            </a:r>
            <a:r>
              <a:rPr lang="en-US" sz="1600" dirty="0" smtClean="0"/>
              <a:t>QPS not </a:t>
            </a:r>
            <a:r>
              <a:rPr lang="en-US" sz="1600" dirty="0" smtClean="0"/>
              <a:t>OK</a:t>
            </a:r>
          </a:p>
          <a:p>
            <a:r>
              <a:rPr lang="en-US" sz="1600" b="1" i="1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power cycle helps 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267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Mon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Night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914400"/>
            <a:ext cx="917189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Plan: </a:t>
            </a:r>
            <a:r>
              <a:rPr lang="en-US" sz="20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VdM</a:t>
            </a:r>
            <a:r>
              <a:rPr lang="en-US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Scans</a:t>
            </a:r>
          </a:p>
          <a:p>
            <a:endParaRPr lang="en-US" sz="2000" b="1" i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sz="2000" dirty="0" err="1" smtClean="0">
                <a:solidFill>
                  <a:srgbClr val="2F26FF"/>
                </a:solidFill>
                <a:latin typeface="Times New Roman"/>
                <a:cs typeface="Times New Roman"/>
              </a:rPr>
              <a:t>Hypercycle</a:t>
            </a:r>
            <a:r>
              <a:rPr lang="en-US" sz="2000" dirty="0" smtClean="0">
                <a:solidFill>
                  <a:srgbClr val="2F26FF"/>
                </a:solidFill>
                <a:latin typeface="Times New Roman"/>
                <a:cs typeface="Times New Roman"/>
              </a:rPr>
              <a:t>:       </a:t>
            </a:r>
            <a:r>
              <a:rPr lang="en-US" sz="2000" dirty="0" smtClean="0">
                <a:latin typeface="Times New Roman"/>
                <a:cs typeface="Times New Roman"/>
              </a:rPr>
              <a:t>The </a:t>
            </a:r>
            <a:r>
              <a:rPr lang="en-US" sz="2000" dirty="0" err="1" smtClean="0">
                <a:latin typeface="Times New Roman"/>
                <a:cs typeface="Times New Roman"/>
              </a:rPr>
              <a:t>hypercycle</a:t>
            </a:r>
            <a:r>
              <a:rPr lang="en-US" sz="2000" dirty="0" smtClean="0">
                <a:latin typeface="Times New Roman"/>
                <a:cs typeface="Times New Roman"/>
              </a:rPr>
              <a:t> is 4TeV_10Aps_0.6m_VdM.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n-US" sz="2000" i="1" dirty="0" smtClean="0">
              <a:latin typeface="Times New Roman"/>
              <a:cs typeface="Times New Roman"/>
            </a:endParaRPr>
          </a:p>
          <a:p>
            <a:r>
              <a:rPr lang="en-US" sz="2000" dirty="0" err="1" smtClean="0">
                <a:solidFill>
                  <a:srgbClr val="2F26FF"/>
                </a:solidFill>
                <a:latin typeface="Times New Roman"/>
                <a:cs typeface="Times New Roman"/>
              </a:rPr>
              <a:t>BPs</a:t>
            </a:r>
            <a:r>
              <a:rPr lang="en-US" sz="2000" dirty="0" smtClean="0">
                <a:solidFill>
                  <a:srgbClr val="2F26FF"/>
                </a:solidFill>
                <a:latin typeface="Times New Roman"/>
                <a:cs typeface="Times New Roman"/>
              </a:rPr>
              <a:t> &amp; settings</a:t>
            </a:r>
            <a:r>
              <a:rPr lang="en-US" sz="2000" dirty="0" smtClean="0">
                <a:solidFill>
                  <a:srgbClr val="2F26FF"/>
                </a:solidFill>
                <a:latin typeface="Times New Roman"/>
                <a:cs typeface="Times New Roman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 settings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RAMP_4TeV_2012_V1_MD3_EMIT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                          Collision </a:t>
            </a:r>
            <a:r>
              <a:rPr lang="en-US" sz="2000" dirty="0" smtClean="0">
                <a:latin typeface="Times New Roman"/>
                <a:cs typeface="Times New Roman"/>
              </a:rPr>
              <a:t>BP is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i="1" dirty="0" smtClean="0">
                <a:latin typeface="Times New Roman"/>
                <a:cs typeface="Times New Roman"/>
              </a:rPr>
              <a:t>PHYSICS-VDM-SQUEEZE-</a:t>
            </a:r>
            <a:r>
              <a:rPr lang="en-US" sz="2000" i="1" dirty="0" smtClean="0">
                <a:latin typeface="Times New Roman"/>
                <a:cs typeface="Times New Roman"/>
              </a:rPr>
              <a:t>2012_V1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             no </a:t>
            </a:r>
            <a:r>
              <a:rPr lang="en-US" sz="2000" dirty="0" smtClean="0">
                <a:latin typeface="Times New Roman"/>
                <a:cs typeface="Times New Roman"/>
              </a:rPr>
              <a:t>squeeze, collisions are with injection beta*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             X-angles:  </a:t>
            </a:r>
            <a:r>
              <a:rPr lang="en-US" sz="2000" dirty="0" smtClean="0">
                <a:latin typeface="Times New Roman"/>
                <a:cs typeface="Times New Roman"/>
              </a:rPr>
              <a:t>ATLAS &amp; CMS : 0</a:t>
            </a:r>
            <a:r>
              <a:rPr lang="en-US" sz="2000" dirty="0" smtClean="0">
                <a:latin typeface="Times New Roman"/>
                <a:cs typeface="Times New Roman"/>
              </a:rPr>
              <a:t>,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                              ALICE </a:t>
            </a:r>
            <a:r>
              <a:rPr lang="en-US" sz="2000" dirty="0" smtClean="0">
                <a:latin typeface="Times New Roman"/>
                <a:cs typeface="Times New Roman"/>
              </a:rPr>
              <a:t>: +145 (standard)</a:t>
            </a:r>
            <a:r>
              <a:rPr lang="en-US" sz="2000" dirty="0" smtClean="0">
                <a:latin typeface="Times New Roman"/>
                <a:cs typeface="Times New Roman"/>
              </a:rPr>
              <a:t>, </a:t>
            </a:r>
            <a:r>
              <a:rPr lang="en-US" sz="2000" dirty="0" err="1" smtClean="0">
                <a:latin typeface="Times New Roman"/>
                <a:cs typeface="Times New Roman"/>
              </a:rPr>
              <a:t>LHCb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: -220 (standard </a:t>
            </a:r>
            <a:r>
              <a:rPr lang="en-US" sz="2000" dirty="0" err="1" smtClean="0">
                <a:latin typeface="Times New Roman"/>
                <a:cs typeface="Times New Roman"/>
              </a:rPr>
              <a:t>Hor</a:t>
            </a:r>
            <a:r>
              <a:rPr lang="en-US" sz="2000" dirty="0" smtClean="0">
                <a:latin typeface="Times New Roman"/>
                <a:cs typeface="Times New Roman"/>
              </a:rPr>
              <a:t>)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First</a:t>
            </a:r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F</a:t>
            </a:r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ill:  </a:t>
            </a:r>
            <a:r>
              <a:rPr lang="en-US" sz="2000" dirty="0" smtClean="0">
                <a:latin typeface="Times New Roman"/>
                <a:cs typeface="Times New Roman"/>
              </a:rPr>
              <a:t>3 bunches / beam (collisions in all </a:t>
            </a:r>
            <a:r>
              <a:rPr lang="en-US" sz="2000" dirty="0" err="1" smtClean="0">
                <a:latin typeface="Times New Roman"/>
                <a:cs typeface="Times New Roman"/>
              </a:rPr>
              <a:t>IPs</a:t>
            </a:r>
            <a:r>
              <a:rPr lang="en-US" sz="2000" dirty="0" smtClean="0">
                <a:latin typeface="Times New Roman"/>
                <a:cs typeface="Times New Roman"/>
              </a:rPr>
              <a:t>, 9E11 </a:t>
            </a:r>
            <a:r>
              <a:rPr lang="en-US" sz="2000" dirty="0" smtClean="0">
                <a:latin typeface="Times New Roman"/>
                <a:cs typeface="Times New Roman"/>
              </a:rPr>
              <a:t>max (relaxed </a:t>
            </a:r>
            <a:r>
              <a:rPr lang="en-US" sz="2000" dirty="0" smtClean="0">
                <a:latin typeface="Times New Roman"/>
                <a:cs typeface="Times New Roman"/>
              </a:rPr>
              <a:t>SBF).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Inject</a:t>
            </a:r>
            <a:r>
              <a:rPr lang="en-US" sz="2000" dirty="0" smtClean="0">
                <a:latin typeface="Times New Roman"/>
                <a:cs typeface="Times New Roman"/>
              </a:rPr>
              <a:t>, ramp, collide, optimize, align </a:t>
            </a:r>
            <a:r>
              <a:rPr lang="en-US" sz="2000" dirty="0" err="1" smtClean="0">
                <a:latin typeface="Times New Roman"/>
                <a:cs typeface="Times New Roman"/>
              </a:rPr>
              <a:t>TCTs</a:t>
            </a:r>
            <a:r>
              <a:rPr lang="en-US" sz="2000" dirty="0" smtClean="0">
                <a:latin typeface="Times New Roman"/>
                <a:cs typeface="Times New Roman"/>
              </a:rPr>
              <a:t>, loss map, </a:t>
            </a:r>
            <a:r>
              <a:rPr lang="en-US" sz="2000" dirty="0" err="1" smtClean="0">
                <a:latin typeface="Times New Roman"/>
                <a:cs typeface="Times New Roman"/>
              </a:rPr>
              <a:t>asynch</a:t>
            </a:r>
            <a:r>
              <a:rPr lang="en-US" sz="2000" dirty="0" smtClean="0">
                <a:latin typeface="Times New Roman"/>
                <a:cs typeface="Times New Roman"/>
              </a:rPr>
              <a:t> dump test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Second</a:t>
            </a:r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F</a:t>
            </a:r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ill: </a:t>
            </a:r>
            <a:r>
              <a:rPr lang="en-US" sz="2000" dirty="0" smtClean="0">
                <a:latin typeface="Times New Roman"/>
                <a:cs typeface="Times New Roman"/>
              </a:rPr>
              <a:t>3 bunches / beam</a:t>
            </a:r>
            <a:r>
              <a:rPr lang="en-US" sz="2000" dirty="0" smtClean="0">
                <a:latin typeface="Times New Roman"/>
                <a:cs typeface="Times New Roman"/>
              </a:rPr>
              <a:t> (collisions in all </a:t>
            </a:r>
            <a:r>
              <a:rPr lang="en-US" sz="2000" dirty="0" err="1" smtClean="0">
                <a:latin typeface="Times New Roman"/>
                <a:cs typeface="Times New Roman"/>
              </a:rPr>
              <a:t>IPs</a:t>
            </a:r>
            <a:r>
              <a:rPr lang="en-US" sz="2000" dirty="0" smtClean="0">
                <a:latin typeface="Times New Roman"/>
                <a:cs typeface="Times New Roman"/>
              </a:rPr>
              <a:t>, 9E11 max,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	Test with final collimator functions and all </a:t>
            </a:r>
            <a:r>
              <a:rPr lang="en-US" sz="2000" dirty="0" err="1" smtClean="0">
                <a:latin typeface="Times New Roman"/>
                <a:cs typeface="Times New Roman"/>
              </a:rPr>
              <a:t>lumi</a:t>
            </a:r>
            <a:r>
              <a:rPr lang="en-US" sz="2000" dirty="0" smtClean="0">
                <a:latin typeface="Times New Roman"/>
                <a:cs typeface="Times New Roman"/>
              </a:rPr>
              <a:t> scan corrections.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In collision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some </a:t>
            </a:r>
            <a:r>
              <a:rPr lang="en-US" sz="2000" dirty="0" smtClean="0">
                <a:latin typeface="Times New Roman"/>
                <a:cs typeface="Times New Roman"/>
              </a:rPr>
              <a:t>tests with offset</a:t>
            </a:r>
            <a:r>
              <a:rPr lang="en-US" sz="2000" dirty="0" smtClean="0">
                <a:latin typeface="Times New Roman"/>
                <a:cs typeface="Times New Roman"/>
              </a:rPr>
              <a:t> scan </a:t>
            </a:r>
            <a:r>
              <a:rPr lang="en-US" sz="2000" dirty="0" smtClean="0">
                <a:latin typeface="Times New Roman"/>
                <a:cs typeface="Times New Roman"/>
              </a:rPr>
              <a:t>to ensure </a:t>
            </a:r>
            <a:r>
              <a:rPr lang="en-US" sz="2000" dirty="0" smtClean="0">
                <a:latin typeface="Times New Roman"/>
                <a:cs typeface="Times New Roman"/>
              </a:rPr>
              <a:t>that </a:t>
            </a:r>
            <a:r>
              <a:rPr lang="en-US" sz="2000" dirty="0" smtClean="0">
                <a:latin typeface="Times New Roman"/>
                <a:cs typeface="Times New Roman"/>
              </a:rPr>
              <a:t>beam is stable enough.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At </a:t>
            </a:r>
            <a:r>
              <a:rPr lang="en-US" sz="2000" dirty="0" smtClean="0">
                <a:latin typeface="Times New Roman"/>
                <a:cs typeface="Times New Roman"/>
              </a:rPr>
              <a:t>the end loss map or </a:t>
            </a:r>
            <a:r>
              <a:rPr lang="en-US" sz="2000" dirty="0" err="1" smtClean="0">
                <a:latin typeface="Times New Roman"/>
                <a:cs typeface="Times New Roman"/>
              </a:rPr>
              <a:t>asynch</a:t>
            </a:r>
            <a:r>
              <a:rPr lang="en-US" sz="2000" dirty="0" smtClean="0">
                <a:latin typeface="Times New Roman"/>
                <a:cs typeface="Times New Roman"/>
              </a:rPr>
              <a:t> dump </a:t>
            </a:r>
            <a:r>
              <a:rPr lang="en-US" sz="2000" dirty="0" smtClean="0">
                <a:latin typeface="Times New Roman"/>
                <a:cs typeface="Times New Roman"/>
              </a:rPr>
              <a:t>test ...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Third Fill </a:t>
            </a:r>
            <a:r>
              <a:rPr lang="en-US" sz="2000" dirty="0" smtClean="0">
                <a:latin typeface="Times New Roman"/>
                <a:cs typeface="Times New Roman"/>
              </a:rPr>
              <a:t>will be used for the </a:t>
            </a:r>
            <a:r>
              <a:rPr lang="en-US" sz="2000" dirty="0" err="1" smtClean="0">
                <a:latin typeface="Times New Roman"/>
                <a:cs typeface="Times New Roman"/>
              </a:rPr>
              <a:t>VdMs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proposed </a:t>
            </a:r>
            <a:r>
              <a:rPr lang="en-US" sz="2000" dirty="0" smtClean="0">
                <a:latin typeface="Times New Roman"/>
                <a:cs typeface="Times New Roman"/>
              </a:rPr>
              <a:t>filling scheme for the </a:t>
            </a:r>
            <a:r>
              <a:rPr lang="en-US" sz="2000" dirty="0" err="1" smtClean="0">
                <a:latin typeface="Times New Roman"/>
                <a:cs typeface="Times New Roman"/>
              </a:rPr>
              <a:t>VdM</a:t>
            </a:r>
            <a:r>
              <a:rPr lang="en-US" sz="2000" dirty="0" smtClean="0">
                <a:latin typeface="Times New Roman"/>
                <a:cs typeface="Times New Roman"/>
              </a:rPr>
              <a:t> scan is:  Multi_39b_30_1_6_4bpi13inj</a:t>
            </a:r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i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2676613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45350</TotalTime>
  <Words>417</Words>
  <Application>Microsoft Macintosh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LHCpresentations</vt:lpstr>
      <vt:lpstr>Pixel</vt:lpstr>
      <vt:lpstr>Microsoft Equation</vt:lpstr>
      <vt:lpstr>Slide 1</vt:lpstr>
      <vt:lpstr>Slide 2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2359</cp:revision>
  <cp:lastPrinted>2012-10-22T05:51:34Z</cp:lastPrinted>
  <dcterms:created xsi:type="dcterms:W3CDTF">2012-11-19T18:31:24Z</dcterms:created>
  <dcterms:modified xsi:type="dcterms:W3CDTF">2012-11-20T05:35:03Z</dcterms:modified>
</cp:coreProperties>
</file>