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9" r:id="rId1"/>
  </p:sldMasterIdLst>
  <p:notesMasterIdLst>
    <p:notesMasterId r:id="rId13"/>
  </p:notesMasterIdLst>
  <p:handoutMasterIdLst>
    <p:handoutMasterId r:id="rId14"/>
  </p:handoutMasterIdLst>
  <p:sldIdLst>
    <p:sldId id="1440" r:id="rId2"/>
    <p:sldId id="1445" r:id="rId3"/>
    <p:sldId id="1446" r:id="rId4"/>
    <p:sldId id="1441" r:id="rId5"/>
    <p:sldId id="1442" r:id="rId6"/>
    <p:sldId id="1443" r:id="rId7"/>
    <p:sldId id="1450" r:id="rId8"/>
    <p:sldId id="1451" r:id="rId9"/>
    <p:sldId id="1452" r:id="rId10"/>
    <p:sldId id="1453" r:id="rId11"/>
    <p:sldId id="1448" r:id="rId12"/>
  </p:sldIdLst>
  <p:sldSz cx="9144000" cy="6858000" type="screen4x3"/>
  <p:notesSz cx="6797675" cy="9928225"/>
  <p:defaultTextStyle>
    <a:defPPr>
      <a:defRPr lang="en-US"/>
    </a:defPPr>
    <a:lvl1pPr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1pPr>
    <a:lvl2pPr marL="4572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2pPr>
    <a:lvl3pPr marL="9144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3pPr>
    <a:lvl4pPr marL="13716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4pPr>
    <a:lvl5pPr marL="1828800" algn="ctr" rtl="0" eaLnBrk="0" fontAlgn="base" hangingPunct="0">
      <a:spcBef>
        <a:spcPct val="50000"/>
      </a:spcBef>
      <a:spcAft>
        <a:spcPct val="0"/>
      </a:spcAft>
      <a:defRPr sz="2000" kern="1200">
        <a:solidFill>
          <a:schemeClr val="bg2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bg2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  <a:srgbClr val="D14FBE"/>
    <a:srgbClr val="B02E9D"/>
    <a:srgbClr val="0000FF"/>
    <a:srgbClr val="008000"/>
    <a:srgbClr val="FF0000"/>
    <a:srgbClr val="CC0066"/>
    <a:srgbClr val="99FF99"/>
    <a:srgbClr val="FFCCCC"/>
    <a:srgbClr val="9FCA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15" autoAdjust="0"/>
    <p:restoredTop sz="95267" autoAdjust="0"/>
  </p:normalViewPr>
  <p:slideViewPr>
    <p:cSldViewPr>
      <p:cViewPr varScale="1">
        <p:scale>
          <a:sx n="87" d="100"/>
          <a:sy n="87" d="100"/>
        </p:scale>
        <p:origin x="-678" y="-78"/>
      </p:cViewPr>
      <p:guideLst>
        <p:guide orient="horz" pos="2160"/>
        <p:guide pos="5103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71544C-6647-7A44-A30B-40518DF4CE46}" type="datetimeFigureOut">
              <a:rPr lang="en-US" smtClean="0"/>
              <a:pPr/>
              <a:t>11/17/2012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1DEE20-7222-3F4B-902C-214D1A5332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269504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17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317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317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200">
                <a:solidFill>
                  <a:schemeClr val="tx1"/>
                </a:solidFill>
              </a:defRPr>
            </a:lvl1pPr>
          </a:lstStyle>
          <a:p>
            <a:fld id="{1EE94C69-A77A-4829-890D-081FF2A6740B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1731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560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2560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sp>
          <p:nvSpPr>
            <p:cNvPr id="2560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pPr algn="l" eaLnBrk="1" hangingPunct="1">
                <a:spcBef>
                  <a:spcPct val="0"/>
                </a:spcBef>
              </a:pPr>
              <a:endParaRPr lang="en-US" sz="2400">
                <a:solidFill>
                  <a:schemeClr val="tx1"/>
                </a:solidFill>
                <a:latin typeface="Times New Roman" pitchFamily="18" charset="0"/>
              </a:endParaRPr>
            </a:p>
          </p:txBody>
        </p:sp>
        <p:grpSp>
          <p:nvGrpSpPr>
            <p:cNvPr id="2560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2560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0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  <p:sp>
            <p:nvSpPr>
              <p:cNvPr id="2561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pPr algn="l" eaLnBrk="1" hangingPunct="1">
                  <a:spcBef>
                    <a:spcPct val="0"/>
                  </a:spcBef>
                </a:pPr>
                <a:endParaRPr lang="en-US" sz="2400">
                  <a:solidFill>
                    <a:schemeClr val="tx1"/>
                  </a:solidFill>
                  <a:latin typeface="Times New Roman" pitchFamily="18" charset="0"/>
                </a:endParaRPr>
              </a:p>
            </p:txBody>
          </p:sp>
        </p:grpSp>
      </p:grpSp>
      <p:sp>
        <p:nvSpPr>
          <p:cNvPr id="2561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  <p:sp>
        <p:nvSpPr>
          <p:cNvPr id="25617" name="Rectangle 17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25618" name="Rectangle 18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Arial Black" pitchFamily="34" charset="0"/>
              </a:defRPr>
            </a:lvl1pPr>
          </a:lstStyle>
          <a:p>
            <a:fld id="{42080964-D815-4D51-9BE1-AC88875DFBA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61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380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562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600"/>
            </a:lvl1pPr>
          </a:lstStyle>
          <a:p>
            <a:r>
              <a:rPr lang="en-US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9DD70A9-BAE9-49B5-BB4A-4022358022C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00850" y="25400"/>
            <a:ext cx="2112963" cy="62833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5400"/>
            <a:ext cx="6191250" cy="62833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E8FBF62-69F5-429E-9AEA-628EF2B2989F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C49955D0-AFF1-4FD6-B1E6-F241286C4CD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25400"/>
            <a:ext cx="8229600" cy="5238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196975"/>
            <a:ext cx="8229600" cy="5111750"/>
          </a:xfr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>
          <a:xfrm>
            <a:off x="6902450" y="6632575"/>
            <a:ext cx="2133600" cy="252413"/>
          </a:xfrm>
        </p:spPr>
        <p:txBody>
          <a:bodyPr/>
          <a:lstStyle>
            <a:lvl1pPr>
              <a:defRPr/>
            </a:lvl1pPr>
          </a:lstStyle>
          <a:p>
            <a:fld id="{4F3283CE-86ED-4A5A-9952-48D6A180EE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newlhc logo1.gi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-681848" y="0"/>
            <a:ext cx="1357346" cy="1357346"/>
          </a:xfrm>
          <a:prstGeom prst="rect">
            <a:avLst/>
          </a:prstGeom>
          <a:effectLst>
            <a:glow rad="101600">
              <a:schemeClr val="accent1">
                <a:lumMod val="40000"/>
                <a:lumOff val="60000"/>
                <a:alpha val="40000"/>
              </a:schemeClr>
            </a:glow>
            <a:reflection blurRad="6350" stA="50000" endA="300" endPos="55000" dir="5400000" sy="-100000" algn="bl" rotWithShape="0"/>
            <a:softEdge rad="12700"/>
          </a:effectLst>
        </p:spPr>
      </p:pic>
      <p:sp>
        <p:nvSpPr>
          <p:cNvPr id="11" name="Text Placeholder 10"/>
          <p:cNvSpPr>
            <a:spLocks noGrp="1"/>
          </p:cNvSpPr>
          <p:nvPr>
            <p:ph type="body" sz="quarter" idx="10"/>
          </p:nvPr>
        </p:nvSpPr>
        <p:spPr>
          <a:xfrm>
            <a:off x="685800" y="1295400"/>
            <a:ext cx="8128000" cy="4597400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16" name="Title Placeholder 1"/>
          <p:cNvSpPr>
            <a:spLocks noGrp="1"/>
          </p:cNvSpPr>
          <p:nvPr>
            <p:ph type="title"/>
          </p:nvPr>
        </p:nvSpPr>
        <p:spPr bwMode="auto">
          <a:xfrm>
            <a:off x="1600200" y="152400"/>
            <a:ext cx="7315200" cy="79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>
            <a:lvl1pPr>
              <a:defRPr sz="3600"/>
            </a:lvl1pPr>
          </a:lstStyle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1"/>
          </p:nvPr>
        </p:nvSpPr>
        <p:spPr>
          <a:xfrm>
            <a:off x="204788" y="6553200"/>
            <a:ext cx="1199009" cy="198438"/>
          </a:xfr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2"/>
          </p:nvPr>
        </p:nvSpPr>
        <p:spPr>
          <a:xfrm>
            <a:off x="1764402" y="6553200"/>
            <a:ext cx="5615189" cy="198438"/>
          </a:xfrm>
        </p:spPr>
        <p:txBody>
          <a:bodyPr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r>
              <a:rPr lang="en-US" smtClean="0"/>
              <a:t>LHC 8:30 meeting</a:t>
            </a: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3"/>
          </p:nvPr>
        </p:nvSpPr>
        <p:spPr>
          <a:xfrm>
            <a:off x="8433851" y="6553200"/>
            <a:ext cx="495837" cy="198438"/>
          </a:xfrm>
        </p:spPr>
        <p:txBody>
          <a:bodyPr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j-lt"/>
              </a:defRPr>
            </a:lvl1pPr>
          </a:lstStyle>
          <a:p>
            <a:pPr>
              <a:defRPr/>
            </a:pPr>
            <a:fld id="{F5548BC7-4E35-4494-AD1E-CD52997EA5E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 userDrawn="1">
            <p:ph type="ftr" sz="quarter" idx="10"/>
          </p:nvPr>
        </p:nvSpPr>
        <p:spPr>
          <a:xfrm>
            <a:off x="3124200" y="6632575"/>
            <a:ext cx="2895600" cy="252413"/>
          </a:xfrm>
        </p:spPr>
        <p:txBody>
          <a:bodyPr/>
          <a:lstStyle/>
          <a:p>
            <a:r>
              <a:rPr lang="en-US" dirty="0" smtClean="0"/>
              <a:t>LHC 8:30 meeting</a:t>
            </a:r>
            <a:endParaRPr lang="en-US" dirty="0"/>
          </a:p>
        </p:txBody>
      </p:sp>
      <p:sp>
        <p:nvSpPr>
          <p:cNvPr id="9" name="Date Placeholder 3"/>
          <p:cNvSpPr>
            <a:spLocks noGrp="1"/>
          </p:cNvSpPr>
          <p:nvPr userDrawn="1">
            <p:ph type="dt" sz="half" idx="12"/>
          </p:nvPr>
        </p:nvSpPr>
        <p:spPr>
          <a:xfrm>
            <a:off x="34925" y="6616700"/>
            <a:ext cx="2133600" cy="268288"/>
          </a:xfrm>
        </p:spPr>
        <p:txBody>
          <a:bodyPr/>
          <a:lstStyle/>
          <a:p>
            <a:r>
              <a:rPr lang="en-US" dirty="0" smtClean="0"/>
              <a:t>17/11/2012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6E0ED20-7A76-4972-AE92-35B37E63204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96975"/>
            <a:ext cx="4038600" cy="51117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8C3C834-58DF-41D7-88B7-80F9B44404A1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B5E1D296-40C6-4194-BE1B-ED8CF69751C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D66058-8582-419F-AA3B-A79C8D77E78A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35627ED7-E218-4887-B885-6131837B1356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55E8A60-F04D-4DB5-AB5E-D47017D00F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LHC 8:30 meeting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76E6735-74B0-4165-999F-8C826942DD7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30/04/2011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632575"/>
            <a:ext cx="2895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02450" y="6632575"/>
            <a:ext cx="2133600" cy="252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spcBef>
                <a:spcPct val="0"/>
              </a:spcBef>
              <a:defRPr sz="1000"/>
            </a:lvl1pPr>
          </a:lstStyle>
          <a:p>
            <a:fld id="{212BBE4B-11BF-433F-B4D5-C48334632EB9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459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684213" y="25400"/>
            <a:ext cx="82296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459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196975"/>
            <a:ext cx="8229600" cy="5111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2459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925" y="6616700"/>
            <a:ext cx="2133600" cy="268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spcBef>
                <a:spcPct val="0"/>
              </a:spcBef>
              <a:defRPr sz="1200"/>
            </a:lvl1pPr>
          </a:lstStyle>
          <a:p>
            <a:r>
              <a:rPr lang="en-US" smtClean="0"/>
              <a:t>30/04/2011</a:t>
            </a:r>
            <a:endParaRPr lang="en-US" dirty="0"/>
          </a:p>
        </p:txBody>
      </p:sp>
      <p:sp>
        <p:nvSpPr>
          <p:cNvPr id="24593" name="Line 17"/>
          <p:cNvSpPr>
            <a:spLocks noChangeShapeType="1"/>
          </p:cNvSpPr>
          <p:nvPr/>
        </p:nvSpPr>
        <p:spPr bwMode="auto">
          <a:xfrm>
            <a:off x="684213" y="620713"/>
            <a:ext cx="8280400" cy="0"/>
          </a:xfrm>
          <a:prstGeom prst="line">
            <a:avLst/>
          </a:prstGeom>
          <a:noFill/>
          <a:ln w="25400" cap="sq">
            <a:solidFill>
              <a:schemeClr val="bg2"/>
            </a:solidFill>
            <a:round/>
            <a:headEnd/>
            <a:tailEnd type="none" w="lg" len="lg"/>
          </a:ln>
          <a:effectLst/>
        </p:spPr>
        <p:txBody>
          <a:bodyPr wrap="none" anchor="ctr"/>
          <a:lstStyle/>
          <a:p>
            <a:endParaRPr lang="en-US"/>
          </a:p>
        </p:txBody>
      </p:sp>
      <p:pic>
        <p:nvPicPr>
          <p:cNvPr id="24594" name="Picture 18"/>
          <p:cNvPicPr>
            <a:picLocks noChangeAspect="1" noChangeArrowheads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0"/>
            <a:ext cx="654050" cy="623888"/>
          </a:xfrm>
          <a:prstGeom prst="rect">
            <a:avLst/>
          </a:prstGeom>
          <a:noFill/>
          <a:ln w="12700" cap="sq" algn="ctr">
            <a:noFill/>
            <a:miter lim="800000"/>
            <a:headEnd/>
            <a:tailEnd type="none" w="lg" len="lg"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</p:sldLayoutIdLst>
  <p:hf sldNum="0" hdr="0"/>
  <p:txStyles>
    <p:titleStyle>
      <a:lvl1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bg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2400">
          <a:solidFill>
            <a:schemeClr val="bg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000">
          <a:solidFill>
            <a:srgbClr val="0000FF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16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Rocky last 24 hours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17/11/2012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88" y="855375"/>
            <a:ext cx="8734425" cy="473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95420" y="5733320"/>
            <a:ext cx="1152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SIS TCDQ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763610" y="6181355"/>
            <a:ext cx="864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QPS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2195670" y="5589300"/>
            <a:ext cx="11521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Losses  Q6.R5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3635870" y="5661310"/>
            <a:ext cx="7921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Orbit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4716020" y="5981300"/>
            <a:ext cx="21788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Power converters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7812450" y="5861365"/>
            <a:ext cx="720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OK!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00239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Ramp Saturday morning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975"/>
            <a:ext cx="8229600" cy="1367905"/>
          </a:xfrm>
        </p:spPr>
        <p:txBody>
          <a:bodyPr/>
          <a:lstStyle/>
          <a:p>
            <a:r>
              <a:rPr lang="en-US" dirty="0" smtClean="0"/>
              <a:t>Vacuum 5R6 well behaved during the ramp</a:t>
            </a:r>
          </a:p>
          <a:p>
            <a:pPr lvl="1"/>
            <a:r>
              <a:rPr lang="en-US" dirty="0" smtClean="0"/>
              <a:t>Possibly positive effect of warm-up of the beam screen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17/11/2012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896" y="2348850"/>
            <a:ext cx="8728714" cy="35335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211665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4630"/>
            <a:ext cx="8229600" cy="5111750"/>
          </a:xfrm>
        </p:spPr>
        <p:txBody>
          <a:bodyPr/>
          <a:lstStyle/>
          <a:p>
            <a:r>
              <a:rPr lang="en-US" sz="2800" dirty="0"/>
              <a:t>Physics:</a:t>
            </a:r>
          </a:p>
          <a:p>
            <a:pPr lvl="1"/>
            <a:r>
              <a:rPr lang="en-US" sz="2400" dirty="0" smtClean="0"/>
              <a:t>Repositioning </a:t>
            </a:r>
            <a:r>
              <a:rPr lang="en-US" sz="2400" dirty="0"/>
              <a:t>of the 6 bunches (B1/B2</a:t>
            </a:r>
            <a:r>
              <a:rPr lang="en-US" sz="2400" dirty="0" smtClean="0"/>
              <a:t>) postponed</a:t>
            </a:r>
            <a:endParaRPr lang="en-US" sz="2400" dirty="0"/>
          </a:p>
          <a:p>
            <a:pPr lvl="1"/>
            <a:r>
              <a:rPr lang="en-US" sz="2400" dirty="0"/>
              <a:t>Parameters being scanned (one at a time):</a:t>
            </a:r>
          </a:p>
          <a:p>
            <a:pPr lvl="2"/>
            <a:r>
              <a:rPr lang="en-US" sz="2000" dirty="0" smtClean="0"/>
              <a:t>Batch-by-batch blow-up (now off)</a:t>
            </a:r>
          </a:p>
          <a:p>
            <a:pPr lvl="2"/>
            <a:r>
              <a:rPr lang="en-US" sz="2000" dirty="0" smtClean="0"/>
              <a:t>Damper </a:t>
            </a:r>
            <a:r>
              <a:rPr lang="en-US" sz="2000" dirty="0"/>
              <a:t>gain during the </a:t>
            </a:r>
            <a:r>
              <a:rPr lang="en-US" sz="2000" dirty="0">
                <a:solidFill>
                  <a:srgbClr val="FF0000"/>
                </a:solidFill>
              </a:rPr>
              <a:t>ramp</a:t>
            </a:r>
            <a:r>
              <a:rPr lang="en-US" sz="2000" dirty="0"/>
              <a:t> to try and minimize blow-up now that gated BBQ is operational</a:t>
            </a:r>
          </a:p>
          <a:p>
            <a:pPr lvl="2"/>
            <a:r>
              <a:rPr lang="en-US" sz="2000" dirty="0"/>
              <a:t>Tune split during the </a:t>
            </a:r>
            <a:r>
              <a:rPr lang="en-US" sz="2000" dirty="0">
                <a:solidFill>
                  <a:srgbClr val="FF0000"/>
                </a:solidFill>
              </a:rPr>
              <a:t>squeeze</a:t>
            </a:r>
            <a:r>
              <a:rPr lang="en-US" sz="2000" dirty="0"/>
              <a:t> to get rid of instability at the end of the squeeze</a:t>
            </a:r>
          </a:p>
          <a:p>
            <a:pPr lvl="2"/>
            <a:endParaRPr lang="en-US" sz="2000" dirty="0"/>
          </a:p>
          <a:p>
            <a:r>
              <a:rPr lang="en-US" dirty="0"/>
              <a:t>Pending access:</a:t>
            </a:r>
          </a:p>
          <a:p>
            <a:pPr lvl="1"/>
            <a:r>
              <a:rPr lang="en-US" sz="1800" dirty="0" smtClean="0"/>
              <a:t>ALICE</a:t>
            </a:r>
          </a:p>
          <a:p>
            <a:pPr lvl="1"/>
            <a:r>
              <a:rPr lang="en-US" sz="1800" dirty="0" smtClean="0"/>
              <a:t>Access </a:t>
            </a:r>
            <a:r>
              <a:rPr lang="en-US" sz="1800" dirty="0"/>
              <a:t>wire scanner requested for Monday, including tunnel (RP</a:t>
            </a:r>
            <a:r>
              <a:rPr lang="en-US" sz="1800" dirty="0" smtClean="0"/>
              <a:t>).</a:t>
            </a:r>
          </a:p>
          <a:p>
            <a:pPr lvl="1"/>
            <a:r>
              <a:rPr lang="en-US" sz="1800" dirty="0" smtClean="0"/>
              <a:t>PM32 </a:t>
            </a:r>
            <a:r>
              <a:rPr lang="en-US" sz="1800" dirty="0"/>
              <a:t>: CV to check / remove sand.</a:t>
            </a:r>
          </a:p>
          <a:p>
            <a:pPr lvl="1"/>
            <a:r>
              <a:rPr lang="en-US" sz="1800" dirty="0"/>
              <a:t>Access system</a:t>
            </a:r>
          </a:p>
          <a:p>
            <a:pPr lvl="1"/>
            <a:r>
              <a:rPr lang="en-US" sz="1800" dirty="0"/>
              <a:t>CMS (</a:t>
            </a:r>
            <a:r>
              <a:rPr lang="en-US" sz="1800" dirty="0" err="1"/>
              <a:t>Hadronic</a:t>
            </a:r>
            <a:r>
              <a:rPr lang="en-US" sz="1800" dirty="0"/>
              <a:t> Forward Calorimeter) &gt; 1 h</a:t>
            </a:r>
          </a:p>
          <a:p>
            <a:pPr lvl="1"/>
            <a:r>
              <a:rPr lang="en-US" sz="1800" dirty="0"/>
              <a:t>BI: wall current monitor (1 h – point 4 RF zone)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17/11/2012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74321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Friday 16</a:t>
            </a:r>
            <a:r>
              <a:rPr lang="en-US" baseline="30000" dirty="0" smtClean="0"/>
              <a:t>th</a:t>
            </a:r>
            <a:r>
              <a:rPr lang="en-US" dirty="0" smtClean="0"/>
              <a:t> November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08650"/>
            <a:ext cx="8229600" cy="5111750"/>
          </a:xfrm>
        </p:spPr>
        <p:txBody>
          <a:bodyPr/>
          <a:lstStyle/>
          <a:p>
            <a:r>
              <a:rPr lang="en-US" sz="2000" dirty="0"/>
              <a:t>05:16 STABLE BEAMS </a:t>
            </a:r>
            <a:r>
              <a:rPr lang="en-US" sz="2000" b="1" dirty="0"/>
              <a:t>fill 3292</a:t>
            </a:r>
            <a:r>
              <a:rPr lang="en-US" sz="2000" dirty="0"/>
              <a:t>. 6.3x1033 cm-2s-1</a:t>
            </a:r>
          </a:p>
          <a:p>
            <a:r>
              <a:rPr lang="en-US" sz="2000" dirty="0"/>
              <a:t>08:56 Beam dump (</a:t>
            </a:r>
            <a:r>
              <a:rPr lang="en-US" sz="2000" b="1" dirty="0">
                <a:solidFill>
                  <a:srgbClr val="FF0000"/>
                </a:solidFill>
              </a:rPr>
              <a:t>SW interlock TCDQ </a:t>
            </a:r>
            <a:r>
              <a:rPr lang="en-US" sz="2000" dirty="0"/>
              <a:t>reading - old data). 68 pb-1 in 3h40m.</a:t>
            </a:r>
          </a:p>
          <a:p>
            <a:r>
              <a:rPr lang="en-US" sz="2000" dirty="0"/>
              <a:t>11:27 Stable beams </a:t>
            </a:r>
            <a:r>
              <a:rPr lang="en-US" sz="2000" b="1" dirty="0"/>
              <a:t>fill 3293</a:t>
            </a:r>
            <a:r>
              <a:rPr lang="en-US" sz="2000" dirty="0"/>
              <a:t>. Initial </a:t>
            </a:r>
            <a:r>
              <a:rPr lang="en-US" sz="2000" dirty="0" err="1"/>
              <a:t>lumi</a:t>
            </a:r>
            <a:r>
              <a:rPr lang="en-US" sz="2000" dirty="0"/>
              <a:t> 6.85e33 cm-2s-1. Longitudinal blow-up 1.4 ns B2 only.</a:t>
            </a:r>
          </a:p>
          <a:p>
            <a:r>
              <a:rPr lang="en-US" sz="2000" dirty="0"/>
              <a:t>12:44 Beam dump, </a:t>
            </a:r>
            <a:r>
              <a:rPr lang="en-US" sz="2000" b="1" dirty="0">
                <a:solidFill>
                  <a:srgbClr val="FF0000"/>
                </a:solidFill>
              </a:rPr>
              <a:t>QPS trigger on RQT13.L5B2</a:t>
            </a:r>
            <a:r>
              <a:rPr lang="en-US" sz="2000" dirty="0"/>
              <a:t>. Integrated </a:t>
            </a:r>
            <a:r>
              <a:rPr lang="en-US" sz="2000" dirty="0" err="1"/>
              <a:t>lumi</a:t>
            </a:r>
            <a:r>
              <a:rPr lang="en-US" sz="2000" dirty="0"/>
              <a:t> 28 pb-1 in 43m.</a:t>
            </a:r>
          </a:p>
          <a:p>
            <a:r>
              <a:rPr lang="en-US" sz="2000" dirty="0"/>
              <a:t>14:17 Start ramp </a:t>
            </a:r>
            <a:r>
              <a:rPr lang="en-US" sz="2000" b="1" dirty="0"/>
              <a:t>fill 3294</a:t>
            </a:r>
            <a:r>
              <a:rPr lang="en-US" sz="2000" dirty="0"/>
              <a:t>.</a:t>
            </a:r>
          </a:p>
          <a:p>
            <a:r>
              <a:rPr lang="en-US" sz="2000" dirty="0"/>
              <a:t>14:27 Dump during ramp at 2.86 </a:t>
            </a:r>
            <a:r>
              <a:rPr lang="en-US" sz="2000" dirty="0" err="1"/>
              <a:t>GeV</a:t>
            </a:r>
            <a:r>
              <a:rPr lang="en-US" sz="2000" dirty="0"/>
              <a:t>, </a:t>
            </a:r>
            <a:r>
              <a:rPr lang="en-US" sz="2000" b="1" dirty="0">
                <a:solidFill>
                  <a:srgbClr val="FF0000"/>
                </a:solidFill>
              </a:rPr>
              <a:t>slow losses at Q6.R5</a:t>
            </a:r>
            <a:r>
              <a:rPr lang="en-US" sz="2000" dirty="0"/>
              <a:t>.</a:t>
            </a:r>
          </a:p>
          <a:p>
            <a:r>
              <a:rPr lang="en-US" sz="2000" dirty="0"/>
              <a:t>17:14 Start ramp fill 3295.</a:t>
            </a:r>
          </a:p>
          <a:p>
            <a:r>
              <a:rPr lang="en-US" sz="2000" dirty="0"/>
              <a:t>18:29 </a:t>
            </a:r>
            <a:r>
              <a:rPr lang="en-US" sz="2000" dirty="0">
                <a:solidFill>
                  <a:srgbClr val="FF0000"/>
                </a:solidFill>
              </a:rPr>
              <a:t>Operator dump before colliding </a:t>
            </a:r>
            <a:r>
              <a:rPr lang="en-US" sz="2000" dirty="0"/>
              <a:t>in </a:t>
            </a:r>
            <a:r>
              <a:rPr lang="en-US" sz="2000" dirty="0" err="1"/>
              <a:t>LHCb</a:t>
            </a:r>
            <a:r>
              <a:rPr lang="en-US" sz="2000" dirty="0"/>
              <a:t>. Steering problems.</a:t>
            </a:r>
          </a:p>
          <a:p>
            <a:r>
              <a:rPr lang="en-US" sz="2000" dirty="0"/>
              <a:t>20:43 Injection fill 3296. Stop, problem corrector RCBH.23L6B1.</a:t>
            </a:r>
          </a:p>
          <a:p>
            <a:r>
              <a:rPr lang="en-US" sz="2000" dirty="0"/>
              <a:t>21:00 Access for RCBH.23L6B1 and warm up beam screen Q6.R5 near TOTEM.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17/11/2012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7491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This Saturday, so far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640"/>
            <a:ext cx="8229600" cy="5111750"/>
          </a:xfrm>
        </p:spPr>
        <p:txBody>
          <a:bodyPr/>
          <a:lstStyle/>
          <a:p>
            <a:r>
              <a:rPr lang="en-US" sz="2000" dirty="0"/>
              <a:t>00:18 Sector 56 tripped while </a:t>
            </a:r>
            <a:r>
              <a:rPr lang="en-US" sz="2000" dirty="0" smtClean="0"/>
              <a:t>setting to </a:t>
            </a:r>
            <a:r>
              <a:rPr lang="en-US" sz="2000" dirty="0"/>
              <a:t>stand-by after access. Problem with RQ10.R5, QPS problem suspected.</a:t>
            </a:r>
          </a:p>
          <a:p>
            <a:r>
              <a:rPr lang="en-US" sz="2000" dirty="0"/>
              <a:t>02:30 Problem RQ10.R5 identified to be due to power converter problem. </a:t>
            </a:r>
          </a:p>
          <a:p>
            <a:r>
              <a:rPr lang="en-US" sz="2000" dirty="0"/>
              <a:t>04:50 Access for power converter RQ10.R5.</a:t>
            </a:r>
          </a:p>
          <a:p>
            <a:r>
              <a:rPr lang="en-US" sz="2000" dirty="0"/>
              <a:t>05:29 Access finished.</a:t>
            </a:r>
          </a:p>
          <a:p>
            <a:r>
              <a:rPr lang="en-US" sz="2000" dirty="0"/>
              <a:t>06:42 Injecting fill 3296, clean without steering.</a:t>
            </a:r>
          </a:p>
          <a:p>
            <a:r>
              <a:rPr lang="en-US" sz="2000" dirty="0"/>
              <a:t>07:35 Start ramp</a:t>
            </a:r>
            <a:r>
              <a:rPr lang="en-US" sz="2000" dirty="0" smtClean="0"/>
              <a:t>.</a:t>
            </a:r>
          </a:p>
          <a:p>
            <a:r>
              <a:rPr lang="en-US" sz="2000" dirty="0" smtClean="0"/>
              <a:t>08:23 Stable beams, initial </a:t>
            </a:r>
            <a:r>
              <a:rPr lang="en-US" sz="2000" dirty="0" err="1" smtClean="0"/>
              <a:t>lumi</a:t>
            </a:r>
            <a:r>
              <a:rPr lang="en-US" sz="2000" dirty="0" smtClean="0"/>
              <a:t> around 7.1e33 cm-2s-1</a:t>
            </a:r>
            <a:endParaRPr lang="en-US" sz="2000" dirty="0"/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17/11/2012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49188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3294, Slow loss Q6.R5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8880" y="764630"/>
            <a:ext cx="8229600" cy="1295895"/>
          </a:xfrm>
        </p:spPr>
        <p:txBody>
          <a:bodyPr/>
          <a:lstStyle/>
          <a:p>
            <a:r>
              <a:rPr lang="en-US" dirty="0" smtClean="0"/>
              <a:t>Right of TOTEM</a:t>
            </a:r>
          </a:p>
          <a:p>
            <a:r>
              <a:rPr lang="en-US" dirty="0" smtClean="0"/>
              <a:t>Takes about 5 seconds to develop, lots slower than UFO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17/11/2012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721" y="1700760"/>
            <a:ext cx="8420540" cy="43443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1071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Beam Dump Losses Q6.R5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9440" y="980660"/>
            <a:ext cx="8229600" cy="1439915"/>
          </a:xfrm>
        </p:spPr>
        <p:txBody>
          <a:bodyPr/>
          <a:lstStyle/>
          <a:p>
            <a:r>
              <a:rPr lang="en-US" dirty="0" smtClean="0"/>
              <a:t>Losses go together with vacuum increase</a:t>
            </a:r>
          </a:p>
          <a:p>
            <a:r>
              <a:rPr lang="en-US" dirty="0" smtClean="0"/>
              <a:t>Beam dump signal goes up before vacuum increase</a:t>
            </a:r>
          </a:p>
          <a:p>
            <a:pPr lvl="1"/>
            <a:r>
              <a:rPr lang="en-US" dirty="0" smtClean="0"/>
              <a:t>Time correlation tricky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17/11/2012</a:t>
            </a:r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708900"/>
            <a:ext cx="9126562" cy="3706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7" name="Straight Arrow Connector 6"/>
          <p:cNvCxnSpPr/>
          <p:nvPr/>
        </p:nvCxnSpPr>
        <p:spPr bwMode="auto">
          <a:xfrm>
            <a:off x="2339690" y="4561994"/>
            <a:ext cx="648090" cy="379216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1295545" y="4221110"/>
            <a:ext cx="154821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BLM</a:t>
            </a:r>
            <a:endParaRPr lang="en-GB" dirty="0"/>
          </a:p>
        </p:txBody>
      </p:sp>
      <p:cxnSp>
        <p:nvCxnSpPr>
          <p:cNvPr id="10" name="Straight Arrow Connector 9"/>
          <p:cNvCxnSpPr/>
          <p:nvPr/>
        </p:nvCxnSpPr>
        <p:spPr bwMode="auto">
          <a:xfrm flipH="1">
            <a:off x="3635870" y="4869200"/>
            <a:ext cx="576080" cy="43206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TextBox 10"/>
          <p:cNvSpPr txBox="1"/>
          <p:nvPr/>
        </p:nvSpPr>
        <p:spPr>
          <a:xfrm>
            <a:off x="4139940" y="4613110"/>
            <a:ext cx="864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476439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ramps: usual </a:t>
            </a:r>
            <a:r>
              <a:rPr lang="en-US" dirty="0" err="1" smtClean="0"/>
              <a:t>vac</a:t>
            </a:r>
            <a:r>
              <a:rPr lang="en-US" dirty="0" smtClean="0"/>
              <a:t> spike, small losses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17/11/2012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040" y="3573020"/>
            <a:ext cx="8892600" cy="2880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9893"/>
            <a:ext cx="9036620" cy="28611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6" name="Straight Arrow Connector 5"/>
          <p:cNvCxnSpPr/>
          <p:nvPr/>
        </p:nvCxnSpPr>
        <p:spPr bwMode="auto">
          <a:xfrm>
            <a:off x="1907630" y="2276840"/>
            <a:ext cx="1008140" cy="72010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1331550" y="1948740"/>
            <a:ext cx="10081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BLM</a:t>
            </a:r>
            <a:endParaRPr lang="en-GB" dirty="0"/>
          </a:p>
        </p:txBody>
      </p:sp>
      <p:cxnSp>
        <p:nvCxnSpPr>
          <p:cNvPr id="9" name="Straight Arrow Connector 8"/>
          <p:cNvCxnSpPr/>
          <p:nvPr/>
        </p:nvCxnSpPr>
        <p:spPr bwMode="auto">
          <a:xfrm flipH="1">
            <a:off x="3275820" y="1948740"/>
            <a:ext cx="360050" cy="472120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1" name="Straight Arrow Connector 10"/>
          <p:cNvCxnSpPr/>
          <p:nvPr/>
        </p:nvCxnSpPr>
        <p:spPr bwMode="auto">
          <a:xfrm>
            <a:off x="4283960" y="1628750"/>
            <a:ext cx="576080" cy="520045"/>
          </a:xfrm>
          <a:prstGeom prst="straightConnector1">
            <a:avLst/>
          </a:prstGeom>
          <a:solidFill>
            <a:schemeClr val="accent1"/>
          </a:solidFill>
          <a:ln w="12700" cap="sq" cmpd="sng" algn="ctr">
            <a:solidFill>
              <a:schemeClr val="bg2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3275820" y="1516680"/>
            <a:ext cx="122417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VAC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29727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3295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1052670"/>
            <a:ext cx="8229600" cy="5111750"/>
          </a:xfrm>
        </p:spPr>
        <p:txBody>
          <a:bodyPr/>
          <a:lstStyle/>
          <a:p>
            <a:r>
              <a:rPr lang="en-US" dirty="0" err="1" smtClean="0"/>
              <a:t>Lumis</a:t>
            </a:r>
            <a:r>
              <a:rPr lang="en-US" dirty="0" smtClean="0"/>
              <a:t> ATLAS end CMS at end of adjust too low</a:t>
            </a:r>
          </a:p>
          <a:p>
            <a:pPr lvl="1"/>
            <a:r>
              <a:rPr lang="en-US" dirty="0" smtClean="0"/>
              <a:t>Need to re-</a:t>
            </a:r>
            <a:r>
              <a:rPr lang="en-US" dirty="0" err="1" smtClean="0"/>
              <a:t>optimise</a:t>
            </a:r>
            <a:r>
              <a:rPr lang="en-US" dirty="0" smtClean="0"/>
              <a:t> a lot get </a:t>
            </a:r>
            <a:r>
              <a:rPr lang="en-US" dirty="0" err="1" smtClean="0"/>
              <a:t>lumi’s</a:t>
            </a:r>
            <a:r>
              <a:rPr lang="en-US" dirty="0" smtClean="0"/>
              <a:t> back</a:t>
            </a:r>
          </a:p>
          <a:p>
            <a:r>
              <a:rPr lang="en-US" dirty="0" smtClean="0"/>
              <a:t>Traced down to steering problems</a:t>
            </a:r>
          </a:p>
          <a:p>
            <a:pPr lvl="1"/>
            <a:r>
              <a:rPr lang="en-US" dirty="0" smtClean="0"/>
              <a:t>Correctors masked for the orbit feedback system were used by the orbit feedback calculation, resulting in non standard orbit corrections</a:t>
            </a:r>
          </a:p>
          <a:p>
            <a:pPr lvl="1"/>
            <a:r>
              <a:rPr lang="en-US" dirty="0" smtClean="0"/>
              <a:t>This is a bug which is not understood and appears on rare </a:t>
            </a:r>
            <a:r>
              <a:rPr lang="en-US" smtClean="0"/>
              <a:t>ocasions</a:t>
            </a:r>
            <a:r>
              <a:rPr lang="en-US" dirty="0" smtClean="0"/>
              <a:t>.</a:t>
            </a:r>
            <a:endParaRPr lang="en-US" dirty="0"/>
          </a:p>
          <a:p>
            <a:pPr lvl="1"/>
            <a:endParaRPr lang="en-US" dirty="0"/>
          </a:p>
          <a:p>
            <a:r>
              <a:rPr lang="en-US" dirty="0" smtClean="0"/>
              <a:t>Did not want to start the </a:t>
            </a:r>
            <a:r>
              <a:rPr lang="en-US" dirty="0" err="1" smtClean="0"/>
              <a:t>LHCb</a:t>
            </a:r>
            <a:r>
              <a:rPr lang="en-US" dirty="0" smtClean="0"/>
              <a:t> collision exercise with an orbit which is not good and maximum beam in the machine.</a:t>
            </a:r>
          </a:p>
          <a:p>
            <a:r>
              <a:rPr lang="en-US" dirty="0" smtClean="0"/>
              <a:t>Decide to dump.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17/11/2012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193453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Fill 3296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410" y="908650"/>
            <a:ext cx="8569190" cy="863835"/>
          </a:xfrm>
        </p:spPr>
        <p:txBody>
          <a:bodyPr/>
          <a:lstStyle/>
          <a:p>
            <a:r>
              <a:rPr lang="en-US" sz="2000" dirty="0" smtClean="0"/>
              <a:t>Injection </a:t>
            </a:r>
            <a:r>
              <a:rPr lang="en-US" sz="2000" dirty="0"/>
              <a:t>orbit with missing </a:t>
            </a:r>
            <a:r>
              <a:rPr lang="en-US" sz="2000" dirty="0" smtClean="0"/>
              <a:t>corrector </a:t>
            </a:r>
            <a:r>
              <a:rPr lang="en-US" sz="2000" dirty="0"/>
              <a:t>RCBH.23L6B1</a:t>
            </a:r>
            <a:r>
              <a:rPr lang="en-US" sz="2000" dirty="0" smtClean="0"/>
              <a:t>. </a:t>
            </a:r>
            <a:r>
              <a:rPr lang="en-US" sz="2000" dirty="0"/>
              <a:t>The corrector was 23urad at </a:t>
            </a:r>
            <a:r>
              <a:rPr lang="en-US" sz="2000" dirty="0" smtClean="0"/>
              <a:t>injection, orbit </a:t>
            </a:r>
            <a:r>
              <a:rPr lang="en-US" sz="2000" dirty="0"/>
              <a:t>bump is at the limit (~2.25 mm</a:t>
            </a:r>
            <a:r>
              <a:rPr lang="en-US" sz="2000" dirty="0" smtClean="0"/>
              <a:t>).   </a:t>
            </a:r>
          </a:p>
          <a:p>
            <a:r>
              <a:rPr lang="en-US" sz="2000" dirty="0" smtClean="0"/>
              <a:t>Need to repair corrector</a:t>
            </a:r>
          </a:p>
          <a:p>
            <a:pPr lvl="1"/>
            <a:r>
              <a:rPr lang="en-US" dirty="0" smtClean="0"/>
              <a:t>Same time warm up beam screen Q6.R5 and access ALICE</a:t>
            </a:r>
          </a:p>
          <a:p>
            <a:pPr lvl="1"/>
            <a:r>
              <a:rPr lang="en-US" dirty="0"/>
              <a:t>P</a:t>
            </a:r>
            <a:r>
              <a:rPr lang="en-US" dirty="0" smtClean="0"/>
              <a:t>ower </a:t>
            </a:r>
            <a:r>
              <a:rPr lang="en-US" dirty="0"/>
              <a:t>reset on the RQD.A12 for the QPS. </a:t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17/11/2012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1288" y="3202341"/>
            <a:ext cx="8964610" cy="3251079"/>
          </a:xfrm>
          <a:prstGeom prst="rect">
            <a:avLst/>
          </a:prstGeom>
          <a:noFill/>
          <a:ln>
            <a:solidFill>
              <a:srgbClr val="FF0000"/>
            </a:solidFill>
          </a:ln>
          <a:effectLst/>
        </p:spPr>
      </p:pic>
      <p:sp>
        <p:nvSpPr>
          <p:cNvPr id="6" name="Oval 5"/>
          <p:cNvSpPr/>
          <p:nvPr/>
        </p:nvSpPr>
        <p:spPr bwMode="auto">
          <a:xfrm>
            <a:off x="5940190" y="3202341"/>
            <a:ext cx="360050" cy="1018769"/>
          </a:xfrm>
          <a:prstGeom prst="ellipse">
            <a:avLst/>
          </a:prstGeom>
          <a:noFill/>
          <a:ln w="25400" cap="sq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000" b="0" i="0" u="none" strike="noStrike" cap="none" normalizeH="0" baseline="0" smtClean="0">
              <a:ln>
                <a:noFill/>
              </a:ln>
              <a:solidFill>
                <a:schemeClr val="bg2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639459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25400"/>
            <a:ext cx="8640447" cy="523875"/>
          </a:xfrm>
        </p:spPr>
        <p:txBody>
          <a:bodyPr/>
          <a:lstStyle/>
          <a:p>
            <a:r>
              <a:rPr lang="en-US" dirty="0" smtClean="0"/>
              <a:t>Fill 3296bis – beam unstable end of squeeze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430" y="836640"/>
            <a:ext cx="8229600" cy="2304320"/>
          </a:xfrm>
        </p:spPr>
        <p:txBody>
          <a:bodyPr/>
          <a:lstStyle/>
          <a:p>
            <a:r>
              <a:rPr lang="en-US" dirty="0" smtClean="0"/>
              <a:t>Clean injection and going into physics.</a:t>
            </a:r>
          </a:p>
          <a:p>
            <a:r>
              <a:rPr lang="en-US" dirty="0" smtClean="0"/>
              <a:t>BSRT B1 at 1 m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BSRT B1 at 0.6 m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LHC 8:30 meeting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r>
              <a:rPr lang="en-US" smtClean="0"/>
              <a:t>17/11/2012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00" y="1673798"/>
            <a:ext cx="7164360" cy="20432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500" y="4397521"/>
            <a:ext cx="7128990" cy="198388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23253658"/>
      </p:ext>
    </p:extLst>
  </p:cSld>
  <p:clrMapOvr>
    <a:masterClrMapping/>
  </p:clrMapOvr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bg2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91440" tIns="45720" rIns="91440" bIns="45720" numCol="1" anchor="ctr" anchorCtr="0" compatLnSpc="1">
        <a:prstTxWarp prst="textNoShape">
          <a:avLst/>
        </a:prstTxWarp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bg2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57591</TotalTime>
  <Words>593</Words>
  <Application>Microsoft Office PowerPoint</Application>
  <PresentationFormat>On-screen Show (4:3)</PresentationFormat>
  <Paragraphs>101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Pixel</vt:lpstr>
      <vt:lpstr>Rocky last 24 hours</vt:lpstr>
      <vt:lpstr>Friday 16th November</vt:lpstr>
      <vt:lpstr>This Saturday, so far</vt:lpstr>
      <vt:lpstr>Fill 3294, Slow loss Q6.R5</vt:lpstr>
      <vt:lpstr>Beam Dump Losses Q6.R5</vt:lpstr>
      <vt:lpstr>Good ramps: usual vac spike, small losses</vt:lpstr>
      <vt:lpstr>Fill 3295</vt:lpstr>
      <vt:lpstr>Fill 3296</vt:lpstr>
      <vt:lpstr>Fill 3296bis – beam unstable end of squeeze</vt:lpstr>
      <vt:lpstr>Ramp Saturday morning</vt:lpstr>
      <vt:lpstr>The Plan</vt:lpstr>
    </vt:vector>
  </TitlesOfParts>
  <Company>CERN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FGC Software Design Review</dc:title>
  <dc:creator>Quentin King</dc:creator>
  <cp:lastModifiedBy>uythoven</cp:lastModifiedBy>
  <cp:revision>3307</cp:revision>
  <dcterms:created xsi:type="dcterms:W3CDTF">2010-07-26T05:43:59Z</dcterms:created>
  <dcterms:modified xsi:type="dcterms:W3CDTF">2012-11-17T12:09:06Z</dcterms:modified>
</cp:coreProperties>
</file>