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415" r:id="rId2"/>
    <p:sldId id="1416" r:id="rId3"/>
    <p:sldId id="1420" r:id="rId4"/>
    <p:sldId id="1417" r:id="rId5"/>
    <p:sldId id="1419" r:id="rId6"/>
    <p:sldId id="1418" r:id="rId7"/>
    <p:sldId id="1422" r:id="rId8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04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3/11/2012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</a:t>
            </a:r>
            <a:r>
              <a:rPr lang="en-US" baseline="30000" dirty="0" smtClean="0"/>
              <a:t>nd</a:t>
            </a:r>
            <a:r>
              <a:rPr lang="en-US" dirty="0" smtClean="0"/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sz="2000" dirty="0"/>
              <a:t>08:45 Stable beams </a:t>
            </a:r>
            <a:r>
              <a:rPr lang="en-US" sz="2000" b="1" dirty="0"/>
              <a:t>Fill 3253</a:t>
            </a:r>
            <a:r>
              <a:rPr lang="en-US" sz="2000" dirty="0"/>
              <a:t> Initial luminosity ~7.3e33 cm-2s-1</a:t>
            </a:r>
          </a:p>
          <a:p>
            <a:r>
              <a:rPr lang="en-US" sz="2000" dirty="0"/>
              <a:t>09:45 Increase RF voltage from 10 MV to 12 MV</a:t>
            </a:r>
          </a:p>
          <a:p>
            <a:r>
              <a:rPr lang="en-US" sz="2000" dirty="0"/>
              <a:t>12:00 ADT to wideband settings</a:t>
            </a:r>
          </a:p>
          <a:p>
            <a:r>
              <a:rPr lang="en-US" sz="2000" dirty="0"/>
              <a:t>12:38 Beams dumped, lost BLM crate L8. 79 pb-1 in 3h53m</a:t>
            </a:r>
          </a:p>
          <a:p>
            <a:r>
              <a:rPr lang="en-US" sz="2000" dirty="0"/>
              <a:t>BLM card change and BLM CPU change. </a:t>
            </a:r>
            <a:r>
              <a:rPr lang="en-US" sz="2000" dirty="0" smtClean="0"/>
              <a:t>Access BBQ and ATLAS.</a:t>
            </a:r>
            <a:endParaRPr lang="en-US" sz="2000" dirty="0"/>
          </a:p>
          <a:p>
            <a:r>
              <a:rPr lang="en-US" sz="2000" dirty="0"/>
              <a:t>17:48 Start </a:t>
            </a:r>
            <a:r>
              <a:rPr lang="en-US" sz="2000" dirty="0" smtClean="0"/>
              <a:t>pre-cycle</a:t>
            </a:r>
          </a:p>
          <a:p>
            <a:r>
              <a:rPr lang="en-US" sz="2000" dirty="0" smtClean="0"/>
              <a:t>19:30 Transfer line steering</a:t>
            </a:r>
          </a:p>
          <a:p>
            <a:r>
              <a:rPr lang="en-US" sz="2000" dirty="0" smtClean="0"/>
              <a:t>20:29 Beams dumped on last injection B2, </a:t>
            </a:r>
            <a:r>
              <a:rPr lang="en-US" sz="2000" dirty="0" err="1" smtClean="0"/>
              <a:t>LHCb</a:t>
            </a:r>
            <a:r>
              <a:rPr lang="en-US" sz="2000" dirty="0" smtClean="0"/>
              <a:t> BCM</a:t>
            </a:r>
          </a:p>
          <a:p>
            <a:r>
              <a:rPr lang="en-US" sz="2000" dirty="0" smtClean="0"/>
              <a:t>22:09 Filling for physics</a:t>
            </a:r>
          </a:p>
          <a:p>
            <a:r>
              <a:rPr lang="en-US" sz="2000" dirty="0" smtClean="0"/>
              <a:t>23:39 Fill #3259. Stable Beams. Initial </a:t>
            </a:r>
            <a:r>
              <a:rPr lang="en-US" sz="2000" dirty="0" err="1" smtClean="0"/>
              <a:t>lumi</a:t>
            </a:r>
            <a:r>
              <a:rPr lang="en-US" sz="2000" dirty="0" smtClean="0"/>
              <a:t> 6.5e33 </a:t>
            </a:r>
            <a:r>
              <a:rPr lang="en-US" sz="2000" dirty="0" smtClean="0"/>
              <a:t>cm-2s-1</a:t>
            </a:r>
          </a:p>
          <a:p>
            <a:r>
              <a:rPr lang="en-US" sz="2000" dirty="0" smtClean="0"/>
              <a:t>09:04 Beams dumped: Sector 67 trip, RB.A67 </a:t>
            </a:r>
            <a:r>
              <a:rPr lang="en-US" sz="2000" dirty="0" smtClean="0"/>
              <a:t>ST_ABORT_PIC. Integrated </a:t>
            </a:r>
            <a:r>
              <a:rPr lang="en-US" sz="2000" dirty="0" err="1" smtClean="0"/>
              <a:t>lumi</a:t>
            </a:r>
            <a:r>
              <a:rPr lang="en-US" sz="2000" dirty="0" smtClean="0"/>
              <a:t> 143 pb-1.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3/11/2012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941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voltage up from 10 to 12 MV in fill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0" y="836639"/>
            <a:ext cx="7526703" cy="191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852920"/>
            <a:ext cx="4386835" cy="277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500" y="5949350"/>
            <a:ext cx="3384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BSRT, no significant effect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9" y="3140960"/>
            <a:ext cx="4194685" cy="234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80140" y="5877340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ALFA, sees an effect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2828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Lumi</a:t>
            </a:r>
            <a:r>
              <a:rPr lang="en-US" dirty="0" smtClean="0"/>
              <a:t> after </a:t>
            </a:r>
            <a:r>
              <a:rPr lang="en-US" dirty="0" err="1" smtClean="0"/>
              <a:t>Vrf</a:t>
            </a:r>
            <a:r>
              <a:rPr lang="en-US" dirty="0" smtClean="0"/>
              <a:t> and ADT </a:t>
            </a:r>
            <a:r>
              <a:rPr lang="en-US" dirty="0" err="1" smtClean="0"/>
              <a:t>bandwitdth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3/11/2012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4" y="1196690"/>
            <a:ext cx="9103926" cy="396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1763610" y="3068950"/>
            <a:ext cx="1224170" cy="25203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6516270" y="4329125"/>
            <a:ext cx="1008140" cy="133218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23410" y="5661310"/>
            <a:ext cx="3240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 for the </a:t>
            </a:r>
            <a:r>
              <a:rPr lang="en-US" dirty="0" err="1" smtClean="0"/>
              <a:t>lumi</a:t>
            </a:r>
            <a:r>
              <a:rPr lang="en-US" dirty="0" smtClean="0"/>
              <a:t> to increase to RF voltage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80" y="5661310"/>
            <a:ext cx="29524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ADT wideband settings still a (small) negative effect on </a:t>
            </a:r>
            <a:r>
              <a:rPr lang="en-US" dirty="0" err="1" smtClean="0"/>
              <a:t>lumi</a:t>
            </a:r>
            <a:r>
              <a:rPr lang="en-US" dirty="0" smtClean="0"/>
              <a:t> lifetime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3539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BLM point 8 (Christos)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sz="2000" dirty="0"/>
              <a:t>The FEC on crate SR8.L has become unreachable twice with one hour difference in between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During the investigation it was noticed that one card has shown unreal temperature values in the last hours (see attached plot of the temperature of all the cards reported</a:t>
            </a:r>
            <a:r>
              <a:rPr lang="en-US" sz="2000" dirty="0" smtClean="0"/>
              <a:t>).</a:t>
            </a:r>
            <a:endParaRPr lang="en-US" sz="2000" dirty="0"/>
          </a:p>
          <a:p>
            <a:r>
              <a:rPr lang="en-US" sz="2000" dirty="0"/>
              <a:t>The card was decided to be exchanged as a precautionary measure. It is not sure if the crate crashes are related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The CPU of SR8.L became unresponsive for a third time (after the exchange of the card in </a:t>
            </a:r>
            <a:r>
              <a:rPr lang="en-US" sz="2000" dirty="0" err="1"/>
              <a:t>suspision</a:t>
            </a:r>
            <a:r>
              <a:rPr lang="en-US" sz="2000"/>
              <a:t>) and therefore decided to also replace it.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3/11/2012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452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Transfer line steering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1"/>
            <a:ext cx="8229600" cy="5616104"/>
          </a:xfrm>
        </p:spPr>
        <p:txBody>
          <a:bodyPr/>
          <a:lstStyle/>
          <a:p>
            <a:r>
              <a:rPr lang="en-GB" sz="2000" dirty="0" smtClean="0"/>
              <a:t>B2 horizontal oscillations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Injection looked quite good for these days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b="1" i="1" dirty="0" smtClean="0"/>
              <a:t>Last</a:t>
            </a:r>
            <a:r>
              <a:rPr lang="en-GB" sz="2000" dirty="0" smtClean="0"/>
              <a:t> injection: Dump triggered by </a:t>
            </a:r>
            <a:r>
              <a:rPr lang="en-GB" sz="2000" dirty="0" err="1" smtClean="0"/>
              <a:t>LHCb</a:t>
            </a:r>
            <a:r>
              <a:rPr lang="en-GB" sz="2000" dirty="0" smtClean="0"/>
              <a:t> BCM upon injection of 144 bunches</a:t>
            </a:r>
          </a:p>
          <a:p>
            <a:pPr lvl="1"/>
            <a:r>
              <a:rPr lang="en-GB" sz="1600" dirty="0" smtClean="0"/>
              <a:t>In the past this was related to large satellite population...</a:t>
            </a:r>
          </a:p>
          <a:p>
            <a:r>
              <a:rPr lang="en-GB" sz="2000" dirty="0" smtClean="0"/>
              <a:t>Injected the following fill without further steering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0" y="764630"/>
            <a:ext cx="4285885" cy="179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760" y="2924930"/>
            <a:ext cx="5790080" cy="16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2579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#3259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23:39 Stable Beams. Initial </a:t>
            </a:r>
            <a:r>
              <a:rPr lang="en-US" sz="2000" dirty="0" err="1" smtClean="0"/>
              <a:t>lumi</a:t>
            </a:r>
            <a:r>
              <a:rPr lang="en-US" sz="2000" dirty="0" smtClean="0"/>
              <a:t> 6.5e33 cm-2s-1</a:t>
            </a:r>
          </a:p>
          <a:p>
            <a:pPr lvl="1"/>
            <a:r>
              <a:rPr lang="en-US" sz="1600" dirty="0" smtClean="0"/>
              <a:t>Also indicates we don’t have perfect beam in the machine</a:t>
            </a:r>
          </a:p>
          <a:p>
            <a:pPr lvl="1"/>
            <a:r>
              <a:rPr lang="en-US" sz="1600" dirty="0" smtClean="0"/>
              <a:t>Might be related to injection problems</a:t>
            </a:r>
          </a:p>
          <a:p>
            <a:r>
              <a:rPr lang="en-US" sz="2000" dirty="0" smtClean="0"/>
              <a:t>LDM in physics – satellites at +/- 25 ns larger B2: OK. ALICE </a:t>
            </a:r>
            <a:r>
              <a:rPr lang="en-US" sz="2000" dirty="0" err="1" smtClean="0"/>
              <a:t>lumi</a:t>
            </a:r>
            <a:r>
              <a:rPr lang="en-US" sz="2000" dirty="0" smtClean="0"/>
              <a:t> max about 8 – not that large.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B1                                                       B2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Called Anna for missing BSRT image: got it back</a:t>
            </a:r>
          </a:p>
          <a:p>
            <a:r>
              <a:rPr lang="en-US" sz="2000" dirty="0" smtClean="0"/>
              <a:t>Vertical </a:t>
            </a:r>
            <a:r>
              <a:rPr lang="en-US" sz="2000" dirty="0"/>
              <a:t>tune B1 trimmed down by 3e-3 at the end of the squeeze thereby introducing a tune split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Presently produced about 140 pb-1 in 9 hours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3/11/2012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3068950"/>
            <a:ext cx="3672510" cy="16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30" y="3008691"/>
            <a:ext cx="3399136" cy="178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740440" y="3212970"/>
            <a:ext cx="1080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 </a:t>
            </a:r>
            <a:r>
              <a:rPr lang="en-GB" dirty="0" smtClean="0"/>
              <a:t>0.7 %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3404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Urgent access ALICE, 4h</a:t>
            </a:r>
          </a:p>
          <a:p>
            <a:r>
              <a:rPr lang="en-US" dirty="0" smtClean="0"/>
              <a:t>Improve </a:t>
            </a:r>
            <a:r>
              <a:rPr lang="en-US" dirty="0" smtClean="0"/>
              <a:t>on injection oscillations and losses, especially B2</a:t>
            </a:r>
          </a:p>
          <a:p>
            <a:r>
              <a:rPr lang="en-US" dirty="0" smtClean="0"/>
              <a:t>Move in TOTEM and/or ALFA at end of fill</a:t>
            </a:r>
          </a:p>
          <a:p>
            <a:pPr lvl="1"/>
            <a:r>
              <a:rPr lang="en-US" dirty="0" smtClean="0"/>
              <a:t>ALFA: Saturday or Sunday daytime, with TCLs in or out. </a:t>
            </a:r>
          </a:p>
          <a:p>
            <a:pPr lvl="1"/>
            <a:r>
              <a:rPr lang="en-US" dirty="0" smtClean="0"/>
              <a:t>TOTEM</a:t>
            </a:r>
            <a:r>
              <a:rPr lang="en-US" dirty="0" smtClean="0"/>
              <a:t>: possible time slot Sunday afternoon, only with TCLs out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3/11/2012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979640" y="2492870"/>
            <a:ext cx="1152160" cy="28804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97271066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57211</TotalTime>
  <Words>430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Friday 2nd November</vt:lpstr>
      <vt:lpstr>RF voltage up from 10 to 12 MV in fill</vt:lpstr>
      <vt:lpstr>Lumi after Vrf and ADT bandwitdth</vt:lpstr>
      <vt:lpstr>BLM point 8 (Christos)</vt:lpstr>
      <vt:lpstr>Transfer line steering</vt:lpstr>
      <vt:lpstr>Fill #3259</vt:lpstr>
      <vt:lpstr>Outstanding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3258</cp:revision>
  <dcterms:created xsi:type="dcterms:W3CDTF">2010-07-26T05:43:59Z</dcterms:created>
  <dcterms:modified xsi:type="dcterms:W3CDTF">2012-11-03T08:33:19Z</dcterms:modified>
</cp:coreProperties>
</file>