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8"/>
  </p:notesMasterIdLst>
  <p:handoutMasterIdLst>
    <p:handoutMasterId r:id="rId9"/>
  </p:handoutMasterIdLst>
  <p:sldIdLst>
    <p:sldId id="1409" r:id="rId2"/>
    <p:sldId id="1410" r:id="rId3"/>
    <p:sldId id="1411" r:id="rId4"/>
    <p:sldId id="1412" r:id="rId5"/>
    <p:sldId id="1413" r:id="rId6"/>
    <p:sldId id="1414" r:id="rId7"/>
  </p:sldIdLst>
  <p:sldSz cx="9144000" cy="6858000" type="screen4x3"/>
  <p:notesSz cx="6797675" cy="9928225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D14FBE"/>
    <a:srgbClr val="B02E9D"/>
    <a:srgbClr val="0000FF"/>
    <a:srgbClr val="008000"/>
    <a:srgbClr val="FF0000"/>
    <a:srgbClr val="CC0066"/>
    <a:srgbClr val="99FF99"/>
    <a:srgbClr val="FFCCCC"/>
    <a:srgbClr val="9FCA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15" autoAdjust="0"/>
    <p:restoredTop sz="95267" autoAdjust="0"/>
  </p:normalViewPr>
  <p:slideViewPr>
    <p:cSldViewPr>
      <p:cViewPr varScale="1">
        <p:scale>
          <a:sx n="105" d="100"/>
          <a:sy n="105" d="100"/>
        </p:scale>
        <p:origin x="-204" y="-120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862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11/1/2012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862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30/04/2011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dirty="0" smtClean="0"/>
              <a:t>LHC 8:30 meeting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/>
              <a:t>1/11/2012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30/04/2011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 31 October: Morning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410" y="764630"/>
            <a:ext cx="8229600" cy="5111750"/>
          </a:xfrm>
        </p:spPr>
        <p:txBody>
          <a:bodyPr/>
          <a:lstStyle/>
          <a:p>
            <a:r>
              <a:rPr lang="en-US" sz="1800" dirty="0" smtClean="0"/>
              <a:t>6:26 End of fill #3244. Beams lost due to QPS - RQ4.L1, spurious self trigger of heaters. 50 pb-1 in 2h14m </a:t>
            </a:r>
          </a:p>
          <a:p>
            <a:r>
              <a:rPr lang="en-US" sz="1800" dirty="0" smtClean="0"/>
              <a:t>Ramp down </a:t>
            </a:r>
          </a:p>
          <a:p>
            <a:r>
              <a:rPr lang="en-US" sz="1800" dirty="0" smtClean="0"/>
              <a:t>09:00 Access in shadow of </a:t>
            </a:r>
            <a:r>
              <a:rPr lang="en-US" sz="1800" dirty="0" err="1" smtClean="0"/>
              <a:t>fibre</a:t>
            </a:r>
            <a:r>
              <a:rPr lang="en-US" sz="1800" dirty="0" smtClean="0"/>
              <a:t> optics cable move and SPS EDF intervention</a:t>
            </a:r>
          </a:p>
          <a:p>
            <a:pPr lvl="1"/>
            <a:r>
              <a:rPr lang="en-US" sz="1600" dirty="0" smtClean="0"/>
              <a:t>LBDS Beam Energy tracking unit replaced: looks a lot better now. Back to original interlock configuration.</a:t>
            </a:r>
          </a:p>
          <a:p>
            <a:pPr lvl="1"/>
            <a:r>
              <a:rPr lang="en-US" sz="1600" dirty="0" smtClean="0"/>
              <a:t>BI access in US45</a:t>
            </a:r>
          </a:p>
          <a:p>
            <a:pPr lvl="1"/>
            <a:r>
              <a:rPr lang="en-US" sz="1600" dirty="0" smtClean="0"/>
              <a:t>Gas detection access in US15</a:t>
            </a:r>
          </a:p>
          <a:p>
            <a:pPr lvl="1"/>
            <a:r>
              <a:rPr lang="en-US" sz="1600" dirty="0" smtClean="0"/>
              <a:t>ALICE solenoid, ATLAS, TOTEM</a:t>
            </a:r>
          </a:p>
          <a:p>
            <a:pPr lvl="1"/>
            <a:r>
              <a:rPr lang="en-US" sz="1600" dirty="0" smtClean="0"/>
              <a:t>“Biometry </a:t>
            </a:r>
            <a:r>
              <a:rPr lang="en-US" sz="1600" dirty="0" smtClean="0"/>
              <a:t>problem </a:t>
            </a:r>
            <a:r>
              <a:rPr lang="en-US" sz="1600" dirty="0" smtClean="0"/>
              <a:t>UL55”</a:t>
            </a:r>
            <a:endParaRPr lang="en-US" sz="1600" dirty="0" smtClean="0"/>
          </a:p>
          <a:p>
            <a:pPr lvl="1"/>
            <a:r>
              <a:rPr lang="en-US" sz="1600" dirty="0" smtClean="0"/>
              <a:t>EPC: RQD.A56, RSF2.A67B1, RQS.A67B1 -&gt; back in SOC</a:t>
            </a:r>
          </a:p>
          <a:p>
            <a:pPr lvl="1"/>
            <a:r>
              <a:rPr lang="en-US" sz="1600" dirty="0" smtClean="0"/>
              <a:t>QPS at PM15</a:t>
            </a:r>
          </a:p>
          <a:p>
            <a:pPr lvl="1"/>
            <a:r>
              <a:rPr lang="en-US" sz="1600" dirty="0" smtClean="0"/>
              <a:t>Vacuum in PM18</a:t>
            </a:r>
          </a:p>
          <a:p>
            <a:r>
              <a:rPr lang="en-US" sz="2000" b="1" dirty="0" smtClean="0"/>
              <a:t>12:30 Optical </a:t>
            </a:r>
            <a:r>
              <a:rPr lang="en-US" sz="2000" b="1" dirty="0" err="1" smtClean="0"/>
              <a:t>fibre</a:t>
            </a:r>
            <a:r>
              <a:rPr lang="en-US" sz="2000" b="1" dirty="0" smtClean="0"/>
              <a:t> relocation finished. No knock-on effects seen </a:t>
            </a:r>
            <a:r>
              <a:rPr lang="en-US" sz="2000" b="1" dirty="0" smtClean="0"/>
              <a:t>afterwards</a:t>
            </a:r>
            <a:r>
              <a:rPr lang="en-US" sz="2000" b="1" dirty="0" smtClean="0"/>
              <a:t>, many thanks to Pierre Charrue &amp; Team</a:t>
            </a:r>
          </a:p>
          <a:p>
            <a:r>
              <a:rPr lang="en-US" sz="2000" dirty="0" smtClean="0"/>
              <a:t>SPS short in 18 kV cable found</a:t>
            </a:r>
            <a:endParaRPr lang="en-US" sz="2000" dirty="0" smtClean="0"/>
          </a:p>
          <a:p>
            <a:r>
              <a:rPr lang="en-US" sz="1800" dirty="0" smtClean="0"/>
              <a:t>12:52 Access finished</a:t>
            </a:r>
            <a:endParaRPr lang="en-GB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 smtClean="0"/>
              <a:t>1/11/2012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Afternoon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00" y="836640"/>
            <a:ext cx="8229600" cy="5111750"/>
          </a:xfrm>
        </p:spPr>
        <p:txBody>
          <a:bodyPr/>
          <a:lstStyle/>
          <a:p>
            <a:r>
              <a:rPr lang="en-US" sz="2000" dirty="0" smtClean="0"/>
              <a:t>13:21 RCBWH5.L8B1 tripped before starting the dry ramp</a:t>
            </a:r>
            <a:endParaRPr lang="en-GB" sz="2000" dirty="0" smtClean="0"/>
          </a:p>
          <a:p>
            <a:r>
              <a:rPr lang="en-GB" sz="2000" dirty="0" smtClean="0"/>
              <a:t>13:18 Ramp with loops closed to check LBDS energy tracking after intervention, replaces normal pre-cycle</a:t>
            </a:r>
          </a:p>
          <a:p>
            <a:r>
              <a:rPr lang="en-GB" sz="2000" dirty="0" smtClean="0"/>
              <a:t>14:17 Ramp down</a:t>
            </a:r>
          </a:p>
          <a:p>
            <a:r>
              <a:rPr lang="en-GB" sz="2000" dirty="0" smtClean="0"/>
              <a:t>15:00 injecting probe – need to be adjusted in injectors</a:t>
            </a:r>
          </a:p>
          <a:p>
            <a:r>
              <a:rPr lang="en-GB" sz="2000" dirty="0" smtClean="0"/>
              <a:t>15:45 probes ok</a:t>
            </a:r>
          </a:p>
          <a:p>
            <a:r>
              <a:rPr lang="en-GB" sz="2000" dirty="0" smtClean="0"/>
              <a:t>16:05 Injecting 6 bunches – losses</a:t>
            </a:r>
          </a:p>
          <a:p>
            <a:pPr lvl="1"/>
            <a:r>
              <a:rPr lang="en-GB" sz="1800" dirty="0" smtClean="0"/>
              <a:t>Decide to finally steer the transfer lines</a:t>
            </a:r>
          </a:p>
          <a:p>
            <a:pPr lvl="1"/>
            <a:r>
              <a:rPr lang="en-GB" sz="1800" dirty="0" smtClean="0"/>
              <a:t>Does not seem obvious, also problems PS extraction kicker</a:t>
            </a:r>
          </a:p>
          <a:p>
            <a:r>
              <a:rPr lang="en-GB" sz="2000" dirty="0" smtClean="0"/>
              <a:t>18:45 Beams dumped on ring losses while injecting 144 bunches B1</a:t>
            </a:r>
          </a:p>
          <a:p>
            <a:pPr lvl="1"/>
            <a:r>
              <a:rPr lang="en-GB" sz="1800" dirty="0" smtClean="0"/>
              <a:t>It is not really understood why</a:t>
            </a:r>
          </a:p>
          <a:p>
            <a:r>
              <a:rPr lang="en-GB" sz="2000" dirty="0" smtClean="0"/>
              <a:t>19:00 Chiara and Wolfgang in to check TL steering</a:t>
            </a:r>
          </a:p>
          <a:p>
            <a:pPr lvl="1"/>
            <a:r>
              <a:rPr lang="en-GB" sz="1600" dirty="0" smtClean="0"/>
              <a:t>Situation not ideal, but can’t do much better</a:t>
            </a:r>
            <a:endParaRPr lang="en-GB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1/11/2012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Injection losses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692620"/>
            <a:ext cx="8229600" cy="1295220"/>
          </a:xfrm>
        </p:spPr>
        <p:txBody>
          <a:bodyPr/>
          <a:lstStyle/>
          <a:p>
            <a:r>
              <a:rPr lang="en-GB" dirty="0" smtClean="0"/>
              <a:t>Transfer line steering ok but with the large bunch intensities there are losses all the way down the lines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1/11/2012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420" y="1876042"/>
            <a:ext cx="8065120" cy="2016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420" y="4036343"/>
            <a:ext cx="8065120" cy="2057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8388530" y="2524133"/>
            <a:ext cx="7554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B1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8388530" y="4612423"/>
            <a:ext cx="7554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B2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Fill # 3249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410" y="764630"/>
            <a:ext cx="8229600" cy="2520350"/>
          </a:xfrm>
        </p:spPr>
        <p:txBody>
          <a:bodyPr/>
          <a:lstStyle/>
          <a:p>
            <a:r>
              <a:rPr lang="en-GB" dirty="0" smtClean="0"/>
              <a:t>Although injection just optimised by the experts the IQC is latching most of the time, </a:t>
            </a:r>
            <a:r>
              <a:rPr lang="en-GB" dirty="0" smtClean="0"/>
              <a:t>especially </a:t>
            </a:r>
            <a:r>
              <a:rPr lang="en-GB" dirty="0" smtClean="0"/>
              <a:t>B1...</a:t>
            </a:r>
          </a:p>
          <a:p>
            <a:pPr lvl="1"/>
            <a:r>
              <a:rPr lang="en-GB" dirty="0" smtClean="0"/>
              <a:t>Bunch intensities 1.72e11 on average, quite high</a:t>
            </a:r>
          </a:p>
          <a:p>
            <a:pPr lvl="1"/>
            <a:r>
              <a:rPr lang="en-US" dirty="0" smtClean="0"/>
              <a:t>injection losses of up to 44% </a:t>
            </a:r>
            <a:r>
              <a:rPr lang="en-US" dirty="0" smtClean="0"/>
              <a:t>for </a:t>
            </a:r>
            <a:r>
              <a:rPr lang="en-US" dirty="0" smtClean="0"/>
              <a:t>B1 and 64% for B2;</a:t>
            </a:r>
            <a:endParaRPr lang="en-GB" dirty="0" smtClean="0"/>
          </a:p>
          <a:p>
            <a:pPr lvl="1"/>
            <a:r>
              <a:rPr lang="en-GB" dirty="0" smtClean="0"/>
              <a:t>Decide </a:t>
            </a:r>
            <a:r>
              <a:rPr lang="en-GB" dirty="0" smtClean="0"/>
              <a:t>to go for physics anyway, it is about </a:t>
            </a:r>
            <a:r>
              <a:rPr lang="en-GB" dirty="0" smtClean="0"/>
              <a:t>time</a:t>
            </a:r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r>
              <a:rPr lang="en-GB" dirty="0" smtClean="0"/>
              <a:t>20:47 Start ramp</a:t>
            </a:r>
          </a:p>
          <a:p>
            <a:pPr lvl="1"/>
            <a:r>
              <a:rPr lang="en-GB" dirty="0" smtClean="0"/>
              <a:t>Losses point 3, 46 % of dump threshold during ramp. More than </a:t>
            </a:r>
            <a:r>
              <a:rPr lang="en-GB" dirty="0" smtClean="0"/>
              <a:t>before.</a:t>
            </a:r>
          </a:p>
          <a:p>
            <a:pPr lvl="1"/>
            <a:r>
              <a:rPr lang="en-GB" dirty="0" smtClean="0"/>
              <a:t>And what looks like a UFO 7R3, with losses up to 86 %.</a:t>
            </a:r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1/11/2012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580" y="2737089"/>
            <a:ext cx="5925116" cy="1772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00" y="6156428"/>
            <a:ext cx="8724900" cy="44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Fill # 3249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410" y="836640"/>
            <a:ext cx="8229600" cy="2736380"/>
          </a:xfrm>
        </p:spPr>
        <p:txBody>
          <a:bodyPr/>
          <a:lstStyle/>
          <a:p>
            <a:r>
              <a:rPr lang="en-GB" sz="2000" dirty="0" smtClean="0"/>
              <a:t>21:42 Stable beams, initial </a:t>
            </a:r>
            <a:r>
              <a:rPr lang="en-GB" sz="2000" dirty="0" err="1" smtClean="0"/>
              <a:t>lumi</a:t>
            </a:r>
            <a:r>
              <a:rPr lang="en-GB" sz="2000" dirty="0" smtClean="0"/>
              <a:t> 7.1e33 </a:t>
            </a:r>
            <a:r>
              <a:rPr lang="en-GB" sz="2000" dirty="0" smtClean="0"/>
              <a:t>cm-2s-1</a:t>
            </a:r>
          </a:p>
          <a:p>
            <a:r>
              <a:rPr lang="en-GB" sz="2000" dirty="0" smtClean="0"/>
              <a:t>During fill problems with levelling (software) ALICE and </a:t>
            </a:r>
            <a:r>
              <a:rPr lang="en-GB" sz="2000" dirty="0" err="1" smtClean="0"/>
              <a:t>LHCb</a:t>
            </a:r>
            <a:endParaRPr lang="en-GB" sz="2000" dirty="0" smtClean="0"/>
          </a:p>
          <a:p>
            <a:r>
              <a:rPr lang="en-US" sz="2000" dirty="0" smtClean="0"/>
              <a:t>Tried </a:t>
            </a:r>
            <a:r>
              <a:rPr lang="en-US" sz="2000" dirty="0" smtClean="0"/>
              <a:t>trimming down V </a:t>
            </a:r>
            <a:r>
              <a:rPr lang="en-US" sz="2000" dirty="0" err="1" smtClean="0"/>
              <a:t>chroma</a:t>
            </a:r>
            <a:r>
              <a:rPr lang="en-US" sz="2000" dirty="0" smtClean="0"/>
              <a:t> of a couple of units, effect on intensity lifetime seemed negligible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MKI.8C hot again</a:t>
            </a:r>
          </a:p>
          <a:p>
            <a:pPr lvl="1"/>
            <a:r>
              <a:rPr lang="en-US" sz="1600" dirty="0" smtClean="0"/>
              <a:t>Non standard</a:t>
            </a:r>
            <a:br>
              <a:rPr lang="en-US" sz="1600" dirty="0" smtClean="0"/>
            </a:br>
            <a:r>
              <a:rPr lang="en-US" sz="1600" dirty="0" smtClean="0"/>
              <a:t>heating….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The plan:</a:t>
            </a:r>
          </a:p>
          <a:p>
            <a:pPr lvl="1"/>
            <a:r>
              <a:rPr lang="en-US" sz="1600" dirty="0" smtClean="0"/>
              <a:t>Fix the dump kicker in the SPS</a:t>
            </a:r>
          </a:p>
          <a:p>
            <a:pPr lvl="1"/>
            <a:r>
              <a:rPr lang="en-US" sz="1600" dirty="0" smtClean="0"/>
              <a:t>Dump the LHC followed by soft start. If data show that magnetic field of MKI.8C is fine, temporarily disable this interlock to allow injection.</a:t>
            </a:r>
          </a:p>
          <a:p>
            <a:pPr lvl="1"/>
            <a:r>
              <a:rPr lang="en-US" sz="1600" dirty="0" smtClean="0"/>
              <a:t>Inch back on bunch intensity from the injectors    </a:t>
            </a:r>
            <a:r>
              <a:rPr lang="en-US" dirty="0" smtClean="0"/>
              <a:t/>
            </a:r>
            <a:br>
              <a:rPr lang="en-US" dirty="0" smtClean="0"/>
            </a:b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1/11/2012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750" y="2348850"/>
            <a:ext cx="6040649" cy="2664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7020340" y="3789050"/>
            <a:ext cx="1152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MKI.8C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Outstanding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TCL collimators out during the fill and check effect of losses on </a:t>
            </a:r>
            <a:r>
              <a:rPr lang="en-GB" dirty="0" err="1" smtClean="0"/>
              <a:t>cryo</a:t>
            </a:r>
            <a:r>
              <a:rPr lang="en-GB" dirty="0" smtClean="0"/>
              <a:t> load</a:t>
            </a:r>
          </a:p>
          <a:p>
            <a:r>
              <a:rPr lang="en-GB" dirty="0" smtClean="0"/>
              <a:t>ADT changes to high bandwidth during fill and check </a:t>
            </a:r>
            <a:r>
              <a:rPr lang="en-GB" dirty="0" err="1" smtClean="0"/>
              <a:t>lumi</a:t>
            </a:r>
            <a:r>
              <a:rPr lang="en-GB" dirty="0" smtClean="0"/>
              <a:t> lifetime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1/11/2012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57132</TotalTime>
  <Words>437</Words>
  <Application>Microsoft Office PowerPoint</Application>
  <PresentationFormat>On-screen Show (4:3)</PresentationFormat>
  <Paragraphs>76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Pixel</vt:lpstr>
      <vt:lpstr>Wednesday 31 October: Morning</vt:lpstr>
      <vt:lpstr>Afternoon</vt:lpstr>
      <vt:lpstr>Injection losses</vt:lpstr>
      <vt:lpstr>Fill # 3249</vt:lpstr>
      <vt:lpstr>Fill # 3249</vt:lpstr>
      <vt:lpstr>Outstanding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NICE</cp:lastModifiedBy>
  <cp:revision>3240</cp:revision>
  <dcterms:created xsi:type="dcterms:W3CDTF">2010-07-26T05:43:59Z</dcterms:created>
  <dcterms:modified xsi:type="dcterms:W3CDTF">2012-11-01T07:24:33Z</dcterms:modified>
</cp:coreProperties>
</file>