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5"/>
  </p:notesMasterIdLst>
  <p:sldIdLst>
    <p:sldId id="1197" r:id="rId2"/>
    <p:sldId id="1210" r:id="rId3"/>
    <p:sldId id="1211" r:id="rId4"/>
    <p:sldId id="1212" r:id="rId5"/>
    <p:sldId id="1213" r:id="rId6"/>
    <p:sldId id="1214" r:id="rId7"/>
    <p:sldId id="1215" r:id="rId8"/>
    <p:sldId id="1216" r:id="rId9"/>
    <p:sldId id="1217" r:id="rId10"/>
    <p:sldId id="1218" r:id="rId11"/>
    <p:sldId id="1220" r:id="rId12"/>
    <p:sldId id="1219" r:id="rId13"/>
    <p:sldId id="1209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008000"/>
    <a:srgbClr val="66FF33"/>
    <a:srgbClr val="3333FF"/>
    <a:srgbClr val="0000FF"/>
    <a:srgbClr val="FF9900"/>
    <a:srgbClr val="FFFFCC"/>
    <a:srgbClr val="CC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706" autoAdjust="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/>
              <a:t>28/10/2012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28/10/2012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28/10/2012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/>
              <a:t>28/10/2012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27/10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7:58 beam dump by LBDS </a:t>
            </a:r>
            <a:r>
              <a:rPr lang="en-US" sz="2000" dirty="0" smtClean="0"/>
              <a:t>B2 (ASIBUS card failed), </a:t>
            </a:r>
            <a:r>
              <a:rPr lang="en-US" sz="2000" dirty="0"/>
              <a:t>access needed; access for </a:t>
            </a:r>
            <a:r>
              <a:rPr lang="en-US" sz="2000" dirty="0" err="1"/>
              <a:t>undulator</a:t>
            </a:r>
            <a:r>
              <a:rPr lang="en-US" sz="2000" dirty="0"/>
              <a:t> repair in parallel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10:32 LBDS </a:t>
            </a:r>
            <a:r>
              <a:rPr lang="en-GB" sz="2000" dirty="0" smtClean="0"/>
              <a:t>ASIBUS card (safety bus) replaced</a:t>
            </a:r>
          </a:p>
          <a:p>
            <a:endParaRPr lang="en-US" sz="2000" dirty="0"/>
          </a:p>
          <a:p>
            <a:r>
              <a:rPr lang="en-US" sz="2000" dirty="0" smtClean="0"/>
              <a:t>11:50 </a:t>
            </a:r>
            <a:r>
              <a:rPr lang="en-US" sz="2000" dirty="0" err="1" smtClean="0"/>
              <a:t>Undulator</a:t>
            </a:r>
            <a:r>
              <a:rPr lang="en-US" sz="2000" dirty="0" smtClean="0"/>
              <a:t> (L&amp;R of point 4) power converters repaired. Synchrotron light monitors available at low energy. Insert BSRT mirror for B2 (F. Roncarolo)</a:t>
            </a:r>
          </a:p>
          <a:p>
            <a:endParaRPr lang="en-US" sz="2000" dirty="0"/>
          </a:p>
          <a:p>
            <a:r>
              <a:rPr lang="en-US" sz="2000" dirty="0" smtClean="0"/>
              <a:t>14:33 STABLE BEAMS #3231. Initial luminosity ~7.4x10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endParaRPr lang="en-US" sz="2000" dirty="0" smtClean="0"/>
          </a:p>
          <a:p>
            <a:r>
              <a:rPr lang="en-US" sz="2000" dirty="0" smtClean="0"/>
              <a:t>16:29 Trip of </a:t>
            </a:r>
            <a:r>
              <a:rPr lang="en-GB" sz="2000" dirty="0" smtClean="0"/>
              <a:t>RCBWV5.L7B1. End of fill #3231. ~32 pb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in 2 hours</a:t>
            </a:r>
          </a:p>
          <a:p>
            <a:endParaRPr lang="en-US" sz="2000" dirty="0"/>
          </a:p>
          <a:p>
            <a:r>
              <a:rPr lang="en-US" sz="2000" dirty="0" smtClean="0"/>
              <a:t>18:50 </a:t>
            </a:r>
            <a:r>
              <a:rPr lang="en-US" sz="2000" dirty="0"/>
              <a:t>STABLE BEAMS #</a:t>
            </a:r>
            <a:r>
              <a:rPr lang="en-US" sz="2000" dirty="0" smtClean="0"/>
              <a:t>3232. </a:t>
            </a:r>
            <a:r>
              <a:rPr lang="en-US" sz="2000" dirty="0"/>
              <a:t>Initial luminosity ~7.4x10</a:t>
            </a:r>
            <a:r>
              <a:rPr lang="en-US" sz="2000" baseline="30000" dirty="0"/>
              <a:t>33</a:t>
            </a:r>
            <a:r>
              <a:rPr lang="en-US" sz="2000" dirty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25/10 12:27 Enhancement of satellite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25/10 20:40 Reverted back due to </a:t>
            </a:r>
            <a:r>
              <a:rPr lang="en-US" sz="1800" dirty="0" err="1" smtClean="0">
                <a:solidFill>
                  <a:srgbClr val="FF0000"/>
                </a:solidFill>
              </a:rPr>
              <a:t>LHCb</a:t>
            </a:r>
            <a:r>
              <a:rPr lang="en-US" sz="1800" dirty="0" smtClean="0">
                <a:solidFill>
                  <a:srgbClr val="FF0000"/>
                </a:solidFill>
              </a:rPr>
              <a:t> triggers at injection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26/10 17:24 Longitudinal set-up (adjustment of re-bucketing on h=84). But no more satellite (LHC not informed)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27/10 10:36 Increased PS longitudinal blow-up to generate satellites. Not enough to be continued - ongoing (compatibly with losses)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195" name="Picture 3" descr="\\cern.ch\dfs\Users\a\arduini\Documents\aLICE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200400"/>
            <a:ext cx="882396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105400" y="3200400"/>
            <a:ext cx="0" cy="312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200400"/>
            <a:ext cx="0" cy="3124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99514" y="3200400"/>
            <a:ext cx="0" cy="31500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24800" y="3200400"/>
            <a:ext cx="0" cy="317182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Gated BBQ on B2</a:t>
            </a:r>
          </a:p>
          <a:p>
            <a:r>
              <a:rPr lang="en-US" sz="2400" dirty="0" smtClean="0"/>
              <a:t>Tuning of the transverse damper high bandwidth (1 hour)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1733"/>
            <a:ext cx="10210799" cy="43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and BSRT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BSRT temperature evolution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01-7C98-41F9-A0FB-DBCF9C0265D0}" type="datetime1">
              <a:rPr lang="en-GB" smtClean="0"/>
              <a:t>28/10/2012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 rot="16200000">
            <a:off x="2490733" y="29479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3207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947987" y="3405134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6275399" y="1728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557801" y="1728737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3225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834133" y="2566934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3226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519933" y="4395733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3229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4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28/10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8828"/>
            <a:ext cx="8686800" cy="5257800"/>
          </a:xfrm>
        </p:spPr>
        <p:txBody>
          <a:bodyPr/>
          <a:lstStyle/>
          <a:p>
            <a:r>
              <a:rPr lang="en-US" sz="2000" dirty="0" smtClean="0"/>
              <a:t>No major issue with the change from summer to winter time</a:t>
            </a:r>
          </a:p>
          <a:p>
            <a:endParaRPr lang="en-US" sz="2000" dirty="0"/>
          </a:p>
          <a:p>
            <a:r>
              <a:rPr lang="en-US" sz="2000" dirty="0" smtClean="0"/>
              <a:t>04:30 (winter time): electrical perturbation on 18 kV in point 1 effect of EDF perturbations. Trip of RD1.LR1 &amp; LR5 and </a:t>
            </a:r>
            <a:r>
              <a:rPr lang="en-GB" sz="2000" dirty="0"/>
              <a:t>RD34.LR3 </a:t>
            </a:r>
            <a:r>
              <a:rPr lang="en-US" sz="2000" dirty="0" smtClean="0"/>
              <a:t>trip</a:t>
            </a:r>
            <a:r>
              <a:rPr lang="en-US" sz="2000" dirty="0"/>
              <a:t> </a:t>
            </a:r>
            <a:r>
              <a:rPr lang="en-US" sz="2000" dirty="0" smtClean="0"/>
              <a:t>(we were going to dump anyway…). End of fill #3232. ~160 pb-1 in 10.5 h.</a:t>
            </a:r>
          </a:p>
          <a:p>
            <a:endParaRPr lang="en-US" sz="2000" dirty="0" smtClean="0"/>
          </a:p>
          <a:p>
            <a:r>
              <a:rPr lang="en-US" sz="2000" dirty="0" smtClean="0"/>
              <a:t>05:30 Ready at injection. No injection permit from </a:t>
            </a:r>
            <a:r>
              <a:rPr lang="en-US" sz="2000" dirty="0" err="1" smtClean="0"/>
              <a:t>LHCb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06:00 – 06:34 storm of electrical perturbations. Several Trips:</a:t>
            </a:r>
          </a:p>
          <a:p>
            <a:pPr lvl="1"/>
            <a:r>
              <a:rPr lang="en-US" sz="1600" dirty="0" smtClean="0"/>
              <a:t>RDs</a:t>
            </a:r>
          </a:p>
          <a:p>
            <a:pPr lvl="1"/>
            <a:r>
              <a:rPr lang="en-US" sz="1600" dirty="0" err="1" smtClean="0"/>
              <a:t>LHCb</a:t>
            </a:r>
            <a:r>
              <a:rPr lang="en-US" sz="1600" dirty="0" smtClean="0"/>
              <a:t> dipole</a:t>
            </a:r>
          </a:p>
          <a:p>
            <a:pPr lvl="1"/>
            <a:r>
              <a:rPr lang="en-US" sz="1600" dirty="0" smtClean="0"/>
              <a:t>RBs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Presently recovering: RB still to be restarted, piquet on site</a:t>
            </a:r>
          </a:p>
          <a:p>
            <a:endParaRPr lang="en-US" sz="2000" dirty="0"/>
          </a:p>
          <a:p>
            <a:r>
              <a:rPr lang="en-US" sz="2000" dirty="0" smtClean="0"/>
              <a:t>PS trying to increase further satellites</a:t>
            </a:r>
          </a:p>
          <a:p>
            <a:pPr lvl="1"/>
            <a:endParaRPr lang="en-US" sz="16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and BSRT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BSRT temperature evolution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01-7C98-41F9-A0FB-DBCF9C0265D0}" type="datetime1">
              <a:rPr lang="en-GB" smtClean="0"/>
              <a:t>28/10/2012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8" name="f318902c-2767-4e6a-985f-bb7535f4a1f9" descr="67064DEB-D12A-4D1F-AAD8-C1D7168A8E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26067" r="2863" b="5945"/>
          <a:stretch/>
        </p:blipFill>
        <p:spPr bwMode="auto">
          <a:xfrm>
            <a:off x="533400" y="2057400"/>
            <a:ext cx="7924800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2490733" y="4386209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3207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614934" y="4395734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91031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19606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3225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42466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3226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034266" y="43830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3229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133" y="1423934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F. Roncarolo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547367" y="57208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BSRT B2 out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247901"/>
            <a:ext cx="2309867" cy="419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279845" y="1825552"/>
            <a:ext cx="205090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1" r="5022"/>
          <a:stretch/>
        </p:blipFill>
        <p:spPr bwMode="auto">
          <a:xfrm>
            <a:off x="76200" y="2166257"/>
            <a:ext cx="8991600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and BSRT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0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ALFA temperature evolution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01-7C98-41F9-A0FB-DBCF9C0265D0}" type="datetime1">
              <a:rPr lang="en-GB" smtClean="0"/>
              <a:t>28/10/2012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 rot="16200000">
            <a:off x="1928867" y="5685691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3207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63007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66817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034267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3225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2913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3226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8177266" y="56911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3229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133" y="1423934"/>
            <a:ext cx="13192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450773" y="2492828"/>
            <a:ext cx="1447800" cy="57694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3132" y="2362200"/>
            <a:ext cx="2309867" cy="419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47519" cy="48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1432725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Flat 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2035628"/>
            <a:ext cx="13716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77000" y="1432725"/>
            <a:ext cx="1371600" cy="1136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population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990600"/>
            <a:ext cx="80366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1432725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Flat 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7886" y="2111828"/>
            <a:ext cx="13716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40286" y="1508925"/>
            <a:ext cx="1371600" cy="1136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b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b</a:t>
            </a:r>
            <a:r>
              <a:rPr lang="en-US" dirty="0" smtClean="0"/>
              <a:t>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1" y="990600"/>
            <a:ext cx="805001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1432725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Flat 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7890" y="2057400"/>
            <a:ext cx="13716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40290" y="1454497"/>
            <a:ext cx="1371600" cy="1136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3430"/>
            <a:ext cx="4038600" cy="26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28/10/2012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43430"/>
            <a:ext cx="4038600" cy="26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</a:t>
            </a:r>
            <a:r>
              <a:rPr lang="en-US" dirty="0" err="1" smtClean="0"/>
              <a:t>vs</a:t>
            </a:r>
            <a:r>
              <a:rPr lang="en-US" dirty="0" smtClean="0"/>
              <a:t> B2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542" y="2351406"/>
            <a:ext cx="5342858" cy="4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685800"/>
          </a:xfrm>
        </p:spPr>
        <p:txBody>
          <a:bodyPr/>
          <a:lstStyle/>
          <a:p>
            <a:r>
              <a:rPr lang="en-US" dirty="0" smtClean="0"/>
              <a:t>Beam longitudinal spectra at flat-top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28/10/2012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39000" y="2438400"/>
            <a:ext cx="13192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30230</TotalTime>
  <Words>486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LHCpresentations</vt:lpstr>
      <vt:lpstr>Sat 27/10</vt:lpstr>
      <vt:lpstr>Sun 28/10</vt:lpstr>
      <vt:lpstr>ALFA and BSRT temperature</vt:lpstr>
      <vt:lpstr>ALFA and BSRT temperature</vt:lpstr>
      <vt:lpstr>Bunch length distribution</vt:lpstr>
      <vt:lpstr>Bunch population distribution</vt:lpstr>
      <vt:lpstr>Nb2/tb distribution</vt:lpstr>
      <vt:lpstr>Beam 2</vt:lpstr>
      <vt:lpstr>B1 vs B2</vt:lpstr>
      <vt:lpstr>Satellites</vt:lpstr>
      <vt:lpstr>Pending</vt:lpstr>
      <vt:lpstr>PowerPoint Presentation</vt:lpstr>
      <vt:lpstr>ALFA and BSRT temperature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2625</cp:revision>
  <dcterms:created xsi:type="dcterms:W3CDTF">2010-04-25T23:23:07Z</dcterms:created>
  <dcterms:modified xsi:type="dcterms:W3CDTF">2012-10-28T09:15:55Z</dcterms:modified>
</cp:coreProperties>
</file>