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3"/>
  </p:notesMasterIdLst>
  <p:sldIdLst>
    <p:sldId id="1189" r:id="rId2"/>
    <p:sldId id="1195" r:id="rId3"/>
    <p:sldId id="1196" r:id="rId4"/>
    <p:sldId id="1197" r:id="rId5"/>
    <p:sldId id="1198" r:id="rId6"/>
    <p:sldId id="1199" r:id="rId7"/>
    <p:sldId id="1200" r:id="rId8"/>
    <p:sldId id="1201" r:id="rId9"/>
    <p:sldId id="1202" r:id="rId10"/>
    <p:sldId id="1193" r:id="rId11"/>
    <p:sldId id="1192"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33FF"/>
    <a:srgbClr val="0000FF"/>
    <a:srgbClr val="FF9900"/>
    <a:srgbClr val="FFFFCC"/>
    <a:srgbClr val="CC9900"/>
    <a:srgbClr val="9900FF"/>
    <a:srgbClr val="000099"/>
    <a:srgbClr val="D6009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706" autoAdjust="0"/>
  </p:normalViewPr>
  <p:slideViewPr>
    <p:cSldViewPr>
      <p:cViewPr>
        <p:scale>
          <a:sx n="100" d="100"/>
          <a:sy n="100" d="100"/>
        </p:scale>
        <p:origin x="-12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4B9D4380-6F19-4A7E-93F2-E14642744991}" type="datetime1">
              <a:rPr lang="en-GB" smtClean="0"/>
              <a:t>26/10/2012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A071A-2CDE-4F64-8478-D74B690A888A}" type="datetime1">
              <a:rPr lang="en-GB" smtClean="0"/>
              <a:t>26/10/2012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8E7F0-B3B2-4711-9383-6412E3C81093}" type="datetime1">
              <a:rPr lang="en-GB" smtClean="0"/>
              <a:t>26/10/2012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A1C59BB-CC43-4614-B10A-F41B1F3EF9F4}" type="datetime1">
              <a:rPr lang="en-GB" smtClean="0"/>
              <a:t>26/10/2012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Thu 25/10</a:t>
            </a:r>
            <a:endParaRPr lang="en-GB" dirty="0"/>
          </a:p>
        </p:txBody>
      </p:sp>
      <p:sp>
        <p:nvSpPr>
          <p:cNvPr id="3" name="Content Placeholder 2"/>
          <p:cNvSpPr>
            <a:spLocks noGrp="1"/>
          </p:cNvSpPr>
          <p:nvPr>
            <p:ph idx="1"/>
          </p:nvPr>
        </p:nvSpPr>
        <p:spPr>
          <a:xfrm>
            <a:off x="-21772" y="990600"/>
            <a:ext cx="4288972" cy="2057400"/>
          </a:xfrm>
        </p:spPr>
        <p:txBody>
          <a:bodyPr/>
          <a:lstStyle/>
          <a:p>
            <a:pPr>
              <a:spcBef>
                <a:spcPts val="1200"/>
              </a:spcBef>
            </a:pPr>
            <a:r>
              <a:rPr lang="en-US" sz="2000" dirty="0" smtClean="0"/>
              <a:t>08:30 End of very successful </a:t>
            </a:r>
            <a:r>
              <a:rPr lang="en-US" sz="2000" dirty="0" smtClean="0">
                <a:latin typeface="Symbol" pitchFamily="18" charset="2"/>
              </a:rPr>
              <a:t>b</a:t>
            </a:r>
            <a:r>
              <a:rPr lang="en-US" sz="2000" dirty="0" smtClean="0"/>
              <a:t>*=1 km physics run (H. </a:t>
            </a:r>
            <a:r>
              <a:rPr lang="en-US" sz="2000" dirty="0" err="1" smtClean="0"/>
              <a:t>Burkhardt</a:t>
            </a:r>
            <a:r>
              <a:rPr lang="en-US" sz="2000" dirty="0" smtClean="0"/>
              <a:t> et al.)</a:t>
            </a:r>
          </a:p>
          <a:p>
            <a:pPr>
              <a:spcBef>
                <a:spcPts val="1200"/>
              </a:spcBef>
            </a:pPr>
            <a:r>
              <a:rPr lang="en-US" sz="2000" dirty="0"/>
              <a:t>B</a:t>
            </a:r>
            <a:r>
              <a:rPr lang="en-US" sz="2000" dirty="0" smtClean="0"/>
              <a:t>low-up and losses observed from time to time e.g. at ~07:12 due to instabilities</a:t>
            </a:r>
          </a:p>
          <a:p>
            <a:pPr>
              <a:spcBef>
                <a:spcPts val="1200"/>
              </a:spcBef>
            </a:pPr>
            <a:endParaRPr lang="en-US" sz="2000" dirty="0"/>
          </a:p>
          <a:p>
            <a:pPr>
              <a:spcBef>
                <a:spcPts val="1200"/>
              </a:spcBef>
            </a:pPr>
            <a:endParaRPr lang="en-US" sz="2000" dirty="0"/>
          </a:p>
          <a:p>
            <a:pPr marL="0" indent="0">
              <a:spcBef>
                <a:spcPts val="800"/>
              </a:spcBef>
              <a:buNone/>
            </a:pPr>
            <a:r>
              <a:rPr lang="en-US" sz="2000" dirty="0" smtClean="0">
                <a:sym typeface="Wingdings" pitchFamily="2" charset="2"/>
              </a:rPr>
              <a:t> </a:t>
            </a:r>
            <a:endParaRPr lang="en-US" sz="2000" dirty="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p>
          <a:p>
            <a:endParaRPr lang="en-US" sz="2000" dirty="0"/>
          </a:p>
          <a:p>
            <a:endParaRPr lang="en-US" sz="2000" dirty="0"/>
          </a:p>
          <a:p>
            <a:endParaRPr lang="en-US" sz="2400" dirty="0" smtClean="0"/>
          </a:p>
          <a:p>
            <a:pPr lvl="1"/>
            <a:endParaRPr lang="en-US" sz="2000" dirty="0" smtClean="0"/>
          </a:p>
        </p:txBody>
      </p:sp>
      <p:sp>
        <p:nvSpPr>
          <p:cNvPr id="4" name="Date Placeholder 3"/>
          <p:cNvSpPr>
            <a:spLocks noGrp="1"/>
          </p:cNvSpPr>
          <p:nvPr>
            <p:ph type="dt" sz="half" idx="10"/>
          </p:nvPr>
        </p:nvSpPr>
        <p:spPr/>
        <p:txBody>
          <a:bodyPr/>
          <a:lstStyle/>
          <a:p>
            <a:fld id="{9512D001-7C98-41F9-A0FB-DBCF9C0265D0}" type="datetime1">
              <a:rPr lang="en-GB" smtClean="0"/>
              <a:t>26/10/2012</a:t>
            </a:fld>
            <a:endParaRPr lang="en-GB" dirty="0"/>
          </a:p>
        </p:txBody>
      </p:sp>
      <p:sp>
        <p:nvSpPr>
          <p:cNvPr id="5" name="Footer Placeholder 4"/>
          <p:cNvSpPr>
            <a:spLocks noGrp="1"/>
          </p:cNvSpPr>
          <p:nvPr>
            <p:ph type="ftr" sz="quarter" idx="11"/>
          </p:nvPr>
        </p:nvSpPr>
        <p:spPr/>
        <p:txBody>
          <a:bodyPr/>
          <a:lstStyle/>
          <a:p>
            <a:r>
              <a:rPr lang="en-US" dirty="0"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a:t>
            </a:fld>
            <a:endParaRPr lang="en-GB"/>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990600"/>
            <a:ext cx="47434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descr="\\cern.ch\dfs\Users\a\arduini\Documents\1km.png.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0" y="3276600"/>
            <a:ext cx="7353300" cy="3024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620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GB" dirty="0"/>
          </a:p>
        </p:txBody>
      </p:sp>
      <p:sp>
        <p:nvSpPr>
          <p:cNvPr id="3" name="Content Placeholder 2"/>
          <p:cNvSpPr>
            <a:spLocks noGrp="1"/>
          </p:cNvSpPr>
          <p:nvPr>
            <p:ph idx="1"/>
          </p:nvPr>
        </p:nvSpPr>
        <p:spPr/>
        <p:txBody>
          <a:bodyPr/>
          <a:lstStyle/>
          <a:p>
            <a:r>
              <a:rPr lang="en-US" sz="2000" dirty="0" smtClean="0"/>
              <a:t>07:30 </a:t>
            </a:r>
            <a:r>
              <a:rPr lang="en-US" sz="2000" dirty="0" err="1" smtClean="0"/>
              <a:t>Verbois</a:t>
            </a:r>
            <a:r>
              <a:rPr lang="en-US" sz="2000" dirty="0" smtClean="0"/>
              <a:t> transformer switched off</a:t>
            </a:r>
          </a:p>
          <a:p>
            <a:r>
              <a:rPr lang="en-US" sz="2000" dirty="0" smtClean="0"/>
              <a:t>10:00 </a:t>
            </a:r>
            <a:r>
              <a:rPr lang="en-US" sz="2000" dirty="0" smtClean="0"/>
              <a:t>– 12:00 SPS stop for intervention on 18 kV cable</a:t>
            </a:r>
          </a:p>
          <a:p>
            <a:r>
              <a:rPr lang="en-US" sz="2000" dirty="0" smtClean="0"/>
              <a:t>Expected restart of the SIG </a:t>
            </a:r>
            <a:r>
              <a:rPr lang="en-US" sz="2000" dirty="0" err="1" smtClean="0"/>
              <a:t>Verbois</a:t>
            </a:r>
            <a:r>
              <a:rPr lang="en-US" sz="2000" dirty="0" smtClean="0"/>
              <a:t> transformer in the afternoon (2 hours warning). Expect perturbations. Last time (25/09) trips of:</a:t>
            </a:r>
          </a:p>
          <a:p>
            <a:pPr lvl="1"/>
            <a:r>
              <a:rPr lang="en-US" sz="1800" dirty="0" smtClean="0"/>
              <a:t>PSB</a:t>
            </a:r>
          </a:p>
          <a:p>
            <a:pPr lvl="1"/>
            <a:r>
              <a:rPr lang="en-US" sz="1800" dirty="0" smtClean="0"/>
              <a:t>ATLAS toroid</a:t>
            </a:r>
          </a:p>
          <a:p>
            <a:pPr lvl="1"/>
            <a:r>
              <a:rPr lang="en-US" sz="1800" dirty="0" smtClean="0"/>
              <a:t>filters </a:t>
            </a:r>
            <a:r>
              <a:rPr lang="en-US" sz="1800" dirty="0"/>
              <a:t>in Pt2, 4 and </a:t>
            </a:r>
            <a:r>
              <a:rPr lang="en-US" sz="1800" dirty="0" smtClean="0"/>
              <a:t>6</a:t>
            </a:r>
          </a:p>
          <a:p>
            <a:pPr lvl="1"/>
            <a:r>
              <a:rPr lang="en-US" sz="1800" dirty="0" err="1" smtClean="0"/>
              <a:t>Cryo</a:t>
            </a:r>
            <a:r>
              <a:rPr lang="en-US" sz="1800" dirty="0" smtClean="0"/>
              <a:t> Pt2</a:t>
            </a:r>
          </a:p>
          <a:p>
            <a:pPr lvl="1"/>
            <a:r>
              <a:rPr lang="en-US" sz="1800" dirty="0" smtClean="0"/>
              <a:t>ALICE </a:t>
            </a:r>
            <a:r>
              <a:rPr lang="en-US" sz="1800" dirty="0"/>
              <a:t>solenoid and </a:t>
            </a:r>
            <a:r>
              <a:rPr lang="en-US" sz="1800" dirty="0" smtClean="0"/>
              <a:t>dipole</a:t>
            </a:r>
            <a:r>
              <a:rPr lang="en-US" sz="1800" dirty="0"/>
              <a:t> </a:t>
            </a:r>
            <a:r>
              <a:rPr lang="en-US" sz="1800" dirty="0" smtClean="0"/>
              <a:t>tripped.</a:t>
            </a:r>
            <a:endParaRPr lang="en-US" sz="2000" dirty="0"/>
          </a:p>
          <a:p>
            <a:r>
              <a:rPr lang="en-US" sz="2000" dirty="0" smtClean="0"/>
              <a:t>Afternoon: 14:30 – 17:30 access</a:t>
            </a:r>
          </a:p>
          <a:p>
            <a:r>
              <a:rPr lang="en-US" sz="2000" dirty="0" smtClean="0"/>
              <a:t>17:30 Recovery (EL, CV, </a:t>
            </a:r>
            <a:r>
              <a:rPr lang="en-US" sz="2000" dirty="0" err="1" smtClean="0"/>
              <a:t>Cryo</a:t>
            </a:r>
            <a:r>
              <a:rPr lang="en-US" sz="2000" dirty="0" smtClean="0"/>
              <a:t>, EPC warned for support)</a:t>
            </a:r>
          </a:p>
          <a:p>
            <a:r>
              <a:rPr lang="en-US" sz="2000" dirty="0" smtClean="0"/>
              <a:t>Physics</a:t>
            </a:r>
            <a:endParaRPr lang="en-US" sz="1600" dirty="0" smtClean="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10</a:t>
            </a:fld>
            <a:endParaRPr lang="en-GB"/>
          </a:p>
        </p:txBody>
      </p:sp>
    </p:spTree>
    <p:extLst>
      <p:ext uri="{BB962C8B-B14F-4D97-AF65-F5344CB8AC3E}">
        <p14:creationId xmlns:p14="http://schemas.microsoft.com/office/powerpoint/2010/main" val="174530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Accesses</a:t>
            </a:r>
            <a:endParaRPr lang="en-GB" dirty="0"/>
          </a:p>
        </p:txBody>
      </p:sp>
      <p:sp>
        <p:nvSpPr>
          <p:cNvPr id="3" name="Content Placeholder 2"/>
          <p:cNvSpPr>
            <a:spLocks noGrp="1"/>
          </p:cNvSpPr>
          <p:nvPr>
            <p:ph idx="1"/>
          </p:nvPr>
        </p:nvSpPr>
        <p:spPr/>
        <p:txBody>
          <a:bodyPr/>
          <a:lstStyle/>
          <a:p>
            <a:r>
              <a:rPr lang="en-US" sz="2400" dirty="0" smtClean="0"/>
              <a:t>Accesses</a:t>
            </a:r>
            <a:r>
              <a:rPr lang="en-US" sz="2400" dirty="0"/>
              <a:t>:</a:t>
            </a:r>
          </a:p>
          <a:p>
            <a:pPr lvl="1"/>
            <a:r>
              <a:rPr lang="en-US" sz="2000" dirty="0"/>
              <a:t>LVDT TDI Pt2. </a:t>
            </a:r>
            <a:r>
              <a:rPr lang="en-US" sz="2000" dirty="0" smtClean="0"/>
              <a:t>UA23, </a:t>
            </a:r>
            <a:r>
              <a:rPr lang="en-US" sz="2000" dirty="0"/>
              <a:t>2 </a:t>
            </a:r>
            <a:r>
              <a:rPr lang="en-US" sz="2000" dirty="0" smtClean="0"/>
              <a:t>hours (A. </a:t>
            </a:r>
            <a:r>
              <a:rPr lang="en-US" sz="2000" dirty="0" err="1" smtClean="0"/>
              <a:t>Masi</a:t>
            </a:r>
            <a:r>
              <a:rPr lang="en-US" sz="2000" dirty="0" smtClean="0"/>
              <a:t>, G. </a:t>
            </a:r>
            <a:r>
              <a:rPr lang="en-US" sz="2000" dirty="0" err="1" smtClean="0"/>
              <a:t>Lendaro</a:t>
            </a:r>
            <a:r>
              <a:rPr lang="en-US" sz="2000" dirty="0" smtClean="0"/>
              <a:t>)</a:t>
            </a:r>
            <a:endParaRPr lang="en-US" sz="2000" dirty="0"/>
          </a:p>
          <a:p>
            <a:pPr lvl="1"/>
            <a:r>
              <a:rPr lang="en-US" sz="2000" dirty="0"/>
              <a:t>LBDS MKD-F-B1: check PC and generator. </a:t>
            </a:r>
            <a:r>
              <a:rPr lang="en-US" sz="2000" dirty="0" smtClean="0"/>
              <a:t>(UA63), 2 hours (E. Carlier)</a:t>
            </a:r>
          </a:p>
          <a:p>
            <a:pPr lvl="1"/>
            <a:r>
              <a:rPr lang="en-US" sz="2000" dirty="0" smtClean="0"/>
              <a:t>Energy extraction switch RB.A67 (UA67), 2 hours (B. </a:t>
            </a:r>
            <a:r>
              <a:rPr lang="en-US" sz="2000" dirty="0" err="1" smtClean="0"/>
              <a:t>Panev</a:t>
            </a:r>
            <a:r>
              <a:rPr lang="en-US" sz="2000" dirty="0" smtClean="0"/>
              <a:t>)</a:t>
            </a:r>
          </a:p>
          <a:p>
            <a:pPr lvl="1"/>
            <a:r>
              <a:rPr lang="en-US" sz="2000" dirty="0" smtClean="0"/>
              <a:t>Gated BBQ (higher sensitivity B1), (M. Gasior, R. Steinhagen) -  Point 4 (</a:t>
            </a:r>
            <a:r>
              <a:rPr lang="en-US" sz="2000" dirty="0" smtClean="0">
                <a:solidFill>
                  <a:srgbClr val="FF0000"/>
                </a:solidFill>
              </a:rPr>
              <a:t>RP required</a:t>
            </a:r>
            <a:r>
              <a:rPr lang="en-US" sz="2000" dirty="0" smtClean="0"/>
              <a:t>) </a:t>
            </a:r>
          </a:p>
          <a:p>
            <a:pPr lvl="1"/>
            <a:r>
              <a:rPr lang="en-US" sz="2000" dirty="0" smtClean="0"/>
              <a:t>60 A Correctors replacement</a:t>
            </a:r>
          </a:p>
          <a:p>
            <a:pPr lvl="2"/>
            <a:r>
              <a:rPr lang="pt-BR" sz="1600" dirty="0" smtClean="0"/>
              <a:t>Sector </a:t>
            </a:r>
            <a:r>
              <a:rPr lang="pt-BR" sz="1600" dirty="0"/>
              <a:t>34: RCBV24.R3B1 &amp; </a:t>
            </a:r>
            <a:r>
              <a:rPr lang="pt-BR" sz="1600" dirty="0" smtClean="0"/>
              <a:t>RCBV33.L4B2 (V. Barbet) – (</a:t>
            </a:r>
            <a:r>
              <a:rPr lang="pt-BR" sz="1600" dirty="0" smtClean="0">
                <a:solidFill>
                  <a:srgbClr val="FF0000"/>
                </a:solidFill>
              </a:rPr>
              <a:t>RP required</a:t>
            </a:r>
            <a:r>
              <a:rPr lang="pt-BR" sz="1600" dirty="0" smtClean="0"/>
              <a:t>)</a:t>
            </a:r>
            <a:endParaRPr lang="pt-BR" sz="1600" dirty="0"/>
          </a:p>
          <a:p>
            <a:pPr lvl="2"/>
            <a:r>
              <a:rPr lang="pt-BR" sz="1600" dirty="0" smtClean="0"/>
              <a:t>Sector </a:t>
            </a:r>
            <a:r>
              <a:rPr lang="pt-BR" sz="1600" dirty="0"/>
              <a:t>23: RCBH17.R2B2 &amp; </a:t>
            </a:r>
            <a:r>
              <a:rPr lang="pt-BR" sz="1600" dirty="0" smtClean="0"/>
              <a:t>RCBV24.R2B2 (O. Fournier) – (</a:t>
            </a:r>
            <a:r>
              <a:rPr lang="pt-BR" sz="1600" dirty="0" smtClean="0">
                <a:solidFill>
                  <a:srgbClr val="FF0000"/>
                </a:solidFill>
              </a:rPr>
              <a:t>RP required</a:t>
            </a:r>
            <a:r>
              <a:rPr lang="pt-BR" sz="1600" dirty="0" smtClean="0"/>
              <a:t>)</a:t>
            </a:r>
            <a:endParaRPr lang="en-US" sz="1600" dirty="0" smtClean="0"/>
          </a:p>
          <a:p>
            <a:pPr lvl="1"/>
            <a:r>
              <a:rPr lang="en-US" sz="2000" dirty="0" smtClean="0"/>
              <a:t>Oxygen </a:t>
            </a:r>
            <a:r>
              <a:rPr lang="en-US" sz="2000" dirty="0" err="1" smtClean="0"/>
              <a:t>Deficincy</a:t>
            </a:r>
            <a:r>
              <a:rPr lang="en-US" sz="2000" dirty="0" smtClean="0"/>
              <a:t> monitor (UJ16) – TI - </a:t>
            </a:r>
            <a:r>
              <a:rPr lang="en-GB" sz="2000" dirty="0"/>
              <a:t>(</a:t>
            </a:r>
            <a:r>
              <a:rPr lang="en-GB" sz="2000" dirty="0">
                <a:solidFill>
                  <a:srgbClr val="FF0000"/>
                </a:solidFill>
              </a:rPr>
              <a:t>RP required</a:t>
            </a:r>
            <a:r>
              <a:rPr lang="en-GB" sz="2000" dirty="0" smtClean="0"/>
              <a:t>)</a:t>
            </a:r>
          </a:p>
          <a:p>
            <a:pPr lvl="1"/>
            <a:r>
              <a:rPr lang="en-US" sz="2000" dirty="0" err="1"/>
              <a:t>Radmon</a:t>
            </a:r>
            <a:r>
              <a:rPr lang="en-US" sz="2000" dirty="0"/>
              <a:t> installation between Q5 and Q6 at IP1, (1 hour), (D. </a:t>
            </a:r>
            <a:r>
              <a:rPr lang="en-US" sz="2000" dirty="0" err="1"/>
              <a:t>Macina</a:t>
            </a:r>
            <a:r>
              <a:rPr lang="en-US" sz="2000" dirty="0"/>
              <a:t>)</a:t>
            </a:r>
            <a:r>
              <a:rPr lang="en-GB" sz="2000" dirty="0"/>
              <a:t> (</a:t>
            </a:r>
            <a:r>
              <a:rPr lang="en-GB" sz="2000" dirty="0">
                <a:solidFill>
                  <a:srgbClr val="FF0000"/>
                </a:solidFill>
              </a:rPr>
              <a:t>RP required</a:t>
            </a:r>
            <a:r>
              <a:rPr lang="en-GB" sz="2000" dirty="0" smtClean="0"/>
              <a:t>)</a:t>
            </a:r>
          </a:p>
          <a:p>
            <a:pPr lvl="1"/>
            <a:endParaRPr lang="en-US" sz="1600" dirty="0" smtClean="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11</a:t>
            </a:fld>
            <a:endParaRPr lang="en-GB"/>
          </a:p>
        </p:txBody>
      </p:sp>
    </p:spTree>
    <p:extLst>
      <p:ext uri="{BB962C8B-B14F-4D97-AF65-F5344CB8AC3E}">
        <p14:creationId xmlns:p14="http://schemas.microsoft.com/office/powerpoint/2010/main" val="292424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Thu 25/10</a:t>
            </a:r>
            <a:endParaRPr lang="en-GB" dirty="0"/>
          </a:p>
        </p:txBody>
      </p:sp>
      <p:sp>
        <p:nvSpPr>
          <p:cNvPr id="8" name="Content Placeholder 7"/>
          <p:cNvSpPr>
            <a:spLocks noGrp="1"/>
          </p:cNvSpPr>
          <p:nvPr>
            <p:ph idx="1"/>
          </p:nvPr>
        </p:nvSpPr>
        <p:spPr/>
        <p:txBody>
          <a:bodyPr/>
          <a:lstStyle/>
          <a:p>
            <a:r>
              <a:rPr lang="en-US" sz="2000" dirty="0" smtClean="0"/>
              <a:t>08:30-09:30 Ramp down and reset conditions for physics with </a:t>
            </a:r>
            <a:r>
              <a:rPr lang="en-US" sz="2000" dirty="0" err="1" smtClean="0"/>
              <a:t>LHCb</a:t>
            </a:r>
            <a:r>
              <a:rPr lang="en-US" sz="2000" dirty="0" smtClean="0"/>
              <a:t> negative polarity</a:t>
            </a:r>
          </a:p>
          <a:p>
            <a:endParaRPr lang="en-US" sz="2000" dirty="0" smtClean="0"/>
          </a:p>
          <a:p>
            <a:r>
              <a:rPr lang="en-US" sz="2000" dirty="0" smtClean="0"/>
              <a:t>New version of OFSU deployed after dry tests on Wednesday and Thursday</a:t>
            </a:r>
          </a:p>
          <a:p>
            <a:endParaRPr lang="en-US" sz="2000" dirty="0" smtClean="0"/>
          </a:p>
          <a:p>
            <a:r>
              <a:rPr lang="en-US" sz="2000" dirty="0" smtClean="0"/>
              <a:t>09:30-11:30 Pilot ramp with 2x6 bunches/beam for check after </a:t>
            </a:r>
            <a:r>
              <a:rPr lang="en-US" sz="2000" dirty="0" err="1" smtClean="0"/>
              <a:t>LHCb</a:t>
            </a:r>
            <a:r>
              <a:rPr lang="en-US" sz="2000" dirty="0" smtClean="0"/>
              <a:t> polarity reversal. In parallel wire scan measurements all along the cycle for </a:t>
            </a:r>
            <a:r>
              <a:rPr lang="en-US" sz="2000" dirty="0" err="1" smtClean="0"/>
              <a:t>emittance</a:t>
            </a:r>
            <a:r>
              <a:rPr lang="en-US" sz="2000" dirty="0" smtClean="0"/>
              <a:t> preservation studies</a:t>
            </a:r>
          </a:p>
          <a:p>
            <a:endParaRPr lang="en-US" sz="2000" dirty="0"/>
          </a:p>
          <a:p>
            <a:r>
              <a:rPr lang="en-US" sz="2000" dirty="0" smtClean="0"/>
              <a:t>12:30 PS Setting-up to increase satellites for ALICE completed. Verifications in the SPS during filling</a:t>
            </a:r>
            <a:endParaRPr lang="en-GB" sz="2000"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2</a:t>
            </a:fld>
            <a:endParaRPr lang="en-GB"/>
          </a:p>
        </p:txBody>
      </p:sp>
    </p:spTree>
    <p:extLst>
      <p:ext uri="{BB962C8B-B14F-4D97-AF65-F5344CB8AC3E}">
        <p14:creationId xmlns:p14="http://schemas.microsoft.com/office/powerpoint/2010/main" val="95470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 25/10</a:t>
            </a:r>
            <a:endParaRPr lang="en-GB" dirty="0"/>
          </a:p>
        </p:txBody>
      </p:sp>
      <p:sp>
        <p:nvSpPr>
          <p:cNvPr id="3" name="Content Placeholder 2"/>
          <p:cNvSpPr>
            <a:spLocks noGrp="1"/>
          </p:cNvSpPr>
          <p:nvPr>
            <p:ph idx="1"/>
          </p:nvPr>
        </p:nvSpPr>
        <p:spPr/>
        <p:txBody>
          <a:bodyPr/>
          <a:lstStyle/>
          <a:p>
            <a:r>
              <a:rPr lang="en-GB" sz="2000" dirty="0" smtClean="0"/>
              <a:t>12:30 Installed </a:t>
            </a:r>
            <a:r>
              <a:rPr lang="en-GB" sz="2000" dirty="0"/>
              <a:t>the Batch-per-batch blow-up system this afternoon, and have monitored during the early afternoon fill. At present we increase bunch length to 1.4 ns in a few minutes after each injection. The mechanism is stopped at start ramp. Then the usual "common mode" blow-up takes over during the ramp</a:t>
            </a:r>
            <a:r>
              <a:rPr lang="en-GB" sz="2000" dirty="0" smtClean="0"/>
              <a:t>.</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13:22 </a:t>
            </a:r>
            <a:r>
              <a:rPr lang="en-US" sz="2000" dirty="0" err="1" smtClean="0"/>
              <a:t>LHCb</a:t>
            </a:r>
            <a:r>
              <a:rPr lang="en-US" sz="2000" dirty="0" smtClean="0"/>
              <a:t> trigger during injection of B2 (3</a:t>
            </a:r>
            <a:r>
              <a:rPr lang="en-US" sz="2000" baseline="30000" dirty="0" smtClean="0"/>
              <a:t>rd</a:t>
            </a:r>
            <a:r>
              <a:rPr lang="en-US" sz="2000" dirty="0" smtClean="0"/>
              <a:t> 144 batch)</a:t>
            </a:r>
          </a:p>
          <a:p>
            <a:r>
              <a:rPr lang="en-US" sz="2000" dirty="0" smtClean="0"/>
              <a:t>13:30 – 14:00 Steering lines</a:t>
            </a:r>
          </a:p>
          <a:p>
            <a:r>
              <a:rPr lang="en-US" sz="2000" dirty="0" smtClean="0"/>
              <a:t>14:08 Spurious dump of LSS6 BPMs during pilot injection</a:t>
            </a:r>
            <a:endParaRPr lang="en-GB" sz="2000" dirty="0"/>
          </a:p>
          <a:p>
            <a:pPr marL="0" indent="0">
              <a:buNone/>
            </a:pPr>
            <a:endParaRPr lang="en-GB" dirty="0"/>
          </a:p>
          <a:p>
            <a:endParaRPr lang="en-GB"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3</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27960"/>
            <a:ext cx="7035165" cy="213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05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 25/10</a:t>
            </a:r>
            <a:endParaRPr lang="en-GB" dirty="0"/>
          </a:p>
        </p:txBody>
      </p:sp>
      <p:sp>
        <p:nvSpPr>
          <p:cNvPr id="3" name="Content Placeholder 2"/>
          <p:cNvSpPr>
            <a:spLocks noGrp="1"/>
          </p:cNvSpPr>
          <p:nvPr>
            <p:ph idx="1"/>
          </p:nvPr>
        </p:nvSpPr>
        <p:spPr/>
        <p:txBody>
          <a:bodyPr/>
          <a:lstStyle/>
          <a:p>
            <a:r>
              <a:rPr lang="en-US" sz="2000" dirty="0" smtClean="0"/>
              <a:t>15:59 STABLE BEAMS #3220 Initial luminosity 6.7x10</a:t>
            </a:r>
            <a:r>
              <a:rPr lang="en-US" sz="2000" baseline="30000" dirty="0" smtClean="0"/>
              <a:t>33</a:t>
            </a:r>
            <a:r>
              <a:rPr lang="en-US" sz="2000" dirty="0" smtClean="0"/>
              <a:t> cm</a:t>
            </a:r>
            <a:r>
              <a:rPr lang="en-US" sz="2000" baseline="30000" dirty="0" smtClean="0"/>
              <a:t>-2</a:t>
            </a:r>
            <a:r>
              <a:rPr lang="en-US" sz="2000" dirty="0" smtClean="0"/>
              <a:t>s</a:t>
            </a:r>
            <a:r>
              <a:rPr lang="en-US" sz="2000" baseline="30000" dirty="0" smtClean="0"/>
              <a:t>-1</a:t>
            </a:r>
            <a:r>
              <a:rPr lang="en-US" sz="2000" dirty="0" smtClean="0"/>
              <a:t>.</a:t>
            </a:r>
          </a:p>
          <a:p>
            <a:endParaRPr lang="en-US" sz="2000" dirty="0" smtClean="0"/>
          </a:p>
          <a:p>
            <a:r>
              <a:rPr lang="en-US" sz="2000" dirty="0" smtClean="0"/>
              <a:t>16:23 Trip of the 60 A correctors in sector 56 due to a loss </a:t>
            </a:r>
            <a:r>
              <a:rPr lang="en-US" sz="2000" dirty="0"/>
              <a:t>of the 60 A power permit. </a:t>
            </a:r>
            <a:r>
              <a:rPr lang="en-US" sz="2000" dirty="0" smtClean="0"/>
              <a:t>Glitch in the communication </a:t>
            </a:r>
            <a:r>
              <a:rPr lang="en-US" sz="2000" dirty="0"/>
              <a:t>between the PIC_PVSS and the PIC_PLC. This problem last </a:t>
            </a:r>
            <a:r>
              <a:rPr lang="en-US" sz="2000" dirty="0" smtClean="0"/>
              <a:t>occurred </a:t>
            </a:r>
            <a:r>
              <a:rPr lang="en-US" sz="2000" dirty="0"/>
              <a:t>in 2010 ( in a different sector</a:t>
            </a:r>
            <a:r>
              <a:rPr lang="en-US" sz="2000" dirty="0" smtClean="0"/>
              <a:t>). End of fill #3220. 8.4 pb</a:t>
            </a:r>
            <a:r>
              <a:rPr lang="en-US" sz="2000" baseline="30000" dirty="0" smtClean="0"/>
              <a:t>-1</a:t>
            </a:r>
            <a:r>
              <a:rPr lang="en-US" sz="2000" dirty="0" smtClean="0"/>
              <a:t> in 24 </a:t>
            </a:r>
            <a:r>
              <a:rPr lang="en-US" sz="2000" dirty="0" err="1" smtClean="0"/>
              <a:t>mins</a:t>
            </a:r>
            <a:endParaRPr lang="en-US" sz="2000" dirty="0"/>
          </a:p>
          <a:p>
            <a:endParaRPr lang="en-US" sz="2000" dirty="0" smtClean="0"/>
          </a:p>
          <a:p>
            <a:r>
              <a:rPr lang="en-US" sz="2000" dirty="0" smtClean="0"/>
              <a:t>In the mean time verification in the SPS of the beam quality (longitudinal)</a:t>
            </a:r>
          </a:p>
          <a:p>
            <a:endParaRPr lang="en-US" sz="2000" dirty="0" smtClean="0"/>
          </a:p>
          <a:p>
            <a:r>
              <a:rPr lang="en-US" sz="2000" dirty="0" smtClean="0"/>
              <a:t>19:30 Again </a:t>
            </a:r>
            <a:r>
              <a:rPr lang="en-US" sz="2000" dirty="0" err="1" smtClean="0"/>
              <a:t>LHCb</a:t>
            </a:r>
            <a:r>
              <a:rPr lang="en-US" sz="2000" dirty="0" smtClean="0"/>
              <a:t> trigger at injection of Beam 2</a:t>
            </a:r>
            <a:r>
              <a:rPr lang="en-US" sz="2800" dirty="0"/>
              <a:t/>
            </a:r>
            <a:br>
              <a:rPr lang="en-US" sz="2800" dirty="0"/>
            </a:br>
            <a:endParaRPr lang="en-GB" sz="2800"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4</a:t>
            </a:fld>
            <a:endParaRPr lang="en-GB"/>
          </a:p>
        </p:txBody>
      </p:sp>
    </p:spTree>
    <p:extLst>
      <p:ext uri="{BB962C8B-B14F-4D97-AF65-F5344CB8AC3E}">
        <p14:creationId xmlns:p14="http://schemas.microsoft.com/office/powerpoint/2010/main" val="343790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 25/10</a:t>
            </a:r>
            <a:endParaRPr lang="en-GB" dirty="0"/>
          </a:p>
        </p:txBody>
      </p:sp>
      <p:sp>
        <p:nvSpPr>
          <p:cNvPr id="3" name="Content Placeholder 2"/>
          <p:cNvSpPr>
            <a:spLocks noGrp="1"/>
          </p:cNvSpPr>
          <p:nvPr>
            <p:ph idx="1"/>
          </p:nvPr>
        </p:nvSpPr>
        <p:spPr>
          <a:xfrm>
            <a:off x="266700" y="3721364"/>
            <a:ext cx="4762500" cy="2133600"/>
          </a:xfrm>
        </p:spPr>
        <p:txBody>
          <a:bodyPr/>
          <a:lstStyle/>
          <a:p>
            <a:r>
              <a:rPr lang="en-GB" sz="2000" dirty="0" smtClean="0"/>
              <a:t>#3200 </a:t>
            </a:r>
            <a:r>
              <a:rPr lang="en-GB" sz="2000" dirty="0"/>
              <a:t>enhanced satellites with short bunches</a:t>
            </a:r>
          </a:p>
          <a:p>
            <a:r>
              <a:rPr lang="en-GB" sz="2000" dirty="0" smtClean="0"/>
              <a:t>#3214: </a:t>
            </a:r>
            <a:r>
              <a:rPr lang="en-GB" sz="2000" dirty="0"/>
              <a:t>no satellites, standard length bunches</a:t>
            </a:r>
          </a:p>
          <a:p>
            <a:r>
              <a:rPr lang="en-GB" sz="2000" dirty="0" smtClean="0"/>
              <a:t>#3220: </a:t>
            </a:r>
            <a:r>
              <a:rPr lang="en-GB" sz="2000" dirty="0"/>
              <a:t>enhanced satellites, longer than standard </a:t>
            </a:r>
            <a:r>
              <a:rPr lang="en-GB" sz="2000" dirty="0" smtClean="0"/>
              <a:t>bunches</a:t>
            </a:r>
          </a:p>
          <a:p>
            <a:r>
              <a:rPr lang="en-US" sz="2000" dirty="0" smtClean="0"/>
              <a:t>Bunch length at SPS injection too large</a:t>
            </a:r>
            <a:endParaRPr lang="en-GB"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5</a:t>
            </a:fld>
            <a:endParaRPr lang="en-GB"/>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938212"/>
            <a:ext cx="328422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972502"/>
            <a:ext cx="329565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680460"/>
            <a:ext cx="3303270" cy="2644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3886200" y="3124200"/>
            <a:ext cx="14478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T. Bohl</a:t>
            </a:r>
            <a:endParaRPr lang="en-US" sz="1600" b="1" dirty="0">
              <a:solidFill>
                <a:srgbClr val="FFFF00"/>
              </a:solidFill>
            </a:endParaRPr>
          </a:p>
        </p:txBody>
      </p:sp>
      <p:sp>
        <p:nvSpPr>
          <p:cNvPr id="11" name="Rectangle 10"/>
          <p:cNvSpPr/>
          <p:nvPr/>
        </p:nvSpPr>
        <p:spPr>
          <a:xfrm>
            <a:off x="2286000" y="1619088"/>
            <a:ext cx="19050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Fill#3200 – 19/10</a:t>
            </a:r>
            <a:endParaRPr lang="en-US" sz="1600" b="1" dirty="0">
              <a:solidFill>
                <a:srgbClr val="FFFF00"/>
              </a:solidFill>
            </a:endParaRPr>
          </a:p>
        </p:txBody>
      </p:sp>
      <p:sp>
        <p:nvSpPr>
          <p:cNvPr id="12" name="Rectangle 11"/>
          <p:cNvSpPr/>
          <p:nvPr/>
        </p:nvSpPr>
        <p:spPr>
          <a:xfrm>
            <a:off x="5772150" y="1619088"/>
            <a:ext cx="19050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Fill#3214 – 22/10</a:t>
            </a:r>
            <a:endParaRPr lang="en-US" sz="1600" b="1" dirty="0">
              <a:solidFill>
                <a:srgbClr val="FFFF00"/>
              </a:solidFill>
            </a:endParaRPr>
          </a:p>
        </p:txBody>
      </p:sp>
      <p:sp>
        <p:nvSpPr>
          <p:cNvPr id="13" name="Rectangle 12"/>
          <p:cNvSpPr/>
          <p:nvPr/>
        </p:nvSpPr>
        <p:spPr>
          <a:xfrm>
            <a:off x="5943600" y="4573798"/>
            <a:ext cx="1905000" cy="42873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Fill#3220 – 25/10</a:t>
            </a:r>
            <a:endParaRPr lang="en-US" sz="1600" b="1" dirty="0">
              <a:solidFill>
                <a:srgbClr val="FFFF00"/>
              </a:solidFill>
            </a:endParaRPr>
          </a:p>
        </p:txBody>
      </p:sp>
    </p:spTree>
    <p:extLst>
      <p:ext uri="{BB962C8B-B14F-4D97-AF65-F5344CB8AC3E}">
        <p14:creationId xmlns:p14="http://schemas.microsoft.com/office/powerpoint/2010/main" val="335910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 25/10 – Fri 26/10</a:t>
            </a:r>
            <a:endParaRPr lang="en-GB" dirty="0"/>
          </a:p>
        </p:txBody>
      </p:sp>
      <p:sp>
        <p:nvSpPr>
          <p:cNvPr id="3" name="Content Placeholder 2"/>
          <p:cNvSpPr>
            <a:spLocks noGrp="1"/>
          </p:cNvSpPr>
          <p:nvPr>
            <p:ph idx="1"/>
          </p:nvPr>
        </p:nvSpPr>
        <p:spPr/>
        <p:txBody>
          <a:bodyPr/>
          <a:lstStyle/>
          <a:p>
            <a:pPr>
              <a:spcBef>
                <a:spcPts val="1200"/>
              </a:spcBef>
            </a:pPr>
            <a:r>
              <a:rPr lang="en-US" sz="2000" dirty="0" smtClean="0"/>
              <a:t>20:00 Reduction of the bunch length at PS extraction</a:t>
            </a:r>
          </a:p>
          <a:p>
            <a:pPr>
              <a:spcBef>
                <a:spcPts val="1200"/>
              </a:spcBef>
            </a:pPr>
            <a:r>
              <a:rPr lang="en-US" sz="2000" dirty="0" smtClean="0"/>
              <a:t>20:32 Again </a:t>
            </a:r>
            <a:r>
              <a:rPr lang="en-US" sz="2000" dirty="0" err="1" smtClean="0"/>
              <a:t>LHCb</a:t>
            </a:r>
            <a:r>
              <a:rPr lang="en-US" sz="2000" dirty="0" smtClean="0"/>
              <a:t> trigger. Decided to revert back to previous PS longitudinal set-up with reduced satellites </a:t>
            </a:r>
          </a:p>
          <a:p>
            <a:pPr>
              <a:spcBef>
                <a:spcPts val="1200"/>
              </a:spcBef>
            </a:pPr>
            <a:r>
              <a:rPr lang="en-US" sz="2000" dirty="0" smtClean="0"/>
              <a:t>22:53 STABLE BEAMS #3223. Initial luminosity ~7x10</a:t>
            </a:r>
            <a:r>
              <a:rPr lang="en-US" sz="2000" baseline="30000" dirty="0" smtClean="0"/>
              <a:t>33</a:t>
            </a:r>
            <a:r>
              <a:rPr lang="en-US" sz="2000" dirty="0" smtClean="0"/>
              <a:t> cm</a:t>
            </a:r>
            <a:r>
              <a:rPr lang="en-US" sz="2000" baseline="30000" dirty="0" smtClean="0"/>
              <a:t>-2</a:t>
            </a:r>
            <a:r>
              <a:rPr lang="en-US" sz="2000" dirty="0" smtClean="0"/>
              <a:t>s</a:t>
            </a:r>
            <a:r>
              <a:rPr lang="en-US" sz="2000" baseline="30000" dirty="0" smtClean="0"/>
              <a:t>-1</a:t>
            </a:r>
          </a:p>
          <a:p>
            <a:pPr>
              <a:spcBef>
                <a:spcPts val="1200"/>
              </a:spcBef>
            </a:pPr>
            <a:r>
              <a:rPr lang="en-US" sz="2000" dirty="0" smtClean="0"/>
              <a:t>00:26 Trip of </a:t>
            </a:r>
            <a:r>
              <a:rPr lang="en-GB" sz="2000" dirty="0"/>
              <a:t>RCBXV3.R5 </a:t>
            </a:r>
            <a:r>
              <a:rPr lang="en-GB" sz="2000" dirty="0" smtClean="0"/>
              <a:t>(power converter): End of fill </a:t>
            </a:r>
            <a:r>
              <a:rPr lang="en-US" sz="2000" dirty="0"/>
              <a:t>#</a:t>
            </a:r>
            <a:r>
              <a:rPr lang="en-US" sz="2000" dirty="0" smtClean="0"/>
              <a:t>3223. 34 pb</a:t>
            </a:r>
            <a:r>
              <a:rPr lang="en-US" sz="2000" baseline="30000" dirty="0" smtClean="0"/>
              <a:t>-1</a:t>
            </a:r>
            <a:r>
              <a:rPr lang="en-US" sz="2000" dirty="0" smtClean="0"/>
              <a:t> in 1.5 h.</a:t>
            </a:r>
          </a:p>
          <a:p>
            <a:pPr>
              <a:spcBef>
                <a:spcPts val="1200"/>
              </a:spcBef>
            </a:pPr>
            <a:r>
              <a:rPr lang="en-US" sz="2000" dirty="0" smtClean="0"/>
              <a:t>02:00-02:30 Access for repair of </a:t>
            </a:r>
            <a:r>
              <a:rPr lang="en-GB" sz="2000" dirty="0" smtClean="0"/>
              <a:t>RCBXV3.R5 power converter</a:t>
            </a:r>
          </a:p>
          <a:p>
            <a:pPr>
              <a:spcBef>
                <a:spcPts val="1200"/>
              </a:spcBef>
            </a:pPr>
            <a:r>
              <a:rPr lang="en-US" sz="2000" dirty="0" smtClean="0"/>
              <a:t>04:30 Issue with batch-by-batch longitudinal blow-up: bunch length continuously increasing </a:t>
            </a:r>
            <a:r>
              <a:rPr lang="en-US" sz="2000" dirty="0" smtClean="0">
                <a:sym typeface="Wingdings" pitchFamily="2" charset="2"/>
              </a:rPr>
              <a:t> experts called.</a:t>
            </a:r>
          </a:p>
          <a:p>
            <a:pPr>
              <a:spcBef>
                <a:spcPts val="1200"/>
              </a:spcBef>
            </a:pPr>
            <a:r>
              <a:rPr lang="en-US" sz="2000" dirty="0" smtClean="0">
                <a:sym typeface="Wingdings" pitchFamily="2" charset="2"/>
              </a:rPr>
              <a:t>05:20 Filling again</a:t>
            </a:r>
            <a:endParaRPr lang="en-GB" sz="2000"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6</a:t>
            </a:fld>
            <a:endParaRPr lang="en-GB"/>
          </a:p>
        </p:txBody>
      </p:sp>
    </p:spTree>
    <p:extLst>
      <p:ext uri="{BB962C8B-B14F-4D97-AF65-F5344CB8AC3E}">
        <p14:creationId xmlns:p14="http://schemas.microsoft.com/office/powerpoint/2010/main" val="319155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Batch-by-batch blow-up issue</a:t>
            </a:r>
            <a:endParaRPr lang="en-GB" dirty="0"/>
          </a:p>
        </p:txBody>
      </p:sp>
      <p:sp>
        <p:nvSpPr>
          <p:cNvPr id="3" name="Content Placeholder 2"/>
          <p:cNvSpPr>
            <a:spLocks noGrp="1"/>
          </p:cNvSpPr>
          <p:nvPr>
            <p:ph idx="1"/>
          </p:nvPr>
        </p:nvSpPr>
        <p:spPr/>
        <p:txBody>
          <a:bodyPr/>
          <a:lstStyle/>
          <a:p>
            <a:r>
              <a:rPr lang="en-GB" sz="1800" dirty="0"/>
              <a:t>The FESA class AllInjectionSequencerB1 and ...B2, on charge of the Batch-per-batch blow-up at injection, manipulates the Bunch Mask in the AllBeamPhaseMeasB1 ....B2 FESA class (Beam phase loop): when one batch is being shaken, the corresponding bunch locations are masked so that the shaking does not propagate to all circulating bunches via the coupling of the Beam Phase Loop (averaging all non-masked buckets). When the Batch-per-batch blow-up is finished for a given batch, the AllInjectionSequencerB1-B2 classes modify the Bunch Mask so that the buckets are included in the phase loop average.</a:t>
            </a:r>
          </a:p>
          <a:p>
            <a:r>
              <a:rPr lang="en-GB" sz="1800" dirty="0"/>
              <a:t>But...</a:t>
            </a:r>
            <a:r>
              <a:rPr lang="en-GB" sz="1800" dirty="0">
                <a:solidFill>
                  <a:srgbClr val="FF0000"/>
                </a:solidFill>
              </a:rPr>
              <a:t>its RBAC token expired sometime between 22:00 (Thursday) and 3:00 (Friday) and renewal </a:t>
            </a:r>
            <a:r>
              <a:rPr lang="en-GB" sz="1800" dirty="0" smtClean="0">
                <a:solidFill>
                  <a:srgbClr val="FF0000"/>
                </a:solidFill>
              </a:rPr>
              <a:t>was </a:t>
            </a:r>
            <a:r>
              <a:rPr lang="en-GB" sz="1800" dirty="0">
                <a:solidFill>
                  <a:srgbClr val="FF0000"/>
                </a:solidFill>
              </a:rPr>
              <a:t>refused...So the Bunch Mask was actually not including any bunch and the Beam Phase Loop was not doing anything, resulting in strong uncontrolled longitudinal </a:t>
            </a:r>
            <a:r>
              <a:rPr lang="en-GB" sz="1800" dirty="0" err="1">
                <a:solidFill>
                  <a:srgbClr val="FF0000"/>
                </a:solidFill>
              </a:rPr>
              <a:t>emittance</a:t>
            </a:r>
            <a:r>
              <a:rPr lang="en-GB" sz="1800" dirty="0">
                <a:solidFill>
                  <a:srgbClr val="FF0000"/>
                </a:solidFill>
              </a:rPr>
              <a:t> growth caused by the RF noise around the synchrotron frequency.</a:t>
            </a:r>
          </a:p>
          <a:p>
            <a:r>
              <a:rPr lang="en-GB" sz="1800" dirty="0">
                <a:solidFill>
                  <a:srgbClr val="FF0000"/>
                </a:solidFill>
              </a:rPr>
              <a:t>Action: We restart the AllInjectionSequencerB1-B2 classes and will solve the issue of RBAC token expiration with CO in the morning.</a:t>
            </a:r>
          </a:p>
          <a:p>
            <a:endParaRPr lang="en-GB" sz="1800"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7</a:t>
            </a:fld>
            <a:endParaRPr lang="en-GB"/>
          </a:p>
        </p:txBody>
      </p:sp>
    </p:spTree>
    <p:extLst>
      <p:ext uri="{BB962C8B-B14F-4D97-AF65-F5344CB8AC3E}">
        <p14:creationId xmlns:p14="http://schemas.microsoft.com/office/powerpoint/2010/main" val="1846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Fri 26/10</a:t>
            </a:r>
            <a:endParaRPr lang="en-GB"/>
          </a:p>
        </p:txBody>
      </p:sp>
      <p:sp>
        <p:nvSpPr>
          <p:cNvPr id="3" name="Content Placeholder 2"/>
          <p:cNvSpPr>
            <a:spLocks noGrp="1"/>
          </p:cNvSpPr>
          <p:nvPr>
            <p:ph idx="1"/>
          </p:nvPr>
        </p:nvSpPr>
        <p:spPr/>
        <p:txBody>
          <a:bodyPr/>
          <a:lstStyle/>
          <a:p>
            <a:r>
              <a:rPr lang="en-US" sz="2400" dirty="0" smtClean="0"/>
              <a:t>06:37 STABLE BEAMS #3225 Initial luminosity </a:t>
            </a:r>
            <a:r>
              <a:rPr lang="en-US" sz="2400" dirty="0"/>
              <a:t>~</a:t>
            </a:r>
            <a:r>
              <a:rPr lang="en-US" sz="2400" dirty="0" smtClean="0"/>
              <a:t>7.5x10</a:t>
            </a:r>
            <a:r>
              <a:rPr lang="en-US" sz="2400" baseline="30000" dirty="0" smtClean="0"/>
              <a:t>33</a:t>
            </a:r>
            <a:r>
              <a:rPr lang="en-US" sz="2400" dirty="0" smtClean="0"/>
              <a:t> </a:t>
            </a:r>
            <a:r>
              <a:rPr lang="en-US" sz="2400" dirty="0"/>
              <a:t>cm</a:t>
            </a:r>
            <a:r>
              <a:rPr lang="en-US" sz="2400" baseline="30000" dirty="0"/>
              <a:t>-2</a:t>
            </a:r>
            <a:r>
              <a:rPr lang="en-US" sz="2400" dirty="0"/>
              <a:t>s</a:t>
            </a:r>
            <a:r>
              <a:rPr lang="en-US" sz="2400" baseline="30000" dirty="0"/>
              <a:t>-1</a:t>
            </a:r>
          </a:p>
          <a:p>
            <a:r>
              <a:rPr lang="en-US" sz="2400" dirty="0" smtClean="0"/>
              <a:t>06:39 UFO in point 4. Beam </a:t>
            </a:r>
            <a:r>
              <a:rPr lang="en-US" sz="2400" dirty="0" smtClean="0"/>
              <a:t>dump</a:t>
            </a:r>
          </a:p>
          <a:p>
            <a:r>
              <a:rPr lang="en-US" sz="2400" dirty="0" smtClean="0"/>
              <a:t>Filling</a:t>
            </a:r>
            <a:endParaRPr lang="en-US" sz="2400" dirty="0" smtClean="0"/>
          </a:p>
          <a:p>
            <a:pPr marL="0" indent="0">
              <a:buNone/>
            </a:pPr>
            <a:endParaRPr lang="en-US" sz="2400" dirty="0" smtClean="0"/>
          </a:p>
          <a:p>
            <a:endParaRPr lang="en-US" sz="2400" dirty="0" smtClean="0"/>
          </a:p>
          <a:p>
            <a:endParaRPr lang="en-US" sz="2400" dirty="0" smtClean="0"/>
          </a:p>
          <a:p>
            <a:endParaRPr lang="en-US" dirty="0"/>
          </a:p>
          <a:p>
            <a:endParaRPr lang="en-US" dirty="0" smtClean="0"/>
          </a:p>
          <a:p>
            <a:endParaRPr lang="en-GB"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8</a:t>
            </a:fld>
            <a:endParaRPr lang="en-GB"/>
          </a:p>
        </p:txBody>
      </p:sp>
    </p:spTree>
    <p:extLst>
      <p:ext uri="{BB962C8B-B14F-4D97-AF65-F5344CB8AC3E}">
        <p14:creationId xmlns:p14="http://schemas.microsoft.com/office/powerpoint/2010/main" val="48265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Plug</a:t>
            </a:r>
            <a:endParaRPr lang="en-GB" dirty="0"/>
          </a:p>
        </p:txBody>
      </p:sp>
      <p:sp>
        <p:nvSpPr>
          <p:cNvPr id="4" name="Date Placeholder 3"/>
          <p:cNvSpPr>
            <a:spLocks noGrp="1"/>
          </p:cNvSpPr>
          <p:nvPr>
            <p:ph type="dt" sz="half" idx="10"/>
          </p:nvPr>
        </p:nvSpPr>
        <p:spPr/>
        <p:txBody>
          <a:bodyPr/>
          <a:lstStyle/>
          <a:p>
            <a:fld id="{A90DF66D-7345-4F19-BF7B-E480E373C532}" type="datetime1">
              <a:rPr lang="en-GB" smtClean="0"/>
              <a:t>26/10/2012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9</a:t>
            </a:fld>
            <a:endParaRPr lang="en-GB"/>
          </a:p>
        </p:txBody>
      </p:sp>
      <p:pic>
        <p:nvPicPr>
          <p:cNvPr id="1026" name="Picture 2" descr="5fd703eb-3af2-495b-a67b-7897e880dbd2@cer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3062" y="1381125"/>
            <a:ext cx="5857875"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025853"/>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29976</TotalTime>
  <Words>813</Words>
  <Application>Microsoft Office PowerPoint</Application>
  <PresentationFormat>On-screen Show (4:3)</PresentationFormat>
  <Paragraphs>126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LHCpresentations</vt:lpstr>
      <vt:lpstr>Thu 25/10</vt:lpstr>
      <vt:lpstr>Thu 25/10</vt:lpstr>
      <vt:lpstr>Thu 25/10</vt:lpstr>
      <vt:lpstr>Thu 25/10</vt:lpstr>
      <vt:lpstr>Thu 25/10</vt:lpstr>
      <vt:lpstr>Thu 25/10 – Fri 26/10</vt:lpstr>
      <vt:lpstr>Batch-by-batch blow-up issue</vt:lpstr>
      <vt:lpstr>Fri 26/10</vt:lpstr>
      <vt:lpstr>The Plug</vt:lpstr>
      <vt:lpstr>Plan</vt:lpstr>
      <vt:lpstr>Accesses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2603</cp:revision>
  <dcterms:created xsi:type="dcterms:W3CDTF">2010-04-25T23:23:07Z</dcterms:created>
  <dcterms:modified xsi:type="dcterms:W3CDTF">2012-10-26T06:26:48Z</dcterms:modified>
</cp:coreProperties>
</file>