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7"/>
  </p:notesMasterIdLst>
  <p:handoutMasterIdLst>
    <p:handoutMasterId r:id="rId8"/>
  </p:handoutMasterIdLst>
  <p:sldIdLst>
    <p:sldId id="1025" r:id="rId2"/>
    <p:sldId id="1026" r:id="rId3"/>
    <p:sldId id="1031" r:id="rId4"/>
    <p:sldId id="1030" r:id="rId5"/>
    <p:sldId id="1029" r:id="rId6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1" autoAdjust="0"/>
    <p:restoredTop sz="91575" autoAdjust="0"/>
  </p:normalViewPr>
  <p:slideViewPr>
    <p:cSldViewPr>
      <p:cViewPr varScale="1">
        <p:scale>
          <a:sx n="100" d="100"/>
          <a:sy n="100" d="100"/>
        </p:scale>
        <p:origin x="-198" y="-13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150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145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7-10-12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7-10-12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7-10-12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7-10-12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7-10-12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7-10-12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7-10-12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7-10-12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7-10-12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7-10-12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7-10-12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7-10-12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7-10-12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7-10-12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7-10-12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Saturday 6</a:t>
            </a:r>
            <a:r>
              <a:rPr lang="en-GB" baseline="30000" dirty="0" smtClean="0"/>
              <a:t>th</a:t>
            </a:r>
            <a:r>
              <a:rPr lang="en-GB" dirty="0" smtClean="0"/>
              <a:t> October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05:38 STABLE BEAMS #3134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Initial </a:t>
            </a:r>
            <a:r>
              <a:rPr lang="en-GB" dirty="0"/>
              <a:t>luminosities: 6.77x10</a:t>
            </a:r>
            <a:r>
              <a:rPr lang="en-GB" baseline="30000" dirty="0"/>
              <a:t>33</a:t>
            </a:r>
            <a:r>
              <a:rPr lang="en-GB" dirty="0"/>
              <a:t> </a:t>
            </a:r>
            <a:r>
              <a:rPr lang="en-GB" dirty="0" smtClean="0"/>
              <a:t>cm</a:t>
            </a:r>
            <a:r>
              <a:rPr lang="en-GB" baseline="30000" dirty="0" smtClean="0"/>
              <a:t>-2</a:t>
            </a:r>
            <a:r>
              <a:rPr lang="en-GB" dirty="0" smtClean="0"/>
              <a:t>s</a:t>
            </a:r>
            <a:r>
              <a:rPr lang="en-GB" baseline="30000" dirty="0" smtClean="0"/>
              <a:t>-1</a:t>
            </a:r>
            <a:endParaRPr lang="en-GB" baseline="30000" dirty="0" smtClean="0"/>
          </a:p>
          <a:p>
            <a:pPr lvl="1"/>
            <a:r>
              <a:rPr lang="en-GB" dirty="0" smtClean="0"/>
              <a:t>switched </a:t>
            </a:r>
            <a:r>
              <a:rPr lang="en-GB" dirty="0"/>
              <a:t>ON AG cleaning as went above threshold at the beginning of the shift.</a:t>
            </a:r>
          </a:p>
          <a:p>
            <a:pPr lvl="1"/>
            <a:r>
              <a:rPr lang="en-GB" dirty="0" smtClean="0"/>
              <a:t>incorporated </a:t>
            </a:r>
            <a:r>
              <a:rPr lang="en-GB" dirty="0"/>
              <a:t>the </a:t>
            </a:r>
            <a:r>
              <a:rPr lang="en-GB" dirty="0" err="1"/>
              <a:t>chroma</a:t>
            </a:r>
            <a:r>
              <a:rPr lang="en-GB" dirty="0"/>
              <a:t> trims of -3 units and reduction of landau </a:t>
            </a:r>
            <a:r>
              <a:rPr lang="en-GB" dirty="0" err="1"/>
              <a:t>octupole</a:t>
            </a:r>
            <a:r>
              <a:rPr lang="en-GB" dirty="0"/>
              <a:t> knob to -2.35 (limited by the BP length) in the second collisions </a:t>
            </a:r>
            <a:r>
              <a:rPr lang="en-GB" dirty="0" smtClean="0"/>
              <a:t>BP. </a:t>
            </a:r>
            <a:endParaRPr lang="en-GB" dirty="0" smtClean="0"/>
          </a:p>
          <a:p>
            <a:r>
              <a:rPr lang="en-GB" dirty="0" smtClean="0"/>
              <a:t>18:06 OP dump </a:t>
            </a:r>
          </a:p>
          <a:p>
            <a:pPr lvl="1"/>
            <a:r>
              <a:rPr lang="en-GB" dirty="0" smtClean="0"/>
              <a:t>177 pb</a:t>
            </a:r>
            <a:r>
              <a:rPr lang="en-GB" baseline="30000" dirty="0" smtClean="0"/>
              <a:t>-1</a:t>
            </a:r>
            <a:r>
              <a:rPr lang="en-GB" dirty="0" smtClean="0"/>
              <a:t> in 12h28m</a:t>
            </a:r>
          </a:p>
          <a:p>
            <a:r>
              <a:rPr lang="en-GB" dirty="0" smtClean="0"/>
              <a:t>20:28 </a:t>
            </a:r>
            <a:r>
              <a:rPr lang="en-GB" dirty="0" smtClean="0"/>
              <a:t>back in Stable beams </a:t>
            </a:r>
          </a:p>
          <a:p>
            <a:pPr lvl="1"/>
            <a:r>
              <a:rPr lang="en-GB" dirty="0" smtClean="0"/>
              <a:t>Fill 3135 – initial luminosity: 7.11</a:t>
            </a:r>
            <a:r>
              <a:rPr lang="en-GB" dirty="0"/>
              <a:t>x10</a:t>
            </a:r>
            <a:r>
              <a:rPr lang="en-GB" baseline="30000" dirty="0"/>
              <a:t>33</a:t>
            </a:r>
            <a:r>
              <a:rPr lang="en-GB" dirty="0" smtClean="0"/>
              <a:t> </a:t>
            </a:r>
            <a:r>
              <a:rPr lang="en-GB" dirty="0"/>
              <a:t>cm</a:t>
            </a:r>
            <a:r>
              <a:rPr lang="en-GB" baseline="30000" dirty="0"/>
              <a:t>-2</a:t>
            </a:r>
            <a:r>
              <a:rPr lang="en-GB" dirty="0"/>
              <a:t>s</a:t>
            </a:r>
            <a:r>
              <a:rPr lang="en-GB" baseline="30000" dirty="0"/>
              <a:t>-1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7-10-12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Sunday 7</a:t>
            </a:r>
            <a:r>
              <a:rPr lang="en-GB" baseline="30000" dirty="0" smtClean="0"/>
              <a:t>th</a:t>
            </a:r>
            <a:r>
              <a:rPr lang="en-GB" dirty="0" smtClean="0"/>
              <a:t> October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1196975"/>
            <a:ext cx="8229600" cy="5111750"/>
          </a:xfrm>
        </p:spPr>
        <p:txBody>
          <a:bodyPr/>
          <a:lstStyle/>
          <a:p>
            <a:r>
              <a:rPr lang="en-GB" dirty="0" smtClean="0"/>
              <a:t>06:30 fill 3135  lost to ALICE </a:t>
            </a:r>
            <a:r>
              <a:rPr lang="en-GB" dirty="0"/>
              <a:t>DIPOLE </a:t>
            </a:r>
            <a:r>
              <a:rPr lang="en-GB" dirty="0" smtClean="0"/>
              <a:t>trip</a:t>
            </a:r>
          </a:p>
          <a:p>
            <a:pPr lvl="1"/>
            <a:r>
              <a:rPr lang="en-GB" dirty="0" smtClean="0"/>
              <a:t>158 pb</a:t>
            </a:r>
            <a:r>
              <a:rPr lang="en-GB" baseline="30000" dirty="0" smtClean="0"/>
              <a:t>-1</a:t>
            </a:r>
            <a:r>
              <a:rPr lang="en-GB" dirty="0" smtClean="0"/>
              <a:t> in </a:t>
            </a:r>
            <a:r>
              <a:rPr lang="en-GB" dirty="0" smtClean="0"/>
              <a:t>10h3m</a:t>
            </a:r>
          </a:p>
          <a:p>
            <a:r>
              <a:rPr lang="en-GB" dirty="0" smtClean="0"/>
              <a:t>ATLAS</a:t>
            </a:r>
          </a:p>
          <a:p>
            <a:pPr lvl="1"/>
            <a:r>
              <a:rPr lang="en-GB" dirty="0" smtClean="0"/>
              <a:t>have </a:t>
            </a:r>
            <a:r>
              <a:rPr lang="en-GB" dirty="0"/>
              <a:t>again a gas leak </a:t>
            </a:r>
            <a:r>
              <a:rPr lang="en-GB" dirty="0" smtClean="0"/>
              <a:t>in </a:t>
            </a:r>
            <a:r>
              <a:rPr lang="en-GB" dirty="0"/>
              <a:t>TRT </a:t>
            </a:r>
            <a:r>
              <a:rPr lang="en-GB" dirty="0" smtClean="0"/>
              <a:t>detector – potential to lose </a:t>
            </a:r>
            <a:r>
              <a:rPr lang="en-GB" dirty="0"/>
              <a:t>quite a lot of </a:t>
            </a:r>
            <a:r>
              <a:rPr lang="en-GB" dirty="0" err="1"/>
              <a:t>Xe</a:t>
            </a:r>
            <a:r>
              <a:rPr lang="en-GB" dirty="0"/>
              <a:t> and which requires an urgent access of ~</a:t>
            </a:r>
            <a:r>
              <a:rPr lang="en-GB" dirty="0" smtClean="0"/>
              <a:t>1h</a:t>
            </a:r>
          </a:p>
          <a:p>
            <a:pPr lvl="1"/>
            <a:r>
              <a:rPr lang="en-GB" dirty="0" smtClean="0"/>
              <a:t>09:00 preparing to go in</a:t>
            </a:r>
          </a:p>
          <a:p>
            <a:r>
              <a:rPr lang="en-GB" dirty="0" smtClean="0"/>
              <a:t>LHC </a:t>
            </a:r>
            <a:r>
              <a:rPr lang="en-GB" dirty="0"/>
              <a:t>is waiting for the MKI to cool down,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7-10-12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15" y="4149100"/>
            <a:ext cx="8677076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5129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2012 records (courtesy ATLAS)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7-10-12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40"/>
            <a:ext cx="9019252" cy="2376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1300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Injection kickers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7-10-12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680"/>
            <a:ext cx="9094625" cy="3888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2424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764630"/>
            <a:ext cx="8229600" cy="5760800"/>
          </a:xfrm>
        </p:spPr>
        <p:txBody>
          <a:bodyPr/>
          <a:lstStyle/>
          <a:p>
            <a:r>
              <a:rPr lang="en-GB" dirty="0" smtClean="0"/>
              <a:t>Beams to be dumped at 06:00 Monday for start of MD program at 08:00</a:t>
            </a:r>
          </a:p>
          <a:p>
            <a:r>
              <a:rPr lang="en-GB" dirty="0" smtClean="0"/>
              <a:t>Operational </a:t>
            </a:r>
            <a:r>
              <a:rPr lang="en-GB" dirty="0"/>
              <a:t>Development</a:t>
            </a:r>
          </a:p>
          <a:p>
            <a:pPr lvl="1"/>
            <a:r>
              <a:rPr lang="en-GB" dirty="0"/>
              <a:t>Gated tune measurement with reduced damper gain on first 6 bunches </a:t>
            </a:r>
            <a:r>
              <a:rPr lang="en-GB" dirty="0" smtClean="0"/>
              <a:t> on-going</a:t>
            </a:r>
            <a:endParaRPr lang="en-GB" dirty="0"/>
          </a:p>
          <a:p>
            <a:pPr lvl="1"/>
            <a:r>
              <a:rPr lang="en-GB" dirty="0"/>
              <a:t>Damper test at injection of the increased bandwidth with 50 ns beam (after MD3)</a:t>
            </a:r>
          </a:p>
          <a:p>
            <a:pPr lvl="1"/>
            <a:r>
              <a:rPr lang="en-GB" dirty="0"/>
              <a:t>Batch by batch blow-up (after MD3</a:t>
            </a:r>
            <a:r>
              <a:rPr lang="en-GB" dirty="0" smtClean="0"/>
              <a:t>)</a:t>
            </a:r>
          </a:p>
          <a:p>
            <a:r>
              <a:rPr lang="en-GB" dirty="0"/>
              <a:t>ALICE</a:t>
            </a:r>
          </a:p>
          <a:p>
            <a:pPr lvl="1"/>
            <a:r>
              <a:rPr lang="en-GB" sz="1800" dirty="0"/>
              <a:t>The rate limit of ALICE is 500kHz. At </a:t>
            </a:r>
            <a:r>
              <a:rPr lang="en-GB" sz="1800" dirty="0" smtClean="0"/>
              <a:t>the </a:t>
            </a:r>
            <a:r>
              <a:rPr lang="en-GB" sz="1800" dirty="0"/>
              <a:t>moment </a:t>
            </a:r>
            <a:r>
              <a:rPr lang="en-GB" sz="1800" dirty="0" smtClean="0"/>
              <a:t>they have </a:t>
            </a:r>
            <a:r>
              <a:rPr lang="en-GB" sz="1800" dirty="0"/>
              <a:t>about 300kHz of background at the beginning of the fill. So </a:t>
            </a:r>
            <a:r>
              <a:rPr lang="en-GB" sz="1800" dirty="0" smtClean="0"/>
              <a:t>can </a:t>
            </a:r>
            <a:r>
              <a:rPr lang="en-GB" sz="1800" dirty="0"/>
              <a:t>'add' 200kHz of collisions i.e. a luminosity of 4e30. D</a:t>
            </a:r>
            <a:r>
              <a:rPr lang="en-GB" sz="1800" dirty="0" smtClean="0"/>
              <a:t>uring </a:t>
            </a:r>
            <a:r>
              <a:rPr lang="en-GB" sz="1800" dirty="0"/>
              <a:t>the fill the background goes down to levels of less than 100kHz, so </a:t>
            </a:r>
            <a:r>
              <a:rPr lang="en-GB" sz="1800" dirty="0" smtClean="0"/>
              <a:t>the </a:t>
            </a:r>
            <a:r>
              <a:rPr lang="en-GB" sz="1800" dirty="0"/>
              <a:t>luminosity </a:t>
            </a:r>
            <a:r>
              <a:rPr lang="en-GB" sz="1800" dirty="0" smtClean="0"/>
              <a:t>can be increase to </a:t>
            </a:r>
            <a:r>
              <a:rPr lang="en-GB" sz="1800" dirty="0"/>
              <a:t>about 5e30.</a:t>
            </a:r>
          </a:p>
          <a:p>
            <a:pPr lvl="1"/>
            <a:r>
              <a:rPr lang="en-GB" sz="1800" dirty="0" smtClean="0"/>
              <a:t>to </a:t>
            </a:r>
            <a:r>
              <a:rPr lang="en-GB" sz="1800" dirty="0"/>
              <a:t>be sure that even up to the </a:t>
            </a:r>
            <a:r>
              <a:rPr lang="en-GB" sz="1800" dirty="0" smtClean="0"/>
              <a:t>EOF there is a </a:t>
            </a:r>
            <a:r>
              <a:rPr lang="en-GB" sz="1800" dirty="0"/>
              <a:t>luminosity of at least 5e30 it means that at the beginning of the fill it should be at a </a:t>
            </a:r>
            <a:r>
              <a:rPr lang="en-GB" sz="1800" dirty="0" smtClean="0"/>
              <a:t>potential peak (aka virtual) level </a:t>
            </a:r>
            <a:r>
              <a:rPr lang="en-GB" sz="1800" dirty="0"/>
              <a:t>of about </a:t>
            </a:r>
            <a:r>
              <a:rPr lang="en-GB" sz="1800" dirty="0" smtClean="0"/>
              <a:t>8e30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7-10-12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468949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54285</TotalTime>
  <Words>321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Pixel</vt:lpstr>
      <vt:lpstr>Saturday 6th October</vt:lpstr>
      <vt:lpstr>Sunday 7th October</vt:lpstr>
      <vt:lpstr>2012 records (courtesy ATLAS)</vt:lpstr>
      <vt:lpstr>Injection kickers</vt:lpstr>
      <vt:lpstr>Pending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Mike Lamont</dc:creator>
  <cp:lastModifiedBy>Mike Lamont</cp:lastModifiedBy>
  <cp:revision>2426</cp:revision>
  <dcterms:created xsi:type="dcterms:W3CDTF">2010-04-04T19:37:12Z</dcterms:created>
  <dcterms:modified xsi:type="dcterms:W3CDTF">2012-10-07T07:27:49Z</dcterms:modified>
</cp:coreProperties>
</file>