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10"/>
  </p:notesMasterIdLst>
  <p:handoutMasterIdLst>
    <p:handoutMasterId r:id="rId11"/>
  </p:handoutMasterIdLst>
  <p:sldIdLst>
    <p:sldId id="1016" r:id="rId2"/>
    <p:sldId id="1017" r:id="rId3"/>
    <p:sldId id="1018" r:id="rId4"/>
    <p:sldId id="1019" r:id="rId5"/>
    <p:sldId id="1020" r:id="rId6"/>
    <p:sldId id="1021" r:id="rId7"/>
    <p:sldId id="1022" r:id="rId8"/>
    <p:sldId id="1023" r:id="rId9"/>
  </p:sldIdLst>
  <p:sldSz cx="9144000" cy="6858000" type="screen4x3"/>
  <p:notesSz cx="7010400" cy="9296400"/>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00"/>
    <a:srgbClr val="99FF99"/>
    <a:srgbClr val="0000FF"/>
    <a:srgbClr val="FFCCCC"/>
    <a:srgbClr val="9FCAFF"/>
    <a:srgbClr val="DDDDDD"/>
    <a:srgbClr val="99FFCC"/>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1" autoAdjust="0"/>
    <p:restoredTop sz="91575" autoAdjust="0"/>
  </p:normalViewPr>
  <p:slideViewPr>
    <p:cSldViewPr>
      <p:cViewPr varScale="1">
        <p:scale>
          <a:sx n="100" d="100"/>
          <a:sy n="100" d="100"/>
        </p:scale>
        <p:origin x="-198" y="-66"/>
      </p:cViewPr>
      <p:guideLst>
        <p:guide orient="horz" pos="2160"/>
        <p:guide pos="5103"/>
      </p:guideLst>
    </p:cSldViewPr>
  </p:slideViewPr>
  <p:notesTextViewPr>
    <p:cViewPr>
      <p:scale>
        <a:sx n="100" d="100"/>
        <a:sy n="100" d="100"/>
      </p:scale>
      <p:origin x="0" y="0"/>
    </p:cViewPr>
  </p:notesTextViewPr>
  <p:sorterViewPr>
    <p:cViewPr>
      <p:scale>
        <a:sx n="66" d="100"/>
        <a:sy n="66" d="100"/>
      </p:scale>
      <p:origin x="0" y="0"/>
    </p:cViewPr>
  </p:sorter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271544C-6647-7A44-A30B-40518DF4CE46}" type="datetimeFigureOut">
              <a:rPr lang="en-US" smtClean="0"/>
              <a:pPr/>
              <a:t>10/2/2012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11DEE20-7222-3F4B-902C-214D1A5332D5}" type="slidenum">
              <a:rPr lang="en-US" smtClean="0"/>
              <a:pPr/>
              <a:t>‹#›</a:t>
            </a:fld>
            <a:endParaRPr lang="en-US"/>
          </a:p>
        </p:txBody>
      </p:sp>
    </p:spTree>
    <p:extLst>
      <p:ext uri="{BB962C8B-B14F-4D97-AF65-F5344CB8AC3E}">
        <p14:creationId xmlns:p14="http://schemas.microsoft.com/office/powerpoint/2010/main" val="23917150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4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spcBef>
                <a:spcPct val="0"/>
              </a:spcBef>
              <a:defRPr sz="1200">
                <a:solidFill>
                  <a:schemeClr val="tx1"/>
                </a:solidFill>
              </a:defRPr>
            </a:lvl1pPr>
          </a:lstStyle>
          <a:p>
            <a:endParaRPr lang="en-US"/>
          </a:p>
        </p:txBody>
      </p:sp>
      <p:sp>
        <p:nvSpPr>
          <p:cNvPr id="317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5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spcBef>
                <a:spcPct val="0"/>
              </a:spcBef>
              <a:defRPr sz="1200">
                <a:solidFill>
                  <a:schemeClr val="tx1"/>
                </a:solidFill>
              </a:defRPr>
            </a:lvl1pPr>
          </a:lstStyle>
          <a:p>
            <a:fld id="{1EE94C69-A77A-4829-890D-081FF2A6740B}" type="slidenum">
              <a:rPr lang="en-US"/>
              <a:pPr/>
              <a:t>‹#›</a:t>
            </a:fld>
            <a:endParaRPr lang="en-US"/>
          </a:p>
        </p:txBody>
      </p:sp>
    </p:spTree>
    <p:extLst>
      <p:ext uri="{BB962C8B-B14F-4D97-AF65-F5344CB8AC3E}">
        <p14:creationId xmlns:p14="http://schemas.microsoft.com/office/powerpoint/2010/main" val="3935614551"/>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4000" cy="6858000"/>
            <a:chOff x="0" y="0"/>
            <a:chExt cx="5760" cy="4320"/>
          </a:xfrm>
        </p:grpSpPr>
        <p:sp>
          <p:nvSpPr>
            <p:cNvPr id="2560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pPr>
              <a:endParaRPr lang="en-US" sz="2400">
                <a:solidFill>
                  <a:schemeClr val="tx1"/>
                </a:solidFill>
                <a:latin typeface="Times New Roman" pitchFamily="18" charset="0"/>
              </a:endParaRPr>
            </a:p>
          </p:txBody>
        </p:sp>
        <p:sp>
          <p:nvSpPr>
            <p:cNvPr id="2560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nvGrpSpPr>
            <p:cNvPr id="25605" name="Group 5"/>
            <p:cNvGrpSpPr>
              <a:grpSpLocks/>
            </p:cNvGrpSpPr>
            <p:nvPr/>
          </p:nvGrpSpPr>
          <p:grpSpPr bwMode="auto">
            <a:xfrm>
              <a:off x="0" y="672"/>
              <a:ext cx="1806" cy="1989"/>
              <a:chOff x="0" y="672"/>
              <a:chExt cx="1806" cy="1989"/>
            </a:xfrm>
          </p:grpSpPr>
          <p:sp>
            <p:nvSpPr>
              <p:cNvPr id="2560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grpSp>
      <p:sp>
        <p:nvSpPr>
          <p:cNvPr id="25616" name="Rectangle 16"/>
          <p:cNvSpPr>
            <a:spLocks noGrp="1" noChangeArrowheads="1"/>
          </p:cNvSpPr>
          <p:nvPr>
            <p:ph type="dt" sz="half" idx="2"/>
          </p:nvPr>
        </p:nvSpPr>
        <p:spPr>
          <a:xfrm>
            <a:off x="457200" y="6248400"/>
            <a:ext cx="2133600" cy="457200"/>
          </a:xfrm>
        </p:spPr>
        <p:txBody>
          <a:bodyPr/>
          <a:lstStyle>
            <a:lvl1pPr>
              <a:defRPr>
                <a:solidFill>
                  <a:schemeClr val="tx1"/>
                </a:solidFill>
              </a:defRPr>
            </a:lvl1pPr>
          </a:lstStyle>
          <a:p>
            <a:r>
              <a:rPr lang="en-US" smtClean="0"/>
              <a:t>24-09-12</a:t>
            </a:r>
            <a:endParaRPr lang="en-US"/>
          </a:p>
        </p:txBody>
      </p:sp>
      <p:sp>
        <p:nvSpPr>
          <p:cNvPr id="25617" name="Rectangle 17"/>
          <p:cNvSpPr>
            <a:spLocks noGrp="1" noChangeArrowheads="1"/>
          </p:cNvSpPr>
          <p:nvPr>
            <p:ph type="ftr" sz="quarter" idx="3"/>
          </p:nvPr>
        </p:nvSpPr>
        <p:spPr>
          <a:xfrm>
            <a:off x="3124200" y="6248400"/>
            <a:ext cx="2895600" cy="457200"/>
          </a:xfrm>
        </p:spPr>
        <p:txBody>
          <a:bodyPr/>
          <a:lstStyle>
            <a:lvl1pPr>
              <a:defRPr>
                <a:solidFill>
                  <a:schemeClr val="tx1"/>
                </a:solidFill>
              </a:defRPr>
            </a:lvl1pPr>
          </a:lstStyle>
          <a:p>
            <a:r>
              <a:rPr lang="en-US" smtClean="0"/>
              <a:t>LHC status</a:t>
            </a:r>
            <a:endParaRPr lang="en-US"/>
          </a:p>
        </p:txBody>
      </p:sp>
      <p:sp>
        <p:nvSpPr>
          <p:cNvPr id="25618" name="Rectangle 18"/>
          <p:cNvSpPr>
            <a:spLocks noGrp="1" noChangeArrowheads="1"/>
          </p:cNvSpPr>
          <p:nvPr>
            <p:ph type="sldNum" sz="quarter" idx="4"/>
          </p:nvPr>
        </p:nvSpPr>
        <p:spPr>
          <a:xfrm>
            <a:off x="6553200" y="6248400"/>
            <a:ext cx="2133600" cy="457200"/>
          </a:xfrm>
        </p:spPr>
        <p:txBody>
          <a:bodyPr/>
          <a:lstStyle>
            <a:lvl1pPr>
              <a:defRPr sz="1200">
                <a:solidFill>
                  <a:schemeClr val="tx1"/>
                </a:solidFill>
                <a:latin typeface="Arial Black" pitchFamily="34" charset="0"/>
              </a:defRPr>
            </a:lvl1pPr>
          </a:lstStyle>
          <a:p>
            <a:fld id="{42080964-D815-4D51-9BE1-AC88875DFBA6}" type="slidenum">
              <a:rPr lang="en-US"/>
              <a:pPr/>
              <a:t>‹#›</a:t>
            </a:fld>
            <a:endParaRPr lang="en-US"/>
          </a:p>
        </p:txBody>
      </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89DD70A9-BAE9-49B5-BB4A-4022358022C0}"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24-09-12</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EE8FBF62-69F5-429E-9AEA-628EF2B2989F}"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24-09-12</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632575"/>
            <a:ext cx="2895600" cy="252413"/>
          </a:xfrm>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a:xfrm>
            <a:off x="6902450" y="6632575"/>
            <a:ext cx="2133600" cy="252413"/>
          </a:xfrm>
        </p:spPr>
        <p:txBody>
          <a:bodyPr/>
          <a:lstStyle>
            <a:lvl1pPr>
              <a:defRPr/>
            </a:lvl1pPr>
          </a:lstStyle>
          <a:p>
            <a:fld id="{C49955D0-AFF1-4FD6-B1E6-F241286C4CD1}" type="slidenum">
              <a:rPr lang="en-US"/>
              <a:pPr/>
              <a:t>‹#›</a:t>
            </a:fld>
            <a:endParaRPr lang="en-US"/>
          </a:p>
        </p:txBody>
      </p:sp>
      <p:sp>
        <p:nvSpPr>
          <p:cNvPr id="7" name="Date Placeholder 6"/>
          <p:cNvSpPr>
            <a:spLocks noGrp="1"/>
          </p:cNvSpPr>
          <p:nvPr>
            <p:ph type="dt" sz="half" idx="12"/>
          </p:nvPr>
        </p:nvSpPr>
        <p:spPr>
          <a:xfrm>
            <a:off x="34925" y="6616700"/>
            <a:ext cx="2133600" cy="268288"/>
          </a:xfrm>
        </p:spPr>
        <p:txBody>
          <a:bodyPr/>
          <a:lstStyle>
            <a:lvl1pPr>
              <a:defRPr/>
            </a:lvl1pPr>
          </a:lstStyle>
          <a:p>
            <a:r>
              <a:rPr lang="en-US" smtClean="0"/>
              <a:t>24-09-12</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endParaRPr lang="en-US"/>
          </a:p>
        </p:txBody>
      </p:sp>
      <p:sp>
        <p:nvSpPr>
          <p:cNvPr id="4" name="Footer Placeholder 3"/>
          <p:cNvSpPr>
            <a:spLocks noGrp="1"/>
          </p:cNvSpPr>
          <p:nvPr>
            <p:ph type="ftr" sz="quarter" idx="10"/>
          </p:nvPr>
        </p:nvSpPr>
        <p:spPr>
          <a:xfrm>
            <a:off x="3124200" y="6632575"/>
            <a:ext cx="2895600" cy="252413"/>
          </a:xfrm>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a:xfrm>
            <a:off x="6902450" y="6632575"/>
            <a:ext cx="2133600" cy="252413"/>
          </a:xfrm>
        </p:spPr>
        <p:txBody>
          <a:bodyPr/>
          <a:lstStyle>
            <a:lvl1pPr>
              <a:defRPr/>
            </a:lvl1pPr>
          </a:lstStyle>
          <a:p>
            <a:fld id="{4F3283CE-86ED-4A5A-9952-48D6A180EE0C}" type="slidenum">
              <a:rPr lang="en-US"/>
              <a:pPr/>
              <a:t>‹#›</a:t>
            </a:fld>
            <a:endParaRPr lang="en-US"/>
          </a:p>
        </p:txBody>
      </p:sp>
      <p:sp>
        <p:nvSpPr>
          <p:cNvPr id="6" name="Date Placeholder 5"/>
          <p:cNvSpPr>
            <a:spLocks noGrp="1"/>
          </p:cNvSpPr>
          <p:nvPr>
            <p:ph type="dt" sz="half" idx="12"/>
          </p:nvPr>
        </p:nvSpPr>
        <p:spPr>
          <a:xfrm>
            <a:off x="34925" y="6616700"/>
            <a:ext cx="2133600" cy="268288"/>
          </a:xfrm>
        </p:spPr>
        <p:txBody>
          <a:bodyPr/>
          <a:lstStyle>
            <a:lvl1pPr>
              <a:defRPr/>
            </a:lvl1pPr>
          </a:lstStyle>
          <a:p>
            <a:r>
              <a:rPr lang="en-US" smtClean="0"/>
              <a:t>24-09-12</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4" name="Picture 3" descr="newlhc logo1.gif"/>
          <p:cNvPicPr>
            <a:picLocks noChangeAspect="1"/>
          </p:cNvPicPr>
          <p:nvPr userDrawn="1"/>
        </p:nvPicPr>
        <p:blipFill>
          <a:blip r:embed="rId2"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1" name="Text Placeholder 10"/>
          <p:cNvSpPr>
            <a:spLocks noGrp="1"/>
          </p:cNvSpPr>
          <p:nvPr>
            <p:ph type="body" sz="quarter" idx="10"/>
          </p:nvPr>
        </p:nvSpPr>
        <p:spPr>
          <a:xfrm>
            <a:off x="685800" y="1295400"/>
            <a:ext cx="8128000" cy="4597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a:lstStyle>
            <a:lvl1pPr>
              <a:defRPr sz="3600"/>
            </a:lvl1pPr>
          </a:lstStyle>
          <a:p>
            <a:pPr lvl="0"/>
            <a:r>
              <a:rPr lang="en-US" dirty="0" smtClean="0"/>
              <a:t>Click to edit Master title style</a:t>
            </a:r>
          </a:p>
        </p:txBody>
      </p:sp>
      <p:sp>
        <p:nvSpPr>
          <p:cNvPr id="5" name="Date Placeholder 3"/>
          <p:cNvSpPr>
            <a:spLocks noGrp="1"/>
          </p:cNvSpPr>
          <p:nvPr>
            <p:ph type="dt" sz="half" idx="11"/>
          </p:nvPr>
        </p:nvSpPr>
        <p:spPr>
          <a:xfrm>
            <a:off x="204788" y="6553200"/>
            <a:ext cx="1199009" cy="198438"/>
          </a:xfrm>
        </p:spPr>
        <p:txBody>
          <a:bodyPr/>
          <a:lstStyle>
            <a:lvl1pPr algn="l" fontAlgn="auto">
              <a:spcBef>
                <a:spcPts val="0"/>
              </a:spcBef>
              <a:spcAft>
                <a:spcPts val="0"/>
              </a:spcAft>
              <a:defRPr sz="1200" smtClean="0">
                <a:solidFill>
                  <a:schemeClr val="tx1">
                    <a:tint val="75000"/>
                  </a:schemeClr>
                </a:solidFill>
                <a:latin typeface="+mj-lt"/>
              </a:defRPr>
            </a:lvl1pPr>
          </a:lstStyle>
          <a:p>
            <a:pPr>
              <a:defRPr/>
            </a:pPr>
            <a:r>
              <a:rPr lang="en-US" smtClean="0"/>
              <a:t>24-09-12</a:t>
            </a:r>
            <a:endParaRPr lang="en-US" dirty="0"/>
          </a:p>
        </p:txBody>
      </p:sp>
      <p:sp>
        <p:nvSpPr>
          <p:cNvPr id="6" name="Footer Placeholder 4"/>
          <p:cNvSpPr>
            <a:spLocks noGrp="1"/>
          </p:cNvSpPr>
          <p:nvPr>
            <p:ph type="ftr" sz="quarter" idx="12"/>
          </p:nvPr>
        </p:nvSpPr>
        <p:spPr>
          <a:xfrm>
            <a:off x="1764402" y="6553200"/>
            <a:ext cx="5615189" cy="198438"/>
          </a:xfrm>
        </p:spPr>
        <p:txBody>
          <a:bodyPr/>
          <a:lstStyle>
            <a:lvl1pPr algn="ctr" fontAlgn="auto">
              <a:spcBef>
                <a:spcPts val="0"/>
              </a:spcBef>
              <a:spcAft>
                <a:spcPts val="0"/>
              </a:spcAft>
              <a:defRPr sz="1200" dirty="0" smtClean="0">
                <a:solidFill>
                  <a:schemeClr val="tx1">
                    <a:tint val="75000"/>
                  </a:schemeClr>
                </a:solidFill>
                <a:latin typeface="+mj-lt"/>
              </a:defRPr>
            </a:lvl1pPr>
          </a:lstStyle>
          <a:p>
            <a:pPr>
              <a:defRPr/>
            </a:pPr>
            <a:r>
              <a:rPr lang="en-US" smtClean="0"/>
              <a:t>LHC status</a:t>
            </a:r>
            <a:endParaRPr lang="en-US"/>
          </a:p>
        </p:txBody>
      </p:sp>
      <p:sp>
        <p:nvSpPr>
          <p:cNvPr id="7" name="Slide Number Placeholder 5"/>
          <p:cNvSpPr>
            <a:spLocks noGrp="1"/>
          </p:cNvSpPr>
          <p:nvPr>
            <p:ph type="sldNum" sz="quarter" idx="13"/>
          </p:nvPr>
        </p:nvSpPr>
        <p:spPr>
          <a:xfrm>
            <a:off x="8433851" y="6553200"/>
            <a:ext cx="495837" cy="198438"/>
          </a:xfrm>
        </p:spPr>
        <p:txBody>
          <a:bodyPr/>
          <a:lstStyle>
            <a:lvl1pPr algn="r" fontAlgn="auto">
              <a:spcBef>
                <a:spcPts val="0"/>
              </a:spcBef>
              <a:spcAft>
                <a:spcPts val="0"/>
              </a:spcAft>
              <a:defRPr sz="1200" smtClean="0">
                <a:solidFill>
                  <a:schemeClr val="tx1">
                    <a:tint val="75000"/>
                  </a:schemeClr>
                </a:solidFill>
                <a:latin typeface="+mj-lt"/>
              </a:defRPr>
            </a:lvl1pPr>
          </a:lstStyle>
          <a:p>
            <a:pPr>
              <a:defRPr/>
            </a:pPr>
            <a:fld id="{F5548BC7-4E35-4494-AD1E-CD52997EA5ED}" type="slidenum">
              <a:rPr lang="en-US"/>
              <a:pPr>
                <a:defRPr/>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dirty="0"/>
          </a:p>
        </p:txBody>
      </p:sp>
      <p:sp>
        <p:nvSpPr>
          <p:cNvPr id="5" name="Slide Number Placeholder 4"/>
          <p:cNvSpPr>
            <a:spLocks noGrp="1"/>
          </p:cNvSpPr>
          <p:nvPr>
            <p:ph type="sldNum" sz="quarter" idx="11"/>
          </p:nvPr>
        </p:nvSpPr>
        <p:spPr/>
        <p:txBody>
          <a:bodyPr/>
          <a:lstStyle>
            <a:lvl1pPr>
              <a:defRPr/>
            </a:lvl1pPr>
          </a:lstStyle>
          <a:p>
            <a:fld id="{57C3E7D3-E8A8-4E1B-881E-DBC7929F1526}"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24-09-12</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16E0ED20-7A76-4972-AE92-35B37E632041}"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24-09-12</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E8C3C834-58DF-41D7-88B7-80F9B44404A1}"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24-09-12</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LHC status</a:t>
            </a:r>
            <a:endParaRPr lang="en-US"/>
          </a:p>
        </p:txBody>
      </p:sp>
      <p:sp>
        <p:nvSpPr>
          <p:cNvPr id="8" name="Slide Number Placeholder 7"/>
          <p:cNvSpPr>
            <a:spLocks noGrp="1"/>
          </p:cNvSpPr>
          <p:nvPr>
            <p:ph type="sldNum" sz="quarter" idx="11"/>
          </p:nvPr>
        </p:nvSpPr>
        <p:spPr/>
        <p:txBody>
          <a:bodyPr/>
          <a:lstStyle>
            <a:lvl1pPr>
              <a:defRPr/>
            </a:lvl1pPr>
          </a:lstStyle>
          <a:p>
            <a:fld id="{B5E1D296-40C6-4194-BE1B-ED8CF69751C5}" type="slidenum">
              <a:rPr lang="en-US"/>
              <a:pPr/>
              <a:t>‹#›</a:t>
            </a:fld>
            <a:endParaRPr lang="en-US"/>
          </a:p>
        </p:txBody>
      </p:sp>
      <p:sp>
        <p:nvSpPr>
          <p:cNvPr id="9" name="Date Placeholder 8"/>
          <p:cNvSpPr>
            <a:spLocks noGrp="1"/>
          </p:cNvSpPr>
          <p:nvPr>
            <p:ph type="dt" sz="half" idx="12"/>
          </p:nvPr>
        </p:nvSpPr>
        <p:spPr/>
        <p:txBody>
          <a:bodyPr/>
          <a:lstStyle>
            <a:lvl1pPr>
              <a:defRPr/>
            </a:lvl1pPr>
          </a:lstStyle>
          <a:p>
            <a:r>
              <a:rPr lang="en-US" smtClean="0"/>
              <a:t>24-09-12</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LHC status</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r>
              <a:rPr lang="en-US" smtClean="0"/>
              <a:t>24-09-12</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LHC status</a:t>
            </a:r>
            <a:endParaRPr lang="en-US"/>
          </a:p>
        </p:txBody>
      </p:sp>
      <p:sp>
        <p:nvSpPr>
          <p:cNvPr id="3" name="Slide Number Placeholder 2"/>
          <p:cNvSpPr>
            <a:spLocks noGrp="1"/>
          </p:cNvSpPr>
          <p:nvPr>
            <p:ph type="sldNum" sz="quarter" idx="11"/>
          </p:nvPr>
        </p:nvSpPr>
        <p:spPr/>
        <p:txBody>
          <a:bodyPr/>
          <a:lstStyle>
            <a:lvl1pPr>
              <a:defRPr/>
            </a:lvl1pPr>
          </a:lstStyle>
          <a:p>
            <a:fld id="{35627ED7-E218-4887-B885-6131837B1356}" type="slidenum">
              <a:rPr lang="en-US"/>
              <a:pPr/>
              <a:t>‹#›</a:t>
            </a:fld>
            <a:endParaRPr lang="en-US"/>
          </a:p>
        </p:txBody>
      </p:sp>
      <p:sp>
        <p:nvSpPr>
          <p:cNvPr id="4" name="Date Placeholder 3"/>
          <p:cNvSpPr>
            <a:spLocks noGrp="1"/>
          </p:cNvSpPr>
          <p:nvPr>
            <p:ph type="dt" sz="half" idx="12"/>
          </p:nvPr>
        </p:nvSpPr>
        <p:spPr/>
        <p:txBody>
          <a:bodyPr/>
          <a:lstStyle>
            <a:lvl1pPr>
              <a:defRPr/>
            </a:lvl1pPr>
          </a:lstStyle>
          <a:p>
            <a:r>
              <a:rPr lang="en-US" smtClean="0"/>
              <a:t>24-09-12</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255E8A60-F04D-4DB5-AB5E-D47017D00F30}"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24-09-12</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776E6735-74B0-4165-999F-8C826942DD75}"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24-09-12</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a:lvl1pPr>
          </a:lstStyle>
          <a:p>
            <a:r>
              <a:rPr lang="en-US" smtClean="0"/>
              <a:t>LHC status</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fld id="{212BBE4B-11BF-433F-B4D5-C48334632EB9}" type="slidenum">
              <a:rPr lang="en-US"/>
              <a:pPr/>
              <a:t>‹#›</a:t>
            </a:fld>
            <a:endParaRPr lang="en-US"/>
          </a:p>
        </p:txBody>
      </p:sp>
      <p:sp>
        <p:nvSpPr>
          <p:cNvPr id="2459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9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a:lvl1pPr>
          </a:lstStyle>
          <a:p>
            <a:r>
              <a:rPr lang="en-US" smtClean="0"/>
              <a:t>24-09-12</a:t>
            </a:r>
            <a:endParaRPr lang="en-US" dirty="0"/>
          </a:p>
        </p:txBody>
      </p:sp>
      <p:sp>
        <p:nvSpPr>
          <p:cNvPr id="24593" name="Line 17"/>
          <p:cNvSpPr>
            <a:spLocks noChangeShapeType="1"/>
          </p:cNvSpPr>
          <p:nvPr userDrawn="1"/>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endParaRPr lang="en-US"/>
          </a:p>
        </p:txBody>
      </p:sp>
      <p:pic>
        <p:nvPicPr>
          <p:cNvPr id="24594" name="Picture 18"/>
          <p:cNvPicPr>
            <a:picLocks noChangeAspect="1" noChangeArrowheads="1"/>
          </p:cNvPicPr>
          <p:nvPr userDrawn="1"/>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a:effectLst/>
        </p:spPr>
      </p:pic>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Lst>
  <p:hf hdr="0"/>
  <p:txStyles>
    <p:titleStyle>
      <a:lvl1pPr algn="l" rtl="0" fontAlgn="base">
        <a:spcBef>
          <a:spcPct val="0"/>
        </a:spcBef>
        <a:spcAft>
          <a:spcPct val="0"/>
        </a:spcAft>
        <a:defRPr sz="3200">
          <a:solidFill>
            <a:schemeClr val="bg2"/>
          </a:solidFill>
          <a:latin typeface="+mj-lt"/>
          <a:ea typeface="+mj-ea"/>
          <a:cs typeface="+mj-cs"/>
        </a:defRPr>
      </a:lvl1pPr>
      <a:lvl2pPr algn="l" rtl="0" fontAlgn="base">
        <a:spcBef>
          <a:spcPct val="0"/>
        </a:spcBef>
        <a:spcAft>
          <a:spcPct val="0"/>
        </a:spcAft>
        <a:defRPr sz="3200">
          <a:solidFill>
            <a:schemeClr val="bg2"/>
          </a:solidFill>
          <a:latin typeface="Arial" charset="0"/>
        </a:defRPr>
      </a:lvl2pPr>
      <a:lvl3pPr algn="l" rtl="0" fontAlgn="base">
        <a:spcBef>
          <a:spcPct val="0"/>
        </a:spcBef>
        <a:spcAft>
          <a:spcPct val="0"/>
        </a:spcAft>
        <a:defRPr sz="3200">
          <a:solidFill>
            <a:schemeClr val="bg2"/>
          </a:solidFill>
          <a:latin typeface="Arial" charset="0"/>
        </a:defRPr>
      </a:lvl3pPr>
      <a:lvl4pPr algn="l" rtl="0" fontAlgn="base">
        <a:spcBef>
          <a:spcPct val="0"/>
        </a:spcBef>
        <a:spcAft>
          <a:spcPct val="0"/>
        </a:spcAft>
        <a:defRPr sz="3200">
          <a:solidFill>
            <a:schemeClr val="bg2"/>
          </a:solidFill>
          <a:latin typeface="Arial" charset="0"/>
        </a:defRPr>
      </a:lvl4pPr>
      <a:lvl5pPr algn="l" rtl="0" fontAlgn="base">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Tuesday 3</a:t>
            </a:r>
            <a:r>
              <a:rPr lang="en-GB" baseline="30000" dirty="0" smtClean="0"/>
              <a:t>rd</a:t>
            </a:r>
            <a:r>
              <a:rPr lang="en-GB" dirty="0" smtClean="0"/>
              <a:t> October</a:t>
            </a:r>
            <a:endParaRPr lang="en-GB" dirty="0"/>
          </a:p>
        </p:txBody>
      </p:sp>
      <p:sp>
        <p:nvSpPr>
          <p:cNvPr id="3" name="Content Placeholder 2"/>
          <p:cNvSpPr>
            <a:spLocks noGrp="1"/>
          </p:cNvSpPr>
          <p:nvPr>
            <p:ph idx="1"/>
          </p:nvPr>
        </p:nvSpPr>
        <p:spPr/>
        <p:txBody>
          <a:bodyPr/>
          <a:lstStyle/>
          <a:p>
            <a:r>
              <a:rPr lang="en-GB" dirty="0"/>
              <a:t>STABLE BEAMS until 12:25 when we switched to ADJUST for a EOF test for Tobias </a:t>
            </a:r>
            <a:endParaRPr lang="en-GB" dirty="0" smtClean="0"/>
          </a:p>
          <a:p>
            <a:pPr lvl="1"/>
            <a:r>
              <a:rPr lang="en-GB" dirty="0" smtClean="0"/>
              <a:t>dump </a:t>
            </a:r>
            <a:r>
              <a:rPr lang="en-GB" dirty="0"/>
              <a:t>B2 first and then </a:t>
            </a:r>
            <a:r>
              <a:rPr lang="en-GB" dirty="0" smtClean="0"/>
              <a:t>B1. </a:t>
            </a:r>
            <a:endParaRPr lang="en-GB" dirty="0"/>
          </a:p>
          <a:p>
            <a:pPr lvl="1"/>
            <a:r>
              <a:rPr lang="en-GB" dirty="0"/>
              <a:t>Dump at EOF test </a:t>
            </a:r>
            <a:r>
              <a:rPr lang="en-GB" dirty="0" smtClean="0"/>
              <a:t>because </a:t>
            </a:r>
            <a:r>
              <a:rPr lang="en-GB" dirty="0"/>
              <a:t>the BLMs in IR7 were above dump threshold (114%). </a:t>
            </a:r>
            <a:endParaRPr lang="en-GB" dirty="0" smtClean="0"/>
          </a:p>
          <a:p>
            <a:pPr lvl="1"/>
            <a:r>
              <a:rPr lang="en-GB" dirty="0" smtClean="0"/>
              <a:t>The </a:t>
            </a:r>
            <a:r>
              <a:rPr lang="en-GB" dirty="0"/>
              <a:t>losses were caused by the trajectory perturbation caused by the missing LR beam-beam kicks (as expected)</a:t>
            </a:r>
            <a:endParaRPr lang="en-GB" dirty="0" smtClean="0"/>
          </a:p>
          <a:p>
            <a:r>
              <a:rPr lang="en-GB" dirty="0" smtClean="0"/>
              <a:t> </a:t>
            </a:r>
            <a:r>
              <a:rPr lang="en-GB" dirty="0"/>
              <a:t>F</a:t>
            </a:r>
            <a:r>
              <a:rPr lang="en-GB" dirty="0" smtClean="0"/>
              <a:t>ill 3121:  ~150 pb-1 in 11h52m</a:t>
            </a:r>
          </a:p>
          <a:p>
            <a:r>
              <a:rPr lang="en-GB" dirty="0" smtClean="0"/>
              <a:t>Ramp-down</a:t>
            </a:r>
          </a:p>
          <a:p>
            <a:pPr lvl="1"/>
            <a:r>
              <a:rPr lang="en-GB" dirty="0"/>
              <a:t>The ventilation door UL24 has been checked and was found to be properly </a:t>
            </a:r>
            <a:r>
              <a:rPr lang="en-GB" dirty="0" smtClean="0"/>
              <a:t>closed. </a:t>
            </a:r>
          </a:p>
          <a:p>
            <a:pPr lvl="1"/>
            <a:r>
              <a:rPr lang="en-GB" dirty="0" smtClean="0"/>
              <a:t>Additional </a:t>
            </a:r>
            <a:r>
              <a:rPr lang="en-GB" dirty="0"/>
              <a:t>door one level above it </a:t>
            </a:r>
            <a:r>
              <a:rPr lang="en-GB" dirty="0" smtClean="0"/>
              <a:t>was not checked… sorted by </a:t>
            </a:r>
            <a:r>
              <a:rPr lang="en-GB" dirty="0" err="1" smtClean="0"/>
              <a:t>Ghislain</a:t>
            </a:r>
            <a:r>
              <a:rPr lang="en-GB" dirty="0" smtClean="0"/>
              <a:t> later in the afternoon </a:t>
            </a:r>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1</a:t>
            </a:fld>
            <a:endParaRPr lang="en-US"/>
          </a:p>
        </p:txBody>
      </p:sp>
      <p:sp>
        <p:nvSpPr>
          <p:cNvPr id="6" name="Date Placeholder 5"/>
          <p:cNvSpPr>
            <a:spLocks noGrp="1"/>
          </p:cNvSpPr>
          <p:nvPr>
            <p:ph type="dt" sz="half" idx="12"/>
          </p:nvPr>
        </p:nvSpPr>
        <p:spPr/>
        <p:txBody>
          <a:bodyPr/>
          <a:lstStyle/>
          <a:p>
            <a:r>
              <a:rPr lang="en-US" smtClean="0"/>
              <a:t>24-09-12</a:t>
            </a:r>
            <a:endParaRPr lang="en-US" dirty="0"/>
          </a:p>
        </p:txBody>
      </p:sp>
    </p:spTree>
    <p:extLst>
      <p:ext uri="{BB962C8B-B14F-4D97-AF65-F5344CB8AC3E}">
        <p14:creationId xmlns:p14="http://schemas.microsoft.com/office/powerpoint/2010/main" val="260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Tuesday 3</a:t>
            </a:r>
            <a:r>
              <a:rPr lang="en-GB" baseline="30000" dirty="0"/>
              <a:t>rd</a:t>
            </a:r>
            <a:r>
              <a:rPr lang="en-GB" dirty="0"/>
              <a:t> </a:t>
            </a:r>
            <a:r>
              <a:rPr lang="en-GB" dirty="0" smtClean="0"/>
              <a:t>October - afternoon</a:t>
            </a:r>
            <a:endParaRPr lang="en-GB" dirty="0"/>
          </a:p>
        </p:txBody>
      </p:sp>
      <p:sp>
        <p:nvSpPr>
          <p:cNvPr id="3" name="Content Placeholder 2"/>
          <p:cNvSpPr>
            <a:spLocks noGrp="1"/>
          </p:cNvSpPr>
          <p:nvPr>
            <p:ph idx="1"/>
          </p:nvPr>
        </p:nvSpPr>
        <p:spPr/>
        <p:txBody>
          <a:bodyPr/>
          <a:lstStyle/>
          <a:p>
            <a:r>
              <a:rPr lang="en-GB" dirty="0" smtClean="0"/>
              <a:t>16:17 beam dumped in ramp by LBDS internal error</a:t>
            </a:r>
          </a:p>
          <a:p>
            <a:r>
              <a:rPr lang="en-GB" dirty="0"/>
              <a:t>Start short access at point 2 (for </a:t>
            </a:r>
            <a:r>
              <a:rPr lang="en-GB" dirty="0" smtClean="0"/>
              <a:t>ventilation </a:t>
            </a:r>
            <a:r>
              <a:rPr lang="en-GB" dirty="0"/>
              <a:t>door) and point 6 for LBDS </a:t>
            </a:r>
            <a:endParaRPr lang="en-GB" dirty="0" smtClean="0"/>
          </a:p>
          <a:p>
            <a:pPr lvl="1"/>
            <a:r>
              <a:rPr lang="en-GB" dirty="0" smtClean="0"/>
              <a:t>Again </a:t>
            </a:r>
            <a:r>
              <a:rPr lang="en-GB" dirty="0"/>
              <a:t>having problems with key distribution at PM25. Need to switch to automatic mode in order the key drawer to open. Call access </a:t>
            </a:r>
            <a:r>
              <a:rPr lang="en-GB" dirty="0" smtClean="0"/>
              <a:t>specialist.</a:t>
            </a:r>
            <a:endParaRPr lang="en-GB" dirty="0"/>
          </a:p>
          <a:p>
            <a:pPr lvl="1"/>
            <a:r>
              <a:rPr lang="en-GB" dirty="0" smtClean="0"/>
              <a:t>Same </a:t>
            </a:r>
            <a:r>
              <a:rPr lang="en-GB" dirty="0"/>
              <a:t>problem seen at PM65 (need to give access in automatic mode) </a:t>
            </a:r>
            <a:endParaRPr lang="en-GB" dirty="0" smtClean="0"/>
          </a:p>
          <a:p>
            <a:pPr lvl="1"/>
            <a:r>
              <a:rPr lang="en-GB" dirty="0"/>
              <a:t>Access problem (for key </a:t>
            </a:r>
            <a:r>
              <a:rPr lang="en-GB" dirty="0" smtClean="0"/>
              <a:t>distribution </a:t>
            </a:r>
            <a:r>
              <a:rPr lang="en-GB" dirty="0"/>
              <a:t>in restricted mode) was checked by J-F </a:t>
            </a:r>
            <a:r>
              <a:rPr lang="en-GB" dirty="0" err="1"/>
              <a:t>Juget</a:t>
            </a:r>
            <a:r>
              <a:rPr lang="en-GB" dirty="0"/>
              <a:t>, but still remains to be solved. Access </a:t>
            </a:r>
            <a:r>
              <a:rPr lang="en-GB" dirty="0" smtClean="0"/>
              <a:t>specialists </a:t>
            </a:r>
            <a:r>
              <a:rPr lang="en-GB" dirty="0"/>
              <a:t>to be called at next daytime access, to continue tests. </a:t>
            </a:r>
            <a:endParaRPr lang="en-GB" dirty="0" smtClean="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2</a:t>
            </a:fld>
            <a:endParaRPr lang="en-US"/>
          </a:p>
        </p:txBody>
      </p:sp>
      <p:sp>
        <p:nvSpPr>
          <p:cNvPr id="6" name="Date Placeholder 5"/>
          <p:cNvSpPr>
            <a:spLocks noGrp="1"/>
          </p:cNvSpPr>
          <p:nvPr>
            <p:ph type="dt" sz="half" idx="12"/>
          </p:nvPr>
        </p:nvSpPr>
        <p:spPr/>
        <p:txBody>
          <a:bodyPr/>
          <a:lstStyle/>
          <a:p>
            <a:r>
              <a:rPr lang="en-US" smtClean="0"/>
              <a:t>24-09-12</a:t>
            </a:r>
            <a:endParaRPr lang="en-US" dirty="0"/>
          </a:p>
        </p:txBody>
      </p:sp>
    </p:spTree>
    <p:extLst>
      <p:ext uri="{BB962C8B-B14F-4D97-AF65-F5344CB8AC3E}">
        <p14:creationId xmlns:p14="http://schemas.microsoft.com/office/powerpoint/2010/main" val="2281886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Tuesday 3</a:t>
            </a:r>
            <a:r>
              <a:rPr lang="en-GB" baseline="30000" dirty="0"/>
              <a:t>rd</a:t>
            </a:r>
            <a:r>
              <a:rPr lang="en-GB" dirty="0"/>
              <a:t> October - afternoon</a:t>
            </a:r>
          </a:p>
        </p:txBody>
      </p:sp>
      <p:sp>
        <p:nvSpPr>
          <p:cNvPr id="3" name="Content Placeholder 2"/>
          <p:cNvSpPr>
            <a:spLocks noGrp="1"/>
          </p:cNvSpPr>
          <p:nvPr>
            <p:ph idx="1"/>
          </p:nvPr>
        </p:nvSpPr>
        <p:spPr>
          <a:xfrm>
            <a:off x="395420" y="908650"/>
            <a:ext cx="8229600" cy="5111750"/>
          </a:xfrm>
        </p:spPr>
        <p:txBody>
          <a:bodyPr/>
          <a:lstStyle/>
          <a:p>
            <a:r>
              <a:rPr lang="en-GB" dirty="0"/>
              <a:t>LBDS trip due to a corruption of the MKD-B1 internal safety </a:t>
            </a:r>
            <a:r>
              <a:rPr lang="en-GB" dirty="0" err="1"/>
              <a:t>ASIbus</a:t>
            </a:r>
            <a:r>
              <a:rPr lang="en-GB" dirty="0"/>
              <a:t>. </a:t>
            </a:r>
            <a:endParaRPr lang="en-GB" dirty="0" smtClean="0"/>
          </a:p>
          <a:p>
            <a:pPr lvl="1"/>
            <a:r>
              <a:rPr lang="en-GB" dirty="0" smtClean="0"/>
              <a:t>The </a:t>
            </a:r>
            <a:r>
              <a:rPr lang="en-GB" dirty="0"/>
              <a:t>result of this type of failure is a switch off of the mains electrical power distribution (trip of the top circuit breaker). Local rearm of the safety chain required in the tunnel. </a:t>
            </a:r>
            <a:endParaRPr lang="en-GB" dirty="0" smtClean="0"/>
          </a:p>
          <a:p>
            <a:pPr lvl="1"/>
            <a:r>
              <a:rPr lang="en-GB" dirty="0" smtClean="0"/>
              <a:t>Failure </a:t>
            </a:r>
            <a:r>
              <a:rPr lang="en-GB" dirty="0"/>
              <a:t>propagates to the TCDQ-B2 as both equipment share the same electrical distribution in UA63. </a:t>
            </a:r>
          </a:p>
          <a:p>
            <a:r>
              <a:rPr lang="en-GB" dirty="0" smtClean="0"/>
              <a:t>18:20 injecting again</a:t>
            </a:r>
          </a:p>
          <a:p>
            <a:r>
              <a:rPr lang="en-GB" dirty="0" smtClean="0"/>
              <a:t>19:26 Ramp started</a:t>
            </a:r>
          </a:p>
          <a:p>
            <a:pPr lvl="1"/>
            <a:r>
              <a:rPr lang="en-GB" dirty="0"/>
              <a:t>Problem to keep chirp on at start ramp. Tune viewer appears to accept the chirp setting, but later slips back to a "none" status on the excitation. </a:t>
            </a:r>
            <a:endParaRPr lang="en-GB" dirty="0" smtClean="0"/>
          </a:p>
          <a:p>
            <a:pPr lvl="1"/>
            <a:r>
              <a:rPr lang="en-GB" dirty="0"/>
              <a:t>R</a:t>
            </a:r>
            <a:r>
              <a:rPr lang="en-GB" dirty="0" smtClean="0"/>
              <a:t>amp </a:t>
            </a:r>
            <a:r>
              <a:rPr lang="en-GB" dirty="0"/>
              <a:t>without chirp, and </a:t>
            </a:r>
            <a:r>
              <a:rPr lang="en-GB" dirty="0" smtClean="0"/>
              <a:t>numerous </a:t>
            </a:r>
            <a:r>
              <a:rPr lang="en-GB" dirty="0"/>
              <a:t>restarts of the QFB </a:t>
            </a:r>
            <a:endParaRPr lang="en-GB" dirty="0" smtClean="0"/>
          </a:p>
          <a:p>
            <a:pPr lvl="1"/>
            <a:r>
              <a:rPr lang="en-GB" dirty="0" smtClean="0"/>
              <a:t>Later tune acquisition freezes up</a:t>
            </a:r>
          </a:p>
          <a:p>
            <a:pPr lvl="1"/>
            <a:r>
              <a:rPr lang="en-GB" dirty="0" smtClean="0"/>
              <a:t>Re-boot BBQ front-end on flat-top – beams dumped</a:t>
            </a:r>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3</a:t>
            </a:fld>
            <a:endParaRPr lang="en-US"/>
          </a:p>
        </p:txBody>
      </p:sp>
      <p:sp>
        <p:nvSpPr>
          <p:cNvPr id="6" name="Date Placeholder 5"/>
          <p:cNvSpPr>
            <a:spLocks noGrp="1"/>
          </p:cNvSpPr>
          <p:nvPr>
            <p:ph type="dt" sz="half" idx="12"/>
          </p:nvPr>
        </p:nvSpPr>
        <p:spPr/>
        <p:txBody>
          <a:bodyPr/>
          <a:lstStyle/>
          <a:p>
            <a:r>
              <a:rPr lang="en-US" smtClean="0"/>
              <a:t>24-09-12</a:t>
            </a:r>
            <a:endParaRPr lang="en-US" dirty="0"/>
          </a:p>
        </p:txBody>
      </p:sp>
    </p:spTree>
    <p:extLst>
      <p:ext uri="{BB962C8B-B14F-4D97-AF65-F5344CB8AC3E}">
        <p14:creationId xmlns:p14="http://schemas.microsoft.com/office/powerpoint/2010/main" val="163152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Tuesday evening</a:t>
            </a:r>
            <a:endParaRPr lang="en-GB" dirty="0"/>
          </a:p>
        </p:txBody>
      </p:sp>
      <p:sp>
        <p:nvSpPr>
          <p:cNvPr id="3" name="Content Placeholder 2"/>
          <p:cNvSpPr>
            <a:spLocks noGrp="1"/>
          </p:cNvSpPr>
          <p:nvPr>
            <p:ph idx="1"/>
          </p:nvPr>
        </p:nvSpPr>
        <p:spPr>
          <a:xfrm>
            <a:off x="395420" y="836640"/>
            <a:ext cx="8229600" cy="5616780"/>
          </a:xfrm>
        </p:spPr>
        <p:txBody>
          <a:bodyPr/>
          <a:lstStyle/>
          <a:p>
            <a:r>
              <a:rPr lang="en-GB" dirty="0" smtClean="0"/>
              <a:t>19:41 beam dumped on flat top after re-boot of BBQ front end</a:t>
            </a:r>
          </a:p>
          <a:p>
            <a:pPr lvl="1"/>
            <a:r>
              <a:rPr lang="en-GB" dirty="0" smtClean="0"/>
              <a:t>blocked </a:t>
            </a:r>
            <a:r>
              <a:rPr lang="en-GB" dirty="0"/>
              <a:t>B2 BBQ acquisition was just a symptom and pointing to a more severe problem and B1 would have probably been blocked soon after as well. </a:t>
            </a:r>
            <a:endParaRPr lang="en-GB" dirty="0" smtClean="0"/>
          </a:p>
          <a:p>
            <a:pPr lvl="1"/>
            <a:r>
              <a:rPr lang="en-GB" dirty="0" smtClean="0"/>
              <a:t>either </a:t>
            </a:r>
            <a:r>
              <a:rPr lang="en-GB" dirty="0"/>
              <a:t>related to a driver problem or blocked DAB card, since the acquisition could only be recovered after a hard VME reset and not via a simple restarting of the corresponding FESA class on cfv-ua47-bqp and/or GUIs.  </a:t>
            </a:r>
            <a:endParaRPr lang="en-GB" dirty="0" smtClean="0"/>
          </a:p>
          <a:p>
            <a:pPr lvl="1"/>
            <a:r>
              <a:rPr lang="en-GB" dirty="0" smtClean="0"/>
              <a:t>The </a:t>
            </a:r>
            <a:r>
              <a:rPr lang="en-GB" dirty="0"/>
              <a:t>energy transmission after the restarted seemed to have been OK. The step in the RT trim functions is probably due to the first tune value being send to the OFC being wrong after the front-end restart. </a:t>
            </a:r>
            <a:r>
              <a:rPr lang="en-GB" dirty="0" smtClean="0"/>
              <a:t>(should </a:t>
            </a:r>
            <a:r>
              <a:rPr lang="en-GB" dirty="0"/>
              <a:t>have stopped the Q-FB</a:t>
            </a:r>
            <a:r>
              <a:rPr lang="en-GB" dirty="0" smtClean="0"/>
              <a:t>).</a:t>
            </a:r>
            <a:endParaRPr lang="en-GB" dirty="0"/>
          </a:p>
          <a:p>
            <a:pPr lvl="1"/>
            <a:r>
              <a:rPr lang="en-GB" dirty="0"/>
              <a:t>The reboot of the front-end was inevitable since any further deterioration could have disabled also the vital energy update for the OFC (which wasn't blocked btw.)</a:t>
            </a:r>
          </a:p>
          <a:p>
            <a:pPr lvl="1"/>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4</a:t>
            </a:fld>
            <a:endParaRPr lang="en-US"/>
          </a:p>
        </p:txBody>
      </p:sp>
      <p:sp>
        <p:nvSpPr>
          <p:cNvPr id="6" name="Date Placeholder 5"/>
          <p:cNvSpPr>
            <a:spLocks noGrp="1"/>
          </p:cNvSpPr>
          <p:nvPr>
            <p:ph type="dt" sz="half" idx="12"/>
          </p:nvPr>
        </p:nvSpPr>
        <p:spPr/>
        <p:txBody>
          <a:bodyPr/>
          <a:lstStyle/>
          <a:p>
            <a:r>
              <a:rPr lang="en-US" smtClean="0"/>
              <a:t>24-09-12</a:t>
            </a:r>
            <a:endParaRPr lang="en-US" dirty="0"/>
          </a:p>
        </p:txBody>
      </p:sp>
    </p:spTree>
    <p:extLst>
      <p:ext uri="{BB962C8B-B14F-4D97-AF65-F5344CB8AC3E}">
        <p14:creationId xmlns:p14="http://schemas.microsoft.com/office/powerpoint/2010/main" val="1388831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BBQ/ energy to OFC</a:t>
            </a:r>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5</a:t>
            </a:fld>
            <a:endParaRPr lang="en-US"/>
          </a:p>
        </p:txBody>
      </p:sp>
      <p:sp>
        <p:nvSpPr>
          <p:cNvPr id="6" name="Date Placeholder 5"/>
          <p:cNvSpPr>
            <a:spLocks noGrp="1"/>
          </p:cNvSpPr>
          <p:nvPr>
            <p:ph type="dt" sz="half" idx="12"/>
          </p:nvPr>
        </p:nvSpPr>
        <p:spPr/>
        <p:txBody>
          <a:bodyPr/>
          <a:lstStyle/>
          <a:p>
            <a:r>
              <a:rPr lang="en-US" smtClean="0"/>
              <a:t>24-09-12</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470" y="908650"/>
            <a:ext cx="7546030" cy="487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567935" y="5877340"/>
            <a:ext cx="7921100" cy="707886"/>
          </a:xfrm>
          <a:prstGeom prst="rect">
            <a:avLst/>
          </a:prstGeom>
          <a:noFill/>
        </p:spPr>
        <p:txBody>
          <a:bodyPr wrap="square" rtlCol="0">
            <a:spAutoFit/>
          </a:bodyPr>
          <a:lstStyle/>
          <a:p>
            <a:r>
              <a:rPr lang="en-GB" dirty="0"/>
              <a:t>OFB was working with the wrong energy, leading of course to weird kicks in the ramp... Not healthy, but the orbit remained stable</a:t>
            </a:r>
            <a:r>
              <a:rPr lang="en-GB" dirty="0" smtClean="0"/>
              <a:t>.</a:t>
            </a:r>
            <a:endParaRPr lang="en-GB" dirty="0"/>
          </a:p>
        </p:txBody>
      </p:sp>
    </p:spTree>
    <p:extLst>
      <p:ext uri="{BB962C8B-B14F-4D97-AF65-F5344CB8AC3E}">
        <p14:creationId xmlns:p14="http://schemas.microsoft.com/office/powerpoint/2010/main" val="2489113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Tuesday 2</a:t>
            </a:r>
            <a:r>
              <a:rPr lang="en-GB" baseline="30000" dirty="0" smtClean="0"/>
              <a:t>nd</a:t>
            </a:r>
            <a:r>
              <a:rPr lang="en-GB" dirty="0" smtClean="0"/>
              <a:t> October - evening</a:t>
            </a:r>
            <a:endParaRPr lang="en-GB" dirty="0"/>
          </a:p>
        </p:txBody>
      </p:sp>
      <p:sp>
        <p:nvSpPr>
          <p:cNvPr id="7" name="Content Placeholder 6"/>
          <p:cNvSpPr>
            <a:spLocks noGrp="1"/>
          </p:cNvSpPr>
          <p:nvPr>
            <p:ph idx="1"/>
          </p:nvPr>
        </p:nvSpPr>
        <p:spPr>
          <a:xfrm>
            <a:off x="107380" y="836640"/>
            <a:ext cx="8785220" cy="5616780"/>
          </a:xfrm>
        </p:spPr>
        <p:txBody>
          <a:bodyPr/>
          <a:lstStyle/>
          <a:p>
            <a:r>
              <a:rPr lang="en-GB" dirty="0" smtClean="0"/>
              <a:t>20:40 Re-injecting</a:t>
            </a:r>
          </a:p>
          <a:p>
            <a:pPr lvl="1"/>
            <a:r>
              <a:rPr lang="en-GB" dirty="0"/>
              <a:t>1.6E11/bunch. However we were just above the MKI B2 vacuum interlock </a:t>
            </a:r>
            <a:r>
              <a:rPr lang="en-GB" dirty="0" smtClean="0"/>
              <a:t>threshold - </a:t>
            </a:r>
            <a:r>
              <a:rPr lang="en-GB" dirty="0"/>
              <a:t> </a:t>
            </a:r>
            <a:r>
              <a:rPr lang="en-GB" dirty="0" smtClean="0"/>
              <a:t>injected </a:t>
            </a:r>
            <a:r>
              <a:rPr lang="en-GB" dirty="0"/>
              <a:t>all but one batch for </a:t>
            </a:r>
            <a:r>
              <a:rPr lang="en-GB" dirty="0" smtClean="0"/>
              <a:t>beam2</a:t>
            </a:r>
          </a:p>
          <a:p>
            <a:r>
              <a:rPr lang="en-GB" dirty="0" smtClean="0"/>
              <a:t>22:30 Stable beams fill 3124</a:t>
            </a:r>
          </a:p>
          <a:p>
            <a:pPr lvl="1"/>
            <a:r>
              <a:rPr lang="en-GB" dirty="0" smtClean="0"/>
              <a:t>Initial </a:t>
            </a:r>
            <a:r>
              <a:rPr lang="en-GB" dirty="0" err="1" smtClean="0"/>
              <a:t>lumi</a:t>
            </a:r>
            <a:r>
              <a:rPr lang="en-GB" dirty="0" smtClean="0"/>
              <a:t>: 6.4e33 cm-2s-1</a:t>
            </a:r>
          </a:p>
          <a:p>
            <a:r>
              <a:rPr lang="en-GB" dirty="0" smtClean="0"/>
              <a:t>23:31 Beam dumped - </a:t>
            </a:r>
            <a:r>
              <a:rPr lang="en-GB" dirty="0"/>
              <a:t>c</a:t>
            </a:r>
            <a:r>
              <a:rPr lang="en-GB" dirty="0" smtClean="0"/>
              <a:t>ryogenic </a:t>
            </a:r>
            <a:r>
              <a:rPr lang="en-GB" dirty="0"/>
              <a:t>conditions lost in </a:t>
            </a:r>
            <a:r>
              <a:rPr lang="en-GB" dirty="0" smtClean="0"/>
              <a:t>IT.R2 </a:t>
            </a:r>
          </a:p>
          <a:p>
            <a:pPr lvl="1"/>
            <a:r>
              <a:rPr lang="en-GB" dirty="0" err="1"/>
              <a:t>C</a:t>
            </a:r>
            <a:r>
              <a:rPr lang="en-GB" dirty="0" err="1" smtClean="0"/>
              <a:t>ryo</a:t>
            </a:r>
            <a:r>
              <a:rPr lang="en-GB" dirty="0" smtClean="0"/>
              <a:t> </a:t>
            </a:r>
            <a:r>
              <a:rPr lang="en-GB" dirty="0"/>
              <a:t>temperature on top of the </a:t>
            </a:r>
            <a:r>
              <a:rPr lang="en-GB" dirty="0" smtClean="0"/>
              <a:t>current lead </a:t>
            </a:r>
            <a:r>
              <a:rPr lang="en-GB" dirty="0"/>
              <a:t>of RCBXV2.R2 stabilized </a:t>
            </a:r>
            <a:r>
              <a:rPr lang="en-GB" dirty="0" smtClean="0"/>
              <a:t>(went to 400 K)and </a:t>
            </a:r>
            <a:r>
              <a:rPr lang="en-GB" dirty="0"/>
              <a:t>we had the OK from the </a:t>
            </a:r>
            <a:r>
              <a:rPr lang="en-GB" dirty="0" err="1"/>
              <a:t>cryo</a:t>
            </a:r>
            <a:r>
              <a:rPr lang="en-GB" dirty="0"/>
              <a:t> operator to </a:t>
            </a:r>
            <a:r>
              <a:rPr lang="en-GB" dirty="0" smtClean="0"/>
              <a:t>start.</a:t>
            </a:r>
          </a:p>
          <a:p>
            <a:pPr lvl="1"/>
            <a:r>
              <a:rPr lang="en-GB" dirty="0" err="1" smtClean="0"/>
              <a:t>Precycling</a:t>
            </a:r>
            <a:r>
              <a:rPr lang="en-GB" dirty="0" smtClean="0"/>
              <a:t> </a:t>
            </a:r>
            <a:r>
              <a:rPr lang="en-GB" dirty="0"/>
              <a:t>the IT.R2 while </a:t>
            </a:r>
            <a:r>
              <a:rPr lang="en-GB" dirty="0" err="1"/>
              <a:t>cryo</a:t>
            </a:r>
            <a:r>
              <a:rPr lang="en-GB" dirty="0"/>
              <a:t> operator checks the behaviour of the CL. </a:t>
            </a:r>
            <a:r>
              <a:rPr lang="en-GB" dirty="0" smtClean="0"/>
              <a:t> </a:t>
            </a:r>
          </a:p>
          <a:p>
            <a:r>
              <a:rPr lang="en-GB" dirty="0"/>
              <a:t>MKB B2 </a:t>
            </a:r>
            <a:r>
              <a:rPr lang="en-GB" dirty="0" smtClean="0"/>
              <a:t>faulty – piquet called</a:t>
            </a:r>
          </a:p>
          <a:p>
            <a:pPr lvl="1"/>
            <a:r>
              <a:rPr lang="en-GB" dirty="0"/>
              <a:t>PLC of the MKB, an access (in the UA) is needed</a:t>
            </a:r>
            <a:r>
              <a:rPr lang="en-GB" dirty="0" smtClean="0"/>
              <a:t>.</a:t>
            </a:r>
          </a:p>
          <a:p>
            <a:pPr lvl="1"/>
            <a:r>
              <a:rPr lang="sv-SE" dirty="0"/>
              <a:t>Ron + kicker piquet in </a:t>
            </a:r>
            <a:r>
              <a:rPr lang="sv-SE" dirty="0" smtClean="0"/>
              <a:t>PM65</a:t>
            </a:r>
          </a:p>
          <a:p>
            <a:r>
              <a:rPr lang="en-GB" dirty="0" smtClean="0"/>
              <a:t>03:05 dry </a:t>
            </a:r>
            <a:r>
              <a:rPr lang="en-GB" dirty="0"/>
              <a:t>dump as requested by the kicker piquet, all looks fine</a:t>
            </a:r>
            <a:endParaRPr lang="en-GB" dirty="0"/>
          </a:p>
        </p:txBody>
      </p:sp>
      <p:sp>
        <p:nvSpPr>
          <p:cNvPr id="3" name="Footer Placeholder 2"/>
          <p:cNvSpPr>
            <a:spLocks noGrp="1"/>
          </p:cNvSpPr>
          <p:nvPr>
            <p:ph type="ftr" sz="quarter" idx="10"/>
          </p:nvPr>
        </p:nvSpPr>
        <p:spPr/>
        <p:txBody>
          <a:bodyPr/>
          <a:lstStyle/>
          <a:p>
            <a:r>
              <a:rPr lang="en-US" smtClean="0"/>
              <a:t>LHC status</a:t>
            </a:r>
            <a:endParaRPr lang="en-US" dirty="0"/>
          </a:p>
        </p:txBody>
      </p:sp>
      <p:sp>
        <p:nvSpPr>
          <p:cNvPr id="4" name="Slide Number Placeholder 3"/>
          <p:cNvSpPr>
            <a:spLocks noGrp="1"/>
          </p:cNvSpPr>
          <p:nvPr>
            <p:ph type="sldNum" sz="quarter" idx="11"/>
          </p:nvPr>
        </p:nvSpPr>
        <p:spPr/>
        <p:txBody>
          <a:bodyPr/>
          <a:lstStyle/>
          <a:p>
            <a:fld id="{20D66058-8582-419F-AA3B-A79C8D77E78A}" type="slidenum">
              <a:rPr lang="en-US" smtClean="0"/>
              <a:pPr/>
              <a:t>6</a:t>
            </a:fld>
            <a:endParaRPr lang="en-US"/>
          </a:p>
        </p:txBody>
      </p:sp>
      <p:sp>
        <p:nvSpPr>
          <p:cNvPr id="5" name="Date Placeholder 4"/>
          <p:cNvSpPr>
            <a:spLocks noGrp="1"/>
          </p:cNvSpPr>
          <p:nvPr>
            <p:ph type="dt" sz="half" idx="12"/>
          </p:nvPr>
        </p:nvSpPr>
        <p:spPr/>
        <p:txBody>
          <a:bodyPr/>
          <a:lstStyle/>
          <a:p>
            <a:r>
              <a:rPr lang="en-US" smtClean="0"/>
              <a:t>24-09-12</a:t>
            </a:r>
            <a:endParaRPr lang="en-US" dirty="0"/>
          </a:p>
        </p:txBody>
      </p:sp>
    </p:spTree>
    <p:extLst>
      <p:ext uri="{BB962C8B-B14F-4D97-AF65-F5344CB8AC3E}">
        <p14:creationId xmlns:p14="http://schemas.microsoft.com/office/powerpoint/2010/main" val="3868832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Wednesday 3</a:t>
            </a:r>
            <a:r>
              <a:rPr lang="en-GB" baseline="30000" dirty="0" smtClean="0"/>
              <a:t>rd</a:t>
            </a:r>
            <a:r>
              <a:rPr lang="en-GB" dirty="0" smtClean="0"/>
              <a:t> October - morning</a:t>
            </a:r>
            <a:endParaRPr lang="en-GB" dirty="0"/>
          </a:p>
        </p:txBody>
      </p:sp>
      <p:sp>
        <p:nvSpPr>
          <p:cNvPr id="3" name="Content Placeholder 2"/>
          <p:cNvSpPr>
            <a:spLocks noGrp="1"/>
          </p:cNvSpPr>
          <p:nvPr>
            <p:ph idx="1"/>
          </p:nvPr>
        </p:nvSpPr>
        <p:spPr/>
        <p:txBody>
          <a:bodyPr/>
          <a:lstStyle/>
          <a:p>
            <a:r>
              <a:rPr lang="en-GB" dirty="0" smtClean="0"/>
              <a:t>03:30 – injecting physics beam</a:t>
            </a:r>
          </a:p>
          <a:p>
            <a:r>
              <a:rPr lang="en-GB" dirty="0" smtClean="0"/>
              <a:t>03:50 beams dumped at 450 </a:t>
            </a:r>
            <a:r>
              <a:rPr lang="en-GB" dirty="0" err="1" smtClean="0"/>
              <a:t>GeV</a:t>
            </a:r>
            <a:endParaRPr lang="en-GB" dirty="0" smtClean="0"/>
          </a:p>
          <a:p>
            <a:pPr lvl="1"/>
            <a:r>
              <a:rPr lang="en-GB" dirty="0"/>
              <a:t>Trip of PC of RQTD.A34B1 </a:t>
            </a:r>
            <a:r>
              <a:rPr lang="en-GB" dirty="0" smtClean="0"/>
              <a:t>– reset after checks</a:t>
            </a:r>
          </a:p>
          <a:p>
            <a:r>
              <a:rPr lang="en-GB" dirty="0"/>
              <a:t>We reboot also the cfv-ua43-bqpll</a:t>
            </a:r>
            <a:r>
              <a:rPr lang="en-GB" dirty="0" smtClean="0"/>
              <a:t>.</a:t>
            </a:r>
          </a:p>
          <a:p>
            <a:pPr lvl="1"/>
            <a:r>
              <a:rPr lang="en-GB" dirty="0" smtClean="0"/>
              <a:t>During </a:t>
            </a:r>
            <a:r>
              <a:rPr lang="en-GB" dirty="0"/>
              <a:t>this reboot we have to restart also the process BQBBQLHC_M on </a:t>
            </a:r>
            <a:r>
              <a:rPr lang="en-GB" dirty="0" smtClean="0"/>
              <a:t>cfv-ua47-bq</a:t>
            </a:r>
          </a:p>
          <a:p>
            <a:pPr lvl="1"/>
            <a:r>
              <a:rPr lang="en-GB" dirty="0" smtClean="0"/>
              <a:t>Tune acquisition back  (NB problem earlier in evening)</a:t>
            </a:r>
          </a:p>
          <a:p>
            <a:r>
              <a:rPr lang="en-GB" dirty="0" smtClean="0"/>
              <a:t>05:45 Stable beams fill 3126</a:t>
            </a:r>
          </a:p>
          <a:p>
            <a:pPr lvl="1"/>
            <a:r>
              <a:rPr lang="en-GB" dirty="0" smtClean="0"/>
              <a:t>Initial luminosity: 7.16e33 cm-2s-1</a:t>
            </a:r>
            <a:endParaRPr lang="en-GB" dirty="0"/>
          </a:p>
          <a:p>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7</a:t>
            </a:fld>
            <a:endParaRPr lang="en-US"/>
          </a:p>
        </p:txBody>
      </p:sp>
      <p:sp>
        <p:nvSpPr>
          <p:cNvPr id="6" name="Date Placeholder 5"/>
          <p:cNvSpPr>
            <a:spLocks noGrp="1"/>
          </p:cNvSpPr>
          <p:nvPr>
            <p:ph type="dt" sz="half" idx="12"/>
          </p:nvPr>
        </p:nvSpPr>
        <p:spPr/>
        <p:txBody>
          <a:bodyPr/>
          <a:lstStyle/>
          <a:p>
            <a:r>
              <a:rPr lang="en-US" smtClean="0"/>
              <a:t>24-09-12</a:t>
            </a:r>
            <a:endParaRPr lang="en-US" dirty="0"/>
          </a:p>
        </p:txBody>
      </p:sp>
    </p:spTree>
    <p:extLst>
      <p:ext uri="{BB962C8B-B14F-4D97-AF65-F5344CB8AC3E}">
        <p14:creationId xmlns:p14="http://schemas.microsoft.com/office/powerpoint/2010/main" val="3660853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Miscellaneous</a:t>
            </a:r>
            <a:endParaRPr lang="en-GB" dirty="0"/>
          </a:p>
        </p:txBody>
      </p:sp>
      <p:sp>
        <p:nvSpPr>
          <p:cNvPr id="3" name="Content Placeholder 2"/>
          <p:cNvSpPr>
            <a:spLocks noGrp="1"/>
          </p:cNvSpPr>
          <p:nvPr>
            <p:ph idx="1"/>
          </p:nvPr>
        </p:nvSpPr>
        <p:spPr>
          <a:xfrm>
            <a:off x="395420" y="836640"/>
            <a:ext cx="8229600" cy="5111750"/>
          </a:xfrm>
        </p:spPr>
        <p:txBody>
          <a:bodyPr/>
          <a:lstStyle/>
          <a:p>
            <a:r>
              <a:rPr lang="en-GB" dirty="0" smtClean="0"/>
              <a:t>Scrubbing run postponed until before MD4 following discussion in LMC yesterday afternoon</a:t>
            </a:r>
          </a:p>
          <a:p>
            <a:pPr lvl="1"/>
            <a:r>
              <a:rPr lang="en-GB" dirty="0" smtClean="0"/>
              <a:t>Schedule update today</a:t>
            </a:r>
          </a:p>
          <a:p>
            <a:r>
              <a:rPr lang="en-GB" dirty="0" smtClean="0"/>
              <a:t>Access requests:</a:t>
            </a:r>
          </a:p>
          <a:p>
            <a:pPr lvl="1"/>
            <a:r>
              <a:rPr lang="en-GB" dirty="0" smtClean="0"/>
              <a:t>BSRT (3 hours)</a:t>
            </a:r>
          </a:p>
          <a:p>
            <a:pPr lvl="1"/>
            <a:r>
              <a:rPr lang="en-GB" dirty="0" smtClean="0"/>
              <a:t>Ralph – UA47</a:t>
            </a:r>
          </a:p>
          <a:p>
            <a:pPr lvl="1"/>
            <a:r>
              <a:rPr lang="en-GB" dirty="0" smtClean="0"/>
              <a:t>ATLAS (1 hour), TOTEM</a:t>
            </a:r>
          </a:p>
          <a:p>
            <a:pPr lvl="1"/>
            <a:r>
              <a:rPr lang="en-GB" dirty="0" smtClean="0"/>
              <a:t>Tobias – point 8 – quick one - diamonds</a:t>
            </a:r>
          </a:p>
          <a:p>
            <a:r>
              <a:rPr lang="en-GB" dirty="0" smtClean="0"/>
              <a:t>EOF:</a:t>
            </a:r>
          </a:p>
          <a:p>
            <a:pPr lvl="1"/>
            <a:r>
              <a:rPr lang="en-GB" dirty="0" smtClean="0"/>
              <a:t>Bunch length variation</a:t>
            </a:r>
          </a:p>
          <a:p>
            <a:r>
              <a:rPr lang="en-GB" dirty="0" smtClean="0"/>
              <a:t>OD</a:t>
            </a:r>
          </a:p>
          <a:p>
            <a:pPr lvl="1"/>
            <a:r>
              <a:rPr lang="en-GB" dirty="0" smtClean="0"/>
              <a:t>Batch by batch blow-up</a:t>
            </a:r>
          </a:p>
          <a:p>
            <a:r>
              <a:rPr lang="en-GB" dirty="0" err="1" smtClean="0"/>
              <a:t>LHCb</a:t>
            </a:r>
            <a:r>
              <a:rPr lang="en-GB" dirty="0" smtClean="0"/>
              <a:t> polarity change (?)</a:t>
            </a:r>
          </a:p>
          <a:p>
            <a:r>
              <a:rPr lang="en-GB" dirty="0" smtClean="0"/>
              <a:t>Ventilation door S23</a:t>
            </a:r>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8</a:t>
            </a:fld>
            <a:endParaRPr lang="en-US"/>
          </a:p>
        </p:txBody>
      </p:sp>
      <p:sp>
        <p:nvSpPr>
          <p:cNvPr id="6" name="Date Placeholder 5"/>
          <p:cNvSpPr>
            <a:spLocks noGrp="1"/>
          </p:cNvSpPr>
          <p:nvPr>
            <p:ph type="dt" sz="half" idx="12"/>
          </p:nvPr>
        </p:nvSpPr>
        <p:spPr/>
        <p:txBody>
          <a:bodyPr/>
          <a:lstStyle/>
          <a:p>
            <a:r>
              <a:rPr lang="en-US" smtClean="0"/>
              <a:t>24-09-12</a:t>
            </a:r>
            <a:endParaRPr lang="en-US" dirty="0"/>
          </a:p>
        </p:txBody>
      </p:sp>
    </p:spTree>
    <p:extLst>
      <p:ext uri="{BB962C8B-B14F-4D97-AF65-F5344CB8AC3E}">
        <p14:creationId xmlns:p14="http://schemas.microsoft.com/office/powerpoint/2010/main" val="1092294206"/>
      </p:ext>
    </p:extLst>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53565</TotalTime>
  <Words>809</Words>
  <Application>Microsoft Office PowerPoint</Application>
  <PresentationFormat>On-screen Show (4:3)</PresentationFormat>
  <Paragraphs>92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Pixel</vt:lpstr>
      <vt:lpstr>Tuesday 3rd October</vt:lpstr>
      <vt:lpstr>Tuesday 3rd October - afternoon</vt:lpstr>
      <vt:lpstr>Tuesday 3rd October - afternoon</vt:lpstr>
      <vt:lpstr>Tuesday evening</vt:lpstr>
      <vt:lpstr>BBQ/ energy to OFC</vt:lpstr>
      <vt:lpstr>Tuesday 2nd October - evening</vt:lpstr>
      <vt:lpstr>Wednesday 3rd October - morning</vt:lpstr>
      <vt:lpstr>Miscellaneous</vt:lpstr>
    </vt:vector>
  </TitlesOfParts>
  <Company>CERN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Mike Lamont</dc:creator>
  <cp:lastModifiedBy>Mike Lamont</cp:lastModifiedBy>
  <cp:revision>2381</cp:revision>
  <dcterms:created xsi:type="dcterms:W3CDTF">2010-04-04T19:37:12Z</dcterms:created>
  <dcterms:modified xsi:type="dcterms:W3CDTF">2012-10-03T06:26:11Z</dcterms:modified>
</cp:coreProperties>
</file>