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1013" r:id="rId2"/>
    <p:sldId id="1015" r:id="rId3"/>
    <p:sldId id="1010" r:id="rId4"/>
    <p:sldId id="1011" r:id="rId5"/>
    <p:sldId id="1004" r:id="rId6"/>
    <p:sldId id="1005" r:id="rId7"/>
    <p:sldId id="1006" r:id="rId8"/>
    <p:sldId id="1007" r:id="rId9"/>
    <p:sldId id="1009" r:id="rId10"/>
    <p:sldId id="1012" r:id="rId11"/>
    <p:sldId id="1016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1" autoAdjust="0"/>
    <p:restoredTop sz="91575" autoAdjust="0"/>
  </p:normalViewPr>
  <p:slideViewPr>
    <p:cSldViewPr>
      <p:cViewPr varScale="1">
        <p:scale>
          <a:sx n="76" d="100"/>
          <a:sy n="76" d="100"/>
        </p:scale>
        <p:origin x="-342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24-09-12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24-09-12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24-09-12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24-09-12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24-09-12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24-09-12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24-09-12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24-09-12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24-09-12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24-09-12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24-09-12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24-09-12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24-09-12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24-09-12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24-09-12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LHC - Week 38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570" y="4267200"/>
            <a:ext cx="7516030" cy="1752600"/>
          </a:xfrm>
        </p:spPr>
        <p:txBody>
          <a:bodyPr/>
          <a:lstStyle/>
          <a:p>
            <a:r>
              <a:rPr lang="en-GB" dirty="0" smtClean="0"/>
              <a:t>Technical stop: Katy </a:t>
            </a:r>
            <a:r>
              <a:rPr lang="en-GB" dirty="0" err="1" smtClean="0"/>
              <a:t>Foraz</a:t>
            </a:r>
            <a:endParaRPr lang="en-GB" dirty="0" smtClean="0"/>
          </a:p>
          <a:p>
            <a:r>
              <a:rPr lang="en-GB" dirty="0" smtClean="0"/>
              <a:t>Coordination: </a:t>
            </a:r>
            <a:r>
              <a:rPr lang="en-GB" dirty="0" err="1" smtClean="0"/>
              <a:t>Gianluigi</a:t>
            </a:r>
            <a:r>
              <a:rPr lang="en-GB" dirty="0" smtClean="0"/>
              <a:t> </a:t>
            </a:r>
            <a:r>
              <a:rPr lang="en-GB" dirty="0" err="1" smtClean="0"/>
              <a:t>Arduini</a:t>
            </a:r>
            <a:r>
              <a:rPr lang="en-GB" dirty="0" smtClean="0"/>
              <a:t>, Mike Lamont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489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497180" cy="5111750"/>
          </a:xfrm>
        </p:spPr>
        <p:txBody>
          <a:bodyPr/>
          <a:lstStyle/>
          <a:p>
            <a:r>
              <a:rPr lang="en-GB" dirty="0"/>
              <a:t>The issue of wrong trajectory out of the SPS with Q20 optics two weeks ago is fully understood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It was a combination of trimming parameters at the wrong level in the hierarchy and changes to the extraction bumps based on bad pickup readings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Now both beams are at the end of the lines with pilots and </a:t>
            </a:r>
            <a:r>
              <a:rPr lang="en-GB" dirty="0" err="1"/>
              <a:t>indivs</a:t>
            </a:r>
            <a:r>
              <a:rPr lang="en-GB" dirty="0"/>
              <a:t>, well corrected to the Q26 reference. </a:t>
            </a:r>
          </a:p>
          <a:p>
            <a:r>
              <a:rPr lang="en-GB" dirty="0"/>
              <a:t>All that is remaining is injection into the LHC with Q20 pilot. </a:t>
            </a:r>
            <a:endParaRPr lang="en-GB" dirty="0" smtClean="0"/>
          </a:p>
          <a:p>
            <a:pPr lvl="1"/>
            <a:r>
              <a:rPr lang="en-GB" dirty="0" smtClean="0"/>
              <a:t>Correction </a:t>
            </a:r>
            <a:r>
              <a:rPr lang="en-GB" dirty="0"/>
              <a:t>onto the LHC orbit. </a:t>
            </a:r>
            <a:endParaRPr lang="en-GB" dirty="0" smtClean="0"/>
          </a:p>
          <a:p>
            <a:pPr lvl="1"/>
            <a:r>
              <a:rPr lang="en-GB" dirty="0" smtClean="0"/>
              <a:t>Update </a:t>
            </a:r>
            <a:r>
              <a:rPr lang="en-GB" dirty="0"/>
              <a:t>the FEI interlocks with the pilot settings when everything is good. Inject again pilot with all interlock masks removed. Check whether everything is still fine. </a:t>
            </a:r>
            <a:endParaRPr lang="en-GB" dirty="0" smtClean="0"/>
          </a:p>
          <a:p>
            <a:pPr lvl="1"/>
            <a:r>
              <a:rPr lang="en-GB" dirty="0" smtClean="0"/>
              <a:t>Copy </a:t>
            </a:r>
            <a:r>
              <a:rPr lang="en-GB" dirty="0"/>
              <a:t>the final steering from the pilot onto LHC2 (the high intensity cycle), inject </a:t>
            </a:r>
            <a:r>
              <a:rPr lang="en-GB" dirty="0" err="1"/>
              <a:t>indiv</a:t>
            </a:r>
            <a:r>
              <a:rPr lang="en-GB" dirty="0"/>
              <a:t> without masks. Could need some fine tuning of steering. Put 50 ns on the cycle and inject…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24-09-12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2200" y="6381410"/>
            <a:ext cx="18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Verena</a:t>
            </a:r>
            <a:r>
              <a:rPr lang="en-GB" dirty="0" smtClean="0"/>
              <a:t> </a:t>
            </a:r>
            <a:r>
              <a:rPr lang="en-GB" dirty="0" err="1" smtClean="0"/>
              <a:t>Kain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744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Gated </a:t>
            </a:r>
            <a:r>
              <a:rPr lang="en-GB" dirty="0"/>
              <a:t>BBQ on B1 - first </a:t>
            </a:r>
            <a:r>
              <a:rPr lang="en-GB" dirty="0" smtClean="0"/>
              <a:t>observations.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Pilots are seen only at injection, then the signal </a:t>
            </a:r>
            <a:r>
              <a:rPr lang="en-GB" dirty="0" smtClean="0"/>
              <a:t>disappears.</a:t>
            </a:r>
            <a:endParaRPr lang="en-GB" dirty="0"/>
          </a:p>
          <a:p>
            <a:r>
              <a:rPr lang="en-GB" sz="1600" dirty="0"/>
              <a:t>This is a consequence of the fact, that the gated system uses a hybrid before the diode detectors. In addition, the pick-up signals have to be attenuated before the hybrid. In the current configuration there is 10 dB attenuators for H and 20 for V. This is why H plane is more sensitive</a:t>
            </a:r>
            <a:r>
              <a:rPr lang="en-GB" sz="1600" dirty="0" smtClean="0"/>
              <a:t>.</a:t>
            </a:r>
            <a:endParaRPr lang="en-GB" sz="1600" dirty="0"/>
          </a:p>
          <a:p>
            <a:r>
              <a:rPr lang="en-GB" sz="1600" dirty="0"/>
              <a:t>2. For the pilots the signals improve with the orbit offsets, quite proportionally. With a 4 mm orbit bump H signal was about 10 dB, with 8 mm - some 20 dB in H. In V the signal was not popping up even for 8 mm bump</a:t>
            </a:r>
            <a:r>
              <a:rPr lang="en-GB" sz="1600" dirty="0" smtClean="0"/>
              <a:t>.</a:t>
            </a:r>
            <a:endParaRPr lang="en-GB" sz="1600" dirty="0"/>
          </a:p>
          <a:p>
            <a:r>
              <a:rPr lang="en-GB" sz="1600" dirty="0"/>
              <a:t>3. With one nominal bunch there is some 20 dB signal in H, no signal in V</a:t>
            </a:r>
            <a:r>
              <a:rPr lang="en-GB" sz="1600" dirty="0" smtClean="0"/>
              <a:t>.</a:t>
            </a:r>
            <a:endParaRPr lang="en-GB" sz="1600" dirty="0"/>
          </a:p>
          <a:p>
            <a:r>
              <a:rPr lang="en-GB" sz="1600" dirty="0"/>
              <a:t>4. For one nominal bunch orbit bumps improve also the signals. With 4 mm bump in V the signal went up to some 20 dB (from zero with the centred beam). The system was not saturating with one bunch of 1.8e11 meaning that the V 20 dB attenuators can be replaced by 10 dB ones, as it is now in the H plane (during next possible access to RR47</a:t>
            </a:r>
            <a:r>
              <a:rPr lang="en-GB" sz="1600" dirty="0" smtClean="0"/>
              <a:t>).</a:t>
            </a:r>
            <a:endParaRPr lang="en-GB" sz="1600" dirty="0"/>
          </a:p>
          <a:p>
            <a:r>
              <a:rPr lang="en-GB" sz="1600" dirty="0"/>
              <a:t>5. The tune feedback was switched to the second FFT1 system. It MUST be kept running with 1024 turns at 12.5 Hz for the tune feedback</a:t>
            </a:r>
            <a:r>
              <a:rPr lang="en-GB" sz="1600" dirty="0" smtClean="0"/>
              <a:t>.</a:t>
            </a:r>
            <a:endParaRPr lang="en-GB" sz="1600" dirty="0"/>
          </a:p>
          <a:p>
            <a:r>
              <a:rPr lang="en-GB" sz="1600" dirty="0"/>
              <a:t>6. The gated system on B1 should be measured with more nominal bunches.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24-09-12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84210" y="6280933"/>
            <a:ext cx="237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Ralph &amp; </a:t>
            </a:r>
            <a:r>
              <a:rPr lang="en-GB" dirty="0" err="1" smtClean="0"/>
              <a:t>Marek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1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stop TS3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09" y="764630"/>
            <a:ext cx="8502963" cy="5501157"/>
          </a:xfrm>
        </p:spPr>
        <p:txBody>
          <a:bodyPr/>
          <a:lstStyle/>
          <a:p>
            <a:r>
              <a:rPr lang="en-GB" dirty="0" smtClean="0"/>
              <a:t>06:00 Monday – 18:00 Friday: technical stop</a:t>
            </a:r>
          </a:p>
          <a:p>
            <a:r>
              <a:rPr lang="en-GB" dirty="0" smtClean="0"/>
              <a:t> MKI replacement </a:t>
            </a:r>
          </a:p>
          <a:p>
            <a:pPr lvl="1"/>
            <a:r>
              <a:rPr lang="en-GB" dirty="0"/>
              <a:t>The work on and around the exchanged MKI8D </a:t>
            </a:r>
            <a:r>
              <a:rPr lang="en-GB" dirty="0" smtClean="0"/>
              <a:t>completed </a:t>
            </a:r>
            <a:r>
              <a:rPr lang="en-GB" dirty="0"/>
              <a:t>and the equipment got handed back to the CCC several hours in advance of the ambitious planning.</a:t>
            </a:r>
          </a:p>
          <a:p>
            <a:pPr lvl="1"/>
            <a:r>
              <a:rPr lang="en-GB" dirty="0" smtClean="0"/>
              <a:t>… excellent </a:t>
            </a:r>
            <a:r>
              <a:rPr lang="en-GB" dirty="0"/>
              <a:t>preparation and the extraordinary efforts over the past days (and </a:t>
            </a:r>
            <a:r>
              <a:rPr lang="en-GB" dirty="0" smtClean="0"/>
              <a:t>nights) by all teams involved (ABT, </a:t>
            </a:r>
            <a:r>
              <a:rPr lang="en-GB" dirty="0"/>
              <a:t>v</a:t>
            </a:r>
            <a:r>
              <a:rPr lang="en-GB" dirty="0" smtClean="0"/>
              <a:t>acuum, BI, survey, RP, transport …)  which </a:t>
            </a:r>
            <a:r>
              <a:rPr lang="en-GB" dirty="0"/>
              <a:t>made this operation possible. </a:t>
            </a:r>
          </a:p>
          <a:p>
            <a:pPr lvl="1"/>
            <a:r>
              <a:rPr lang="en-GB" dirty="0" smtClean="0"/>
              <a:t>look </a:t>
            </a:r>
            <a:r>
              <a:rPr lang="en-GB" dirty="0"/>
              <a:t>forward now to confirming the expected results in the coming weeks, which will lay the base for a comprehensive upgrade of the </a:t>
            </a:r>
            <a:r>
              <a:rPr lang="en-GB" dirty="0" smtClean="0"/>
              <a:t>injection kickers </a:t>
            </a:r>
            <a:r>
              <a:rPr lang="en-GB" dirty="0"/>
              <a:t>in LS1</a:t>
            </a:r>
            <a:r>
              <a:rPr lang="en-GB" dirty="0" smtClean="0"/>
              <a:t>.  </a:t>
            </a:r>
          </a:p>
          <a:p>
            <a:endParaRPr lang="en-GB" dirty="0" smtClean="0"/>
          </a:p>
          <a:p>
            <a:r>
              <a:rPr lang="en-GB" dirty="0" smtClean="0"/>
              <a:t>Replacement of synchrotron light telescope mirror assemblies</a:t>
            </a:r>
          </a:p>
          <a:p>
            <a:r>
              <a:rPr lang="en-GB" dirty="0" smtClean="0"/>
              <a:t>Extensive powering tests (power converters, energy extraction…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24-09-12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38229" y="4321802"/>
            <a:ext cx="3288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3"/>
            <a:r>
              <a:rPr lang="en-GB" sz="1800" dirty="0"/>
              <a:t>Volker </a:t>
            </a:r>
            <a:r>
              <a:rPr lang="en-GB" sz="1800" dirty="0" err="1"/>
              <a:t>Mertens</a:t>
            </a:r>
            <a:r>
              <a:rPr lang="en-GB" sz="1800" dirty="0"/>
              <a:t> &amp; Mike </a:t>
            </a:r>
            <a:r>
              <a:rPr lang="en-GB" sz="1800" dirty="0" smtClean="0"/>
              <a:t>Barnes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05192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21</a:t>
            </a:r>
            <a:r>
              <a:rPr lang="en-GB" baseline="30000" dirty="0" smtClean="0"/>
              <a:t>st</a:t>
            </a:r>
            <a:r>
              <a:rPr lang="en-GB" dirty="0" smtClean="0"/>
              <a:t> September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11:24 electrical cut at </a:t>
            </a:r>
            <a:r>
              <a:rPr lang="en-GB" dirty="0" err="1"/>
              <a:t>Pt</a:t>
            </a:r>
            <a:r>
              <a:rPr lang="en-GB" dirty="0"/>
              <a:t> 2 (before the re-start of the compensator) </a:t>
            </a:r>
            <a:endParaRPr lang="en-GB" dirty="0" smtClean="0"/>
          </a:p>
          <a:p>
            <a:pPr lvl="1"/>
            <a:r>
              <a:rPr lang="en-GB" dirty="0" smtClean="0"/>
              <a:t>Loss of cooling water, caused </a:t>
            </a:r>
            <a:r>
              <a:rPr lang="en-GB" dirty="0"/>
              <a:t>loss of cryogenics at point 2 including cold compressor</a:t>
            </a:r>
          </a:p>
          <a:p>
            <a:r>
              <a:rPr lang="en-GB" dirty="0"/>
              <a:t>12:00 Compensator in point 2 restarted</a:t>
            </a:r>
          </a:p>
          <a:p>
            <a:r>
              <a:rPr lang="en-GB" dirty="0"/>
              <a:t>14:00 MKI 8 ready for operation.</a:t>
            </a:r>
          </a:p>
          <a:p>
            <a:r>
              <a:rPr lang="en-GB" dirty="0"/>
              <a:t>16:00 trip of cryogenics in point 8: </a:t>
            </a:r>
            <a:endParaRPr lang="en-GB" dirty="0" smtClean="0"/>
          </a:p>
          <a:p>
            <a:pPr lvl="1"/>
            <a:r>
              <a:rPr lang="en-GB" dirty="0" smtClean="0"/>
              <a:t>24 </a:t>
            </a:r>
            <a:r>
              <a:rPr lang="en-GB" dirty="0"/>
              <a:t>V power supply causing </a:t>
            </a:r>
            <a:r>
              <a:rPr lang="en-GB" dirty="0" smtClean="0"/>
              <a:t>a stop of 1.8 K cold box…</a:t>
            </a:r>
            <a:endParaRPr lang="en-GB" dirty="0"/>
          </a:p>
          <a:p>
            <a:r>
              <a:rPr lang="en-GB" dirty="0"/>
              <a:t>17:00 SIG informed that the intervention on the electrical network is postponed to next </a:t>
            </a:r>
            <a:r>
              <a:rPr lang="en-GB" dirty="0" smtClean="0"/>
              <a:t>week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45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</a:t>
            </a:r>
            <a:r>
              <a:rPr lang="en-GB" dirty="0"/>
              <a:t>21</a:t>
            </a:r>
            <a:r>
              <a:rPr lang="en-GB" baseline="30000" dirty="0"/>
              <a:t>st</a:t>
            </a:r>
            <a:r>
              <a:rPr lang="en-GB" dirty="0"/>
              <a:t> September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18:20 Machine patrolled. </a:t>
            </a:r>
            <a:endParaRPr lang="en-GB" dirty="0" smtClean="0"/>
          </a:p>
          <a:p>
            <a:pPr lvl="1"/>
            <a:r>
              <a:rPr lang="en-GB" dirty="0" smtClean="0"/>
              <a:t>Pressures </a:t>
            </a:r>
            <a:r>
              <a:rPr lang="en-GB" dirty="0"/>
              <a:t>in the BSRTs in the 10</a:t>
            </a:r>
            <a:r>
              <a:rPr lang="en-GB" baseline="30000" dirty="0"/>
              <a:t>-9</a:t>
            </a:r>
            <a:r>
              <a:rPr lang="en-GB" dirty="0"/>
              <a:t> </a:t>
            </a:r>
            <a:r>
              <a:rPr lang="en-GB" dirty="0" smtClean="0"/>
              <a:t>to </a:t>
            </a:r>
            <a:r>
              <a:rPr lang="en-GB" dirty="0"/>
              <a:t>10</a:t>
            </a:r>
            <a:r>
              <a:rPr lang="en-GB" baseline="30000" dirty="0"/>
              <a:t>-8</a:t>
            </a:r>
            <a:r>
              <a:rPr lang="en-GB" dirty="0"/>
              <a:t> mbar range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RF </a:t>
            </a:r>
            <a:r>
              <a:rPr lang="en-GB" dirty="0"/>
              <a:t>available.</a:t>
            </a:r>
          </a:p>
          <a:p>
            <a:r>
              <a:rPr lang="en-GB" dirty="0"/>
              <a:t>18:00 – 20:30 Beams to last TED for Q20 optics extraction verification </a:t>
            </a:r>
            <a:r>
              <a:rPr lang="en-GB" dirty="0" smtClean="0"/>
              <a:t>successful</a:t>
            </a:r>
            <a:endParaRPr lang="en-GB" dirty="0"/>
          </a:p>
          <a:p>
            <a:r>
              <a:rPr lang="en-GB" dirty="0"/>
              <a:t>20:20 LHC closed after intervention on 60 A power converter</a:t>
            </a:r>
          </a:p>
          <a:p>
            <a:r>
              <a:rPr lang="en-GB" dirty="0"/>
              <a:t>23:00 Problems with </a:t>
            </a:r>
            <a:r>
              <a:rPr lang="en-GB" dirty="0" smtClean="0"/>
              <a:t>cryogenics heater </a:t>
            </a:r>
            <a:r>
              <a:rPr lang="en-GB" dirty="0"/>
              <a:t>controls of the </a:t>
            </a:r>
            <a:r>
              <a:rPr lang="en-GB" dirty="0" smtClean="0"/>
              <a:t>in </a:t>
            </a:r>
            <a:r>
              <a:rPr lang="en-GB" dirty="0"/>
              <a:t>point </a:t>
            </a:r>
            <a:r>
              <a:rPr lang="en-GB" dirty="0" smtClean="0"/>
              <a:t>8… 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Cryogenics sectors 78 &amp; 81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E0ED20-7A76-4972-AE92-35B37E63204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24-09-12</a:t>
            </a:r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" y="836640"/>
            <a:ext cx="8857231" cy="252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0" y="3573020"/>
            <a:ext cx="9033270" cy="257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896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24</a:t>
            </a:r>
            <a:r>
              <a:rPr lang="en-GB" baseline="30000" dirty="0" smtClean="0"/>
              <a:t>th</a:t>
            </a:r>
            <a:r>
              <a:rPr lang="en-GB" dirty="0" smtClean="0"/>
              <a:t> September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GB" dirty="0" smtClean="0"/>
              <a:t>01:30: powering </a:t>
            </a:r>
            <a:r>
              <a:rPr lang="en-GB" dirty="0"/>
              <a:t>tests (RB.A78/RB/A81) </a:t>
            </a:r>
            <a:r>
              <a:rPr lang="en-GB" dirty="0" smtClean="0"/>
              <a:t>complete</a:t>
            </a:r>
            <a:endParaRPr lang="en-GB" dirty="0"/>
          </a:p>
          <a:p>
            <a:r>
              <a:rPr lang="en-GB" dirty="0" smtClean="0"/>
              <a:t>02:45 start pre-cycle </a:t>
            </a:r>
          </a:p>
          <a:p>
            <a:r>
              <a:rPr lang="en-GB" dirty="0"/>
              <a:t>04:20 The right jaw of TCLIB.6R2.B1 is not moving to the position defined by the reference (inside the dump limits), but it is stopping </a:t>
            </a:r>
            <a:r>
              <a:rPr lang="en-GB" dirty="0" smtClean="0"/>
              <a:t>earlier…</a:t>
            </a:r>
          </a:p>
          <a:p>
            <a:r>
              <a:rPr lang="en-GB" dirty="0"/>
              <a:t>Solenoids are off for the mki8 </a:t>
            </a:r>
            <a:r>
              <a:rPr lang="en-GB" dirty="0" smtClean="0"/>
              <a:t>kickers - cannot </a:t>
            </a:r>
            <a:r>
              <a:rPr lang="en-GB" dirty="0"/>
              <a:t>switch them on.</a:t>
            </a:r>
            <a:endParaRPr lang="en-GB" dirty="0"/>
          </a:p>
          <a:p>
            <a:r>
              <a:rPr lang="en-GB" dirty="0" smtClean="0"/>
              <a:t>05:40 Beam in – probes &amp; then INDIVs</a:t>
            </a:r>
          </a:p>
          <a:p>
            <a:r>
              <a:rPr lang="en-GB" dirty="0" smtClean="0"/>
              <a:t>BBQ &amp; feedback verification</a:t>
            </a:r>
          </a:p>
          <a:p>
            <a:r>
              <a:rPr lang="en-GB" dirty="0" smtClean="0"/>
              <a:t>BSRT checks</a:t>
            </a:r>
          </a:p>
          <a:p>
            <a:endParaRPr lang="en-GB" dirty="0"/>
          </a:p>
          <a:p>
            <a:r>
              <a:rPr lang="en-GB" dirty="0" smtClean="0"/>
              <a:t>08:00 Preparing for ramp with pilots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– order to be (re)-established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GB" dirty="0"/>
              <a:t>Go through the whole cycle (with new collision process) with pilot beam for validation and chromaticity measurement (~5 hours)</a:t>
            </a:r>
          </a:p>
          <a:p>
            <a:pPr lvl="1"/>
            <a:r>
              <a:rPr lang="en-GB" dirty="0"/>
              <a:t>BBQ and BSRT verification in parallel.</a:t>
            </a:r>
          </a:p>
          <a:p>
            <a:pPr lvl="1"/>
            <a:r>
              <a:rPr lang="en-GB" dirty="0"/>
              <a:t>Switch off Active filters of main circuits and warm dipoles one by one for mains line perturbation </a:t>
            </a:r>
            <a:r>
              <a:rPr lang="en-GB" dirty="0" smtClean="0"/>
              <a:t>observations</a:t>
            </a:r>
            <a:endParaRPr lang="en-GB" dirty="0"/>
          </a:p>
          <a:p>
            <a:r>
              <a:rPr lang="en-GB" dirty="0" smtClean="0"/>
              <a:t>Loss </a:t>
            </a:r>
            <a:r>
              <a:rPr lang="en-GB" dirty="0"/>
              <a:t>maps in collision (</a:t>
            </a:r>
            <a:r>
              <a:rPr lang="en-GB" dirty="0" err="1"/>
              <a:t>betatron</a:t>
            </a:r>
            <a:r>
              <a:rPr lang="en-GB" dirty="0"/>
              <a:t> and +500 Hz) (5 hours). </a:t>
            </a:r>
          </a:p>
          <a:p>
            <a:pPr lvl="1"/>
            <a:r>
              <a:rPr lang="en-GB" dirty="0"/>
              <a:t>Wire scans for BSRT </a:t>
            </a:r>
            <a:r>
              <a:rPr lang="en-GB" dirty="0" smtClean="0"/>
              <a:t>calibration</a:t>
            </a:r>
            <a:endParaRPr lang="en-GB" dirty="0"/>
          </a:p>
          <a:p>
            <a:r>
              <a:rPr lang="en-GB" dirty="0"/>
              <a:t>Loss maps squeezed/separated: </a:t>
            </a:r>
            <a:r>
              <a:rPr lang="en-GB" dirty="0" err="1"/>
              <a:t>betatron</a:t>
            </a:r>
            <a:r>
              <a:rPr lang="en-GB" dirty="0"/>
              <a:t> and </a:t>
            </a:r>
            <a:r>
              <a:rPr lang="en-GB" dirty="0" err="1"/>
              <a:t>asynch.dump</a:t>
            </a:r>
            <a:r>
              <a:rPr lang="en-GB" dirty="0"/>
              <a:t> in collision. (5 hours)</a:t>
            </a:r>
          </a:p>
          <a:p>
            <a:pPr lvl="1"/>
            <a:r>
              <a:rPr lang="en-GB" dirty="0"/>
              <a:t>Wire scans for BSRT </a:t>
            </a:r>
            <a:r>
              <a:rPr lang="en-GB" dirty="0" smtClean="0"/>
              <a:t>calibration</a:t>
            </a:r>
          </a:p>
          <a:p>
            <a:r>
              <a:rPr lang="en-GB" dirty="0"/>
              <a:t>Setting-up of injection with Q20 optics (5 hours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smtClean="0"/>
              <a:t>Damper </a:t>
            </a:r>
            <a:r>
              <a:rPr lang="en-GB" dirty="0"/>
              <a:t>setting-up with larger bandwidth </a:t>
            </a:r>
            <a:r>
              <a:rPr lang="en-GB" dirty="0" smtClean="0"/>
              <a:t>(3-4 </a:t>
            </a:r>
            <a:r>
              <a:rPr lang="en-GB" dirty="0"/>
              <a:t>hours)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5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Intensity ramp-up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Short </a:t>
            </a:r>
            <a:r>
              <a:rPr lang="en-GB" dirty="0"/>
              <a:t>fill with 78 bunches with new collision </a:t>
            </a:r>
            <a:r>
              <a:rPr lang="en-GB" dirty="0" smtClean="0"/>
              <a:t>process</a:t>
            </a:r>
            <a:endParaRPr lang="en-GB" dirty="0"/>
          </a:p>
          <a:p>
            <a:pPr lvl="1"/>
            <a:r>
              <a:rPr lang="en-GB" dirty="0"/>
              <a:t>1 hour </a:t>
            </a:r>
            <a:r>
              <a:rPr lang="en-GB" dirty="0" smtClean="0"/>
              <a:t>stable beams</a:t>
            </a:r>
          </a:p>
          <a:p>
            <a:r>
              <a:rPr lang="en-GB" dirty="0" smtClean="0"/>
              <a:t>456 </a:t>
            </a:r>
            <a:r>
              <a:rPr lang="en-GB" dirty="0"/>
              <a:t>bunches (50ns_456b_447_0_432_72bpi12inj)</a:t>
            </a:r>
          </a:p>
          <a:p>
            <a:pPr lvl="1"/>
            <a:r>
              <a:rPr lang="en-GB" dirty="0"/>
              <a:t>CMS request for period at low pile-up (~1) – 2 h</a:t>
            </a:r>
          </a:p>
          <a:p>
            <a:pPr lvl="1"/>
            <a:r>
              <a:rPr lang="en-GB" dirty="0"/>
              <a:t>ATLAS request for </a:t>
            </a:r>
            <a:r>
              <a:rPr lang="en-GB" dirty="0" err="1"/>
              <a:t>VdM</a:t>
            </a:r>
            <a:r>
              <a:rPr lang="en-GB" dirty="0"/>
              <a:t> scan – 2 </a:t>
            </a:r>
            <a:r>
              <a:rPr lang="en-GB" dirty="0" smtClean="0"/>
              <a:t>h</a:t>
            </a:r>
          </a:p>
          <a:p>
            <a:pPr lvl="1"/>
            <a:r>
              <a:rPr lang="en-GB" dirty="0" smtClean="0"/>
              <a:t>Dump - Tobias special </a:t>
            </a:r>
            <a:endParaRPr lang="en-GB" dirty="0"/>
          </a:p>
          <a:p>
            <a:r>
              <a:rPr lang="en-GB" dirty="0"/>
              <a:t>840 bunches with additional train of 6 bunches (no collision and no long-range). Standard fill length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50ns_840b_801_0_804_108bpi13inj</a:t>
            </a:r>
            <a:endParaRPr lang="en-GB" dirty="0"/>
          </a:p>
          <a:p>
            <a:r>
              <a:rPr lang="en-GB" dirty="0"/>
              <a:t>1374 bunches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85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Miscellaneous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be followed-up:</a:t>
            </a:r>
          </a:p>
          <a:p>
            <a:pPr lvl="1"/>
            <a:r>
              <a:rPr lang="en-GB" dirty="0"/>
              <a:t>Kicker (Pt.8) vacuum</a:t>
            </a:r>
          </a:p>
          <a:p>
            <a:pPr lvl="1"/>
            <a:r>
              <a:rPr lang="en-GB" dirty="0"/>
              <a:t>BSRT </a:t>
            </a:r>
            <a:r>
              <a:rPr lang="en-GB" dirty="0" smtClean="0"/>
              <a:t>temperatures</a:t>
            </a:r>
          </a:p>
          <a:p>
            <a:pPr lvl="1"/>
            <a:r>
              <a:rPr lang="en-GB" dirty="0" smtClean="0"/>
              <a:t>E-cloud solenoids – MKI8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ollimator </a:t>
            </a:r>
            <a:r>
              <a:rPr lang="en-GB" dirty="0"/>
              <a:t>TCLI.B6R4.B1  offset on the LVDT for the left </a:t>
            </a:r>
            <a:r>
              <a:rPr lang="en-GB" dirty="0" smtClean="0"/>
              <a:t>jaw, </a:t>
            </a:r>
            <a:r>
              <a:rPr lang="en-GB" dirty="0" err="1"/>
              <a:t>G.Spieza</a:t>
            </a:r>
            <a:r>
              <a:rPr lang="en-GB" dirty="0"/>
              <a:t> has to contact </a:t>
            </a:r>
            <a:r>
              <a:rPr lang="en-GB" dirty="0" err="1"/>
              <a:t>S.Redaelli</a:t>
            </a:r>
            <a:r>
              <a:rPr lang="en-GB" dirty="0"/>
              <a:t> to be authorized to disable the interlock on this jaw. </a:t>
            </a:r>
          </a:p>
          <a:p>
            <a:endParaRPr lang="en-GB" dirty="0"/>
          </a:p>
          <a:p>
            <a:r>
              <a:rPr lang="en-GB" dirty="0"/>
              <a:t>Abort gap calibration will be done during one of the ramp with nominal bunches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795430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52818</TotalTime>
  <Words>1076</Words>
  <Application>Microsoft Office PowerPoint</Application>
  <PresentationFormat>On-screen Show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LHC - Week 38 </vt:lpstr>
      <vt:lpstr>Technical stop TS3</vt:lpstr>
      <vt:lpstr>Friday 21st September</vt:lpstr>
      <vt:lpstr>Friday 21st September</vt:lpstr>
      <vt:lpstr>Cryogenics sectors 78 &amp; 81</vt:lpstr>
      <vt:lpstr>Monday 24th September</vt:lpstr>
      <vt:lpstr>Plan – order to be (re)-established</vt:lpstr>
      <vt:lpstr>Intensity ramp-up</vt:lpstr>
      <vt:lpstr>Miscellaneous</vt:lpstr>
      <vt:lpstr>Q20</vt:lpstr>
      <vt:lpstr>Gated BBQ on B1 - first observations.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Mike Lamont</cp:lastModifiedBy>
  <cp:revision>2359</cp:revision>
  <dcterms:created xsi:type="dcterms:W3CDTF">2010-04-04T19:37:12Z</dcterms:created>
  <dcterms:modified xsi:type="dcterms:W3CDTF">2012-09-24T06:27:09Z</dcterms:modified>
</cp:coreProperties>
</file>