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396" r:id="rId2"/>
    <p:sldId id="1394" r:id="rId3"/>
    <p:sldId id="1397" r:id="rId4"/>
    <p:sldId id="1398" r:id="rId5"/>
    <p:sldId id="1399" r:id="rId6"/>
    <p:sldId id="1395" r:id="rId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22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15/09/2012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14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641200" cy="5111750"/>
          </a:xfrm>
        </p:spPr>
        <p:txBody>
          <a:bodyPr/>
          <a:lstStyle/>
          <a:p>
            <a:r>
              <a:rPr lang="en-US" sz="2000" dirty="0" smtClean="0"/>
              <a:t>03:15 Beta* at 1 km. Optics measurements, see yesterday.</a:t>
            </a:r>
          </a:p>
          <a:p>
            <a:r>
              <a:rPr lang="en-US" sz="2000" dirty="0" smtClean="0"/>
              <a:t>07:00 Dump.</a:t>
            </a:r>
          </a:p>
          <a:p>
            <a:r>
              <a:rPr lang="en-US" sz="2000" dirty="0" smtClean="0"/>
              <a:t>08:00 Refill with 3 nominal bunches for high beta.</a:t>
            </a:r>
          </a:p>
          <a:p>
            <a:r>
              <a:rPr lang="en-US" sz="2000" dirty="0" smtClean="0"/>
              <a:t>11:15 Beams colliding at 1 km. Start of collimator and RP setup.</a:t>
            </a:r>
          </a:p>
          <a:p>
            <a:r>
              <a:rPr lang="en-US" sz="2000" dirty="0" smtClean="0"/>
              <a:t>12:45 Dump.</a:t>
            </a:r>
          </a:p>
          <a:p>
            <a:r>
              <a:rPr lang="en-US" sz="2000" dirty="0" smtClean="0"/>
              <a:t>Access for RF, line 2B1. Access </a:t>
            </a:r>
            <a:r>
              <a:rPr lang="en-US" sz="2000" dirty="0" err="1" smtClean="0"/>
              <a:t>LHCb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17:30 </a:t>
            </a:r>
            <a:r>
              <a:rPr lang="en-US" sz="2000" dirty="0" err="1" smtClean="0"/>
              <a:t>pPb</a:t>
            </a:r>
            <a:r>
              <a:rPr lang="en-US" sz="2000" dirty="0" smtClean="0"/>
              <a:t> MD. Problems to inject 200 ns p+ beam. BPMS IP6 interlock</a:t>
            </a:r>
          </a:p>
          <a:p>
            <a:r>
              <a:rPr lang="en-US" sz="2000" dirty="0" smtClean="0"/>
              <a:t>About 1 hour no beam from PS.</a:t>
            </a:r>
          </a:p>
          <a:p>
            <a:r>
              <a:rPr lang="en-US" sz="2000" dirty="0" smtClean="0"/>
              <a:t>21:30 Again trip of line 2B1: isolate </a:t>
            </a:r>
            <a:r>
              <a:rPr lang="en-US" sz="2000" dirty="0" smtClean="0"/>
              <a:t>system</a:t>
            </a:r>
          </a:p>
          <a:p>
            <a:r>
              <a:rPr lang="en-US" sz="2000" dirty="0" smtClean="0"/>
              <a:t>Struggle with interlock BPMS o-night. </a:t>
            </a:r>
          </a:p>
          <a:p>
            <a:r>
              <a:rPr lang="en-US" sz="2000" dirty="0" smtClean="0"/>
              <a:t>04:20 all p+ bunches injected. </a:t>
            </a:r>
          </a:p>
          <a:p>
            <a:r>
              <a:rPr lang="en-US" sz="2000" dirty="0" smtClean="0"/>
              <a:t>04:35 Dumped </a:t>
            </a:r>
            <a:r>
              <a:rPr lang="en-US" sz="2000" dirty="0" err="1" smtClean="0"/>
              <a:t>pn</a:t>
            </a:r>
            <a:r>
              <a:rPr lang="en-US" sz="2000" dirty="0" smtClean="0"/>
              <a:t> BPMS: </a:t>
            </a:r>
            <a:r>
              <a:rPr lang="en-US" sz="2000" dirty="0" err="1" smtClean="0"/>
              <a:t>pPb</a:t>
            </a:r>
            <a:r>
              <a:rPr lang="en-US" sz="2000" dirty="0" smtClean="0"/>
              <a:t> did not make it, but important lesson learned</a:t>
            </a:r>
          </a:p>
          <a:p>
            <a:r>
              <a:rPr lang="en-US" sz="2000" dirty="0" smtClean="0"/>
              <a:t>Changed </a:t>
            </a:r>
            <a:r>
              <a:rPr lang="en-US" sz="2000" dirty="0" err="1" smtClean="0"/>
              <a:t>LHCb</a:t>
            </a:r>
            <a:r>
              <a:rPr lang="en-US" sz="2000" dirty="0" smtClean="0"/>
              <a:t> </a:t>
            </a:r>
            <a:r>
              <a:rPr lang="en-US" sz="2000" dirty="0" smtClean="0"/>
              <a:t>polarity and commission new collision beam </a:t>
            </a:r>
            <a:r>
              <a:rPr lang="en-US" sz="2000" dirty="0" smtClean="0"/>
              <a:t>process</a:t>
            </a:r>
          </a:p>
          <a:p>
            <a:r>
              <a:rPr lang="en-US" sz="2000" dirty="0" smtClean="0"/>
              <a:t>06:38 Ramped with 2 x 2 x 6 bunches</a:t>
            </a:r>
          </a:p>
          <a:p>
            <a:r>
              <a:rPr lang="en-US" sz="2000" dirty="0" smtClean="0"/>
              <a:t>08:12 Dump. 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part of b* = 1000 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2304320"/>
          </a:xfrm>
        </p:spPr>
        <p:txBody>
          <a:bodyPr/>
          <a:lstStyle/>
          <a:p>
            <a:r>
              <a:rPr lang="en-GB" sz="2000" dirty="0" smtClean="0"/>
              <a:t>Optics check with 2 x 3 pilots done o-night. Dumped at 7:00.</a:t>
            </a:r>
          </a:p>
          <a:p>
            <a:r>
              <a:rPr lang="en-GB" sz="2000" dirty="0" smtClean="0"/>
              <a:t>Filled with 2 x 3 small </a:t>
            </a:r>
            <a:r>
              <a:rPr lang="en-GB" sz="2000" dirty="0" err="1" smtClean="0"/>
              <a:t>indivs</a:t>
            </a:r>
            <a:r>
              <a:rPr lang="en-GB" sz="2000" dirty="0" smtClean="0"/>
              <a:t> of about 3e10 p+ for collisions</a:t>
            </a:r>
          </a:p>
          <a:p>
            <a:pPr lvl="1"/>
            <a:r>
              <a:rPr lang="en-GB" sz="1800" dirty="0" smtClean="0"/>
              <a:t>TOTEM and ALFA collimator and pot set-up. Scraping and some retraction to take some data.</a:t>
            </a:r>
          </a:p>
          <a:p>
            <a:r>
              <a:rPr lang="en-GB" sz="2200" dirty="0" smtClean="0"/>
              <a:t>Dump at 12:45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2761142"/>
            <a:ext cx="3786577" cy="409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410" y="2380800"/>
            <a:ext cx="381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TOTEM @ 0.521 mm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50" y="2824345"/>
            <a:ext cx="3916979" cy="403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88030" y="2380800"/>
            <a:ext cx="396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ALFA touching the beam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klystron 2B1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GB" dirty="0" smtClean="0"/>
              <a:t>Good part of the afternoon access for </a:t>
            </a:r>
            <a:r>
              <a:rPr lang="en-US" dirty="0" smtClean="0"/>
              <a:t>RF power team to repair the klystron of line 2B1</a:t>
            </a:r>
          </a:p>
          <a:p>
            <a:pPr lvl="1"/>
            <a:r>
              <a:rPr lang="en-US" dirty="0" smtClean="0"/>
              <a:t>Same problem since a few days</a:t>
            </a:r>
          </a:p>
          <a:p>
            <a:pPr lvl="1"/>
            <a:r>
              <a:rPr lang="en-US" dirty="0" smtClean="0"/>
              <a:t>Switched back on end of the afternoon</a:t>
            </a:r>
          </a:p>
          <a:p>
            <a:pPr lvl="1"/>
            <a:r>
              <a:rPr lang="en-US" dirty="0" smtClean="0"/>
              <a:t>Tripped again in the evening</a:t>
            </a:r>
          </a:p>
          <a:p>
            <a:r>
              <a:rPr lang="en-US" dirty="0" smtClean="0"/>
              <a:t>Decided to isolate the klystron again and run without</a:t>
            </a:r>
          </a:p>
          <a:p>
            <a:r>
              <a:rPr lang="en-US" dirty="0" smtClean="0"/>
              <a:t>Cannot take high intensity beams like due to cavity beam loading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00" y="3861060"/>
            <a:ext cx="5838850" cy="245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pPb</a:t>
            </a:r>
            <a:r>
              <a:rPr lang="en-GB" dirty="0" smtClean="0"/>
              <a:t>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229600" cy="5111750"/>
          </a:xfrm>
        </p:spPr>
        <p:txBody>
          <a:bodyPr/>
          <a:lstStyle/>
          <a:p>
            <a:r>
              <a:rPr lang="en-GB" dirty="0" smtClean="0"/>
              <a:t>Plan to inject 318 p+, max 2e10, against 4 </a:t>
            </a:r>
            <a:r>
              <a:rPr lang="en-GB" dirty="0" err="1" smtClean="0"/>
              <a:t>Pb</a:t>
            </a:r>
            <a:r>
              <a:rPr lang="en-GB" dirty="0" smtClean="0"/>
              <a:t> bunches</a:t>
            </a:r>
          </a:p>
          <a:p>
            <a:r>
              <a:rPr lang="en-GB" dirty="0" err="1" smtClean="0"/>
              <a:t>Pb</a:t>
            </a:r>
            <a:r>
              <a:rPr lang="en-GB" dirty="0" smtClean="0"/>
              <a:t> injection fine, problems with RF/bucket/super cycle seem to be fixed</a:t>
            </a:r>
          </a:p>
          <a:p>
            <a:r>
              <a:rPr lang="en-GB" dirty="0" smtClean="0"/>
              <a:t>p+ injection difficult. Dumped by BPMS in </a:t>
            </a:r>
            <a:r>
              <a:rPr lang="en-GB" dirty="0" smtClean="0"/>
              <a:t>IP6</a:t>
            </a:r>
          </a:p>
          <a:p>
            <a:r>
              <a:rPr lang="en-GB" dirty="0" smtClean="0"/>
              <a:t>Struggle throughout the night</a:t>
            </a:r>
          </a:p>
          <a:p>
            <a:pPr lvl="1"/>
            <a:r>
              <a:rPr lang="en-GB" dirty="0" smtClean="0"/>
              <a:t>Rhodri came in for BPMS. Reduce bunch intensity. </a:t>
            </a:r>
            <a:r>
              <a:rPr lang="en-US" dirty="0" smtClean="0"/>
              <a:t>BPMSA.A4L6.B1 vertical channel shows additional triggers even with one probe of 1e10</a:t>
            </a:r>
            <a:r>
              <a:rPr lang="en-US" dirty="0" smtClean="0"/>
              <a:t>. This channel more sensitive than others.</a:t>
            </a:r>
          </a:p>
          <a:p>
            <a:r>
              <a:rPr lang="en-US" sz="2000" dirty="0" smtClean="0"/>
              <a:t>04:20 all p+ bunches injected. </a:t>
            </a:r>
          </a:p>
          <a:p>
            <a:r>
              <a:rPr lang="en-US" sz="2000" dirty="0" smtClean="0"/>
              <a:t>04:35 Dumped </a:t>
            </a:r>
            <a:r>
              <a:rPr lang="en-US" sz="2000" dirty="0" smtClean="0"/>
              <a:t>on </a:t>
            </a:r>
            <a:r>
              <a:rPr lang="en-US" sz="2000" dirty="0" smtClean="0"/>
              <a:t>BPMS: </a:t>
            </a:r>
            <a:r>
              <a:rPr lang="en-US" sz="2000" dirty="0" err="1" smtClean="0"/>
              <a:t>pPb</a:t>
            </a:r>
            <a:r>
              <a:rPr lang="en-US" sz="2000" dirty="0" smtClean="0"/>
              <a:t> did not make it, but important lesson </a:t>
            </a:r>
            <a:r>
              <a:rPr lang="en-US" sz="2000" dirty="0" smtClean="0"/>
              <a:t>learned: needs work from BI and see which additional BPMS attenuators will be needed for the proton – ion run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ramp with 2 batches of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569190" cy="2088290"/>
          </a:xfrm>
        </p:spPr>
        <p:txBody>
          <a:bodyPr/>
          <a:lstStyle/>
          <a:p>
            <a:r>
              <a:rPr lang="en-GB" dirty="0" smtClean="0"/>
              <a:t>Reversed </a:t>
            </a:r>
            <a:r>
              <a:rPr lang="en-GB" dirty="0" err="1" smtClean="0"/>
              <a:t>LHCb</a:t>
            </a:r>
            <a:r>
              <a:rPr lang="en-GB" dirty="0" smtClean="0"/>
              <a:t> polarity to negative</a:t>
            </a:r>
          </a:p>
          <a:p>
            <a:r>
              <a:rPr lang="en-GB" dirty="0" smtClean="0"/>
              <a:t>Split beam process: going into collision first in point 1 and 5, then in 8</a:t>
            </a:r>
          </a:p>
          <a:p>
            <a:r>
              <a:rPr lang="en-GB" dirty="0" smtClean="0"/>
              <a:t>Quite some corrections for going into collisions in 1 and 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40" y="3789050"/>
            <a:ext cx="6336880" cy="248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550" y="2924930"/>
            <a:ext cx="7128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Beam position at collimator</a:t>
            </a:r>
            <a:br>
              <a:rPr lang="en-GB" dirty="0" smtClean="0"/>
            </a:br>
            <a:r>
              <a:rPr lang="en-GB" dirty="0" smtClean="0"/>
              <a:t>Needs to be corrected – reason for tests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This morning: Switch SPS to Q20 optics and set-up injection into the LHC</a:t>
            </a:r>
            <a:endParaRPr lang="en-GB" dirty="0" smtClean="0"/>
          </a:p>
          <a:p>
            <a:r>
              <a:rPr lang="en-GB" dirty="0" smtClean="0"/>
              <a:t>End morning / beginning </a:t>
            </a:r>
            <a:r>
              <a:rPr lang="en-GB" smtClean="0"/>
              <a:t>afternoon: RF </a:t>
            </a:r>
            <a:r>
              <a:rPr lang="en-GB" dirty="0" smtClean="0"/>
              <a:t>module </a:t>
            </a:r>
            <a:r>
              <a:rPr lang="en-US" dirty="0" smtClean="0"/>
              <a:t>repair of </a:t>
            </a:r>
            <a:r>
              <a:rPr lang="en-US" dirty="0" smtClean="0"/>
              <a:t>line 2B1</a:t>
            </a:r>
            <a:endParaRPr lang="en-GB" dirty="0" smtClean="0"/>
          </a:p>
          <a:p>
            <a:pPr lvl="1"/>
            <a:r>
              <a:rPr lang="en-GB" dirty="0" smtClean="0"/>
              <a:t>Cable replacement by RF piquet</a:t>
            </a:r>
          </a:p>
          <a:p>
            <a:r>
              <a:rPr lang="en-GB" dirty="0" smtClean="0"/>
              <a:t>Two options</a:t>
            </a:r>
          </a:p>
          <a:p>
            <a:pPr lvl="1"/>
            <a:r>
              <a:rPr lang="en-GB" dirty="0" smtClean="0"/>
              <a:t>If RF module fixed go to physics with Q20 optics but </a:t>
            </a:r>
            <a:r>
              <a:rPr lang="en-GB" dirty="0" err="1" smtClean="0"/>
              <a:t>lowish</a:t>
            </a:r>
            <a:r>
              <a:rPr lang="en-GB" dirty="0" smtClean="0"/>
              <a:t> bunch intensity as collision in 1 and 5 might not be optimum</a:t>
            </a:r>
          </a:p>
          <a:p>
            <a:pPr lvl="1"/>
            <a:r>
              <a:rPr lang="en-GB" dirty="0" smtClean="0"/>
              <a:t>If RF module not fixed, no high intensity (physics) beams until the TS3 on Monday morning. Will go to MD program until Monday morning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15/09/2012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56899</TotalTime>
  <Words>529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14th September</vt:lpstr>
      <vt:lpstr>Second part of b* = 1000 m</vt:lpstr>
      <vt:lpstr>RF klystron 2B1</vt:lpstr>
      <vt:lpstr>pPb MD</vt:lpstr>
      <vt:lpstr>Test ramp with 2 batches of 8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3204</cp:revision>
  <dcterms:created xsi:type="dcterms:W3CDTF">2010-07-26T05:43:59Z</dcterms:created>
  <dcterms:modified xsi:type="dcterms:W3CDTF">2012-09-15T06:58:30Z</dcterms:modified>
</cp:coreProperties>
</file>