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4"/>
  </p:notesMasterIdLst>
  <p:handoutMasterIdLst>
    <p:handoutMasterId r:id="rId15"/>
  </p:handoutMasterIdLst>
  <p:sldIdLst>
    <p:sldId id="1223" r:id="rId2"/>
    <p:sldId id="1224" r:id="rId3"/>
    <p:sldId id="1226" r:id="rId4"/>
    <p:sldId id="1227" r:id="rId5"/>
    <p:sldId id="1228" r:id="rId6"/>
    <p:sldId id="1229" r:id="rId7"/>
    <p:sldId id="1230" r:id="rId8"/>
    <p:sldId id="1231" r:id="rId9"/>
    <p:sldId id="1232" r:id="rId10"/>
    <p:sldId id="1233" r:id="rId11"/>
    <p:sldId id="1234" r:id="rId12"/>
    <p:sldId id="1225" r:id="rId13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0066"/>
    <a:srgbClr val="008000"/>
    <a:srgbClr val="0000FF"/>
    <a:srgbClr val="FFCC99"/>
    <a:srgbClr val="FF5050"/>
    <a:srgbClr val="CC0000"/>
    <a:srgbClr val="FF3300"/>
    <a:srgbClr val="FF0000"/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>
        <p:scale>
          <a:sx n="80" d="100"/>
          <a:sy n="80" d="100"/>
        </p:scale>
        <p:origin x="-1326" y="-73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9/14/2012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9/14/2012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9/14/2012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9/14/2012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9/14/2012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9/14/2012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9/14/2012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9/14/2012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9/14/2012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9/14/2012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9/14/2012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9/14/2012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9/14/2012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9/14/2012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morning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4752660"/>
          </a:xfrm>
        </p:spPr>
        <p:txBody>
          <a:bodyPr/>
          <a:lstStyle/>
          <a:p>
            <a:r>
              <a:rPr lang="en-US" dirty="0" smtClean="0"/>
              <a:t>09:30 Dump of </a:t>
            </a:r>
            <a:r>
              <a:rPr lang="en-US" dirty="0" err="1" smtClean="0"/>
              <a:t>pPb</a:t>
            </a:r>
            <a:r>
              <a:rPr lang="en-US" dirty="0" smtClean="0"/>
              <a:t> fill.</a:t>
            </a:r>
          </a:p>
          <a:p>
            <a:r>
              <a:rPr lang="en-US" dirty="0" smtClean="0"/>
              <a:t>RF intervention on klystron line 2B1.</a:t>
            </a:r>
          </a:p>
          <a:p>
            <a:r>
              <a:rPr lang="en-US" dirty="0" smtClean="0"/>
              <a:t>11:30 Preparing for injection. Problem with RF settings – fixed by G. Kruk.</a:t>
            </a:r>
          </a:p>
          <a:p>
            <a:pPr lvl="1"/>
            <a:r>
              <a:rPr lang="en-US" dirty="0" smtClean="0"/>
              <a:t>Changes in settings made since BP was created were not propagated.</a:t>
            </a:r>
          </a:p>
          <a:p>
            <a:r>
              <a:rPr lang="en-US" dirty="0" smtClean="0"/>
              <a:t>12:30 Again problem with 2B1. Switch off and remove from configuration of used cavities.</a:t>
            </a:r>
          </a:p>
          <a:p>
            <a:r>
              <a:rPr lang="en-US" dirty="0" smtClean="0"/>
              <a:t>13:00 Injecting. BPM phasing (for bunch by bunch).</a:t>
            </a:r>
          </a:p>
          <a:p>
            <a:r>
              <a:rPr lang="en-US" dirty="0" smtClean="0"/>
              <a:t>SPS no beam – HV cable issue.</a:t>
            </a:r>
          </a:p>
          <a:p>
            <a:r>
              <a:rPr lang="en-US" dirty="0" smtClean="0"/>
              <a:t>15:00 Ramp with 3 probes / beam.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9/14/2012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3623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Optics measurements at 1 km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2376045"/>
          </a:xfrm>
        </p:spPr>
        <p:txBody>
          <a:bodyPr/>
          <a:lstStyle/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Off-momentum </a:t>
            </a:r>
            <a:r>
              <a:rPr lang="en-US" dirty="0" smtClean="0"/>
              <a:t>measurements were also done to check the dispersion. No big difference between the measurement and the model was found.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k-modulation measurements was also performed to measure the beta* at IP1 and IP5. To be analyzed offline.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9/14/2012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Collisions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8650"/>
            <a:ext cx="8229600" cy="1008140"/>
          </a:xfrm>
        </p:spPr>
        <p:txBody>
          <a:bodyPr/>
          <a:lstStyle/>
          <a:p>
            <a:r>
              <a:rPr lang="en-GB" dirty="0" smtClean="0"/>
              <a:t>07:00 Collisions at ALPHA, about 1 Hz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07:18 Dump and refill to go for small </a:t>
            </a:r>
            <a:r>
              <a:rPr lang="en-GB" dirty="0" err="1" smtClean="0"/>
              <a:t>indiv</a:t>
            </a:r>
            <a:r>
              <a:rPr lang="en-GB" dirty="0" smtClean="0"/>
              <a:t> to take some data with pots in on the next fill, during EDF intervention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9/14/2012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480" y="1412720"/>
            <a:ext cx="7303385" cy="3917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444260" y="1556740"/>
            <a:ext cx="2160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Sune</a:t>
            </a:r>
            <a:r>
              <a:rPr lang="en-GB" dirty="0" smtClean="0"/>
              <a:t> </a:t>
            </a:r>
            <a:r>
              <a:rPr lang="en-GB" dirty="0" err="1" smtClean="0"/>
              <a:t>Jakobsen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5111750"/>
          </a:xfrm>
        </p:spPr>
        <p:txBody>
          <a:bodyPr/>
          <a:lstStyle/>
          <a:p>
            <a:r>
              <a:rPr lang="en-US" dirty="0" smtClean="0"/>
              <a:t>Today at 09:00 EDF intervention on SPS HV cable. </a:t>
            </a:r>
          </a:p>
          <a:p>
            <a:pPr lvl="1"/>
            <a:r>
              <a:rPr lang="en-US" dirty="0" smtClean="0"/>
              <a:t>Potentially no beam </a:t>
            </a:r>
            <a:r>
              <a:rPr lang="en-US" dirty="0" smtClean="0"/>
              <a:t>from SPS for </a:t>
            </a:r>
            <a:r>
              <a:rPr lang="en-US" dirty="0" smtClean="0"/>
              <a:t>the morning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Go for another 1000 m fill during EDF intervention</a:t>
            </a:r>
            <a:endParaRPr lang="en-US" dirty="0" smtClean="0"/>
          </a:p>
          <a:p>
            <a:pPr lvl="1"/>
            <a:r>
              <a:rPr lang="en-US" dirty="0" smtClean="0"/>
              <a:t>RF line 2B1 repair (klystron modulator).</a:t>
            </a:r>
          </a:p>
          <a:p>
            <a:r>
              <a:rPr lang="en-US" dirty="0" smtClean="0"/>
              <a:t>Then (options):</a:t>
            </a:r>
          </a:p>
          <a:p>
            <a:pPr lvl="1"/>
            <a:r>
              <a:rPr lang="en-US" dirty="0" err="1" smtClean="0"/>
              <a:t>pPb</a:t>
            </a:r>
            <a:r>
              <a:rPr lang="en-US" dirty="0" smtClean="0"/>
              <a:t> MD many p bunches against </a:t>
            </a:r>
            <a:r>
              <a:rPr lang="en-US" dirty="0" err="1" smtClean="0"/>
              <a:t>Pb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Q20 in SPS.</a:t>
            </a:r>
          </a:p>
          <a:p>
            <a:pPr lvl="1"/>
            <a:r>
              <a:rPr lang="en-US" dirty="0" err="1" smtClean="0"/>
              <a:t>LHCb</a:t>
            </a:r>
            <a:r>
              <a:rPr lang="en-US" dirty="0" smtClean="0"/>
              <a:t> polarity.</a:t>
            </a:r>
          </a:p>
          <a:p>
            <a:pPr lvl="1"/>
            <a:r>
              <a:rPr lang="en-US" dirty="0" smtClean="0"/>
              <a:t>Test fill with split collision BP and </a:t>
            </a:r>
            <a:r>
              <a:rPr lang="en-US" dirty="0" err="1" smtClean="0"/>
              <a:t>LHCb</a:t>
            </a:r>
            <a:r>
              <a:rPr lang="en-US" dirty="0" smtClean="0"/>
              <a:t> </a:t>
            </a:r>
            <a:r>
              <a:rPr lang="en-US" dirty="0" err="1" smtClean="0"/>
              <a:t>Pol</a:t>
            </a:r>
            <a:r>
              <a:rPr lang="en-US" dirty="0" smtClean="0"/>
              <a:t>-. One more test fill needed if split collision BP to be used after TS3 in ramp up.</a:t>
            </a:r>
          </a:p>
          <a:p>
            <a:pPr lvl="1"/>
            <a:r>
              <a:rPr lang="en-US" dirty="0" smtClean="0"/>
              <a:t>Physics.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9/14/2012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5594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afternoon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4752660"/>
          </a:xfrm>
        </p:spPr>
        <p:txBody>
          <a:bodyPr/>
          <a:lstStyle/>
          <a:p>
            <a:r>
              <a:rPr lang="en-US" dirty="0" smtClean="0"/>
              <a:t>15:40 Beam dumped in </a:t>
            </a:r>
            <a:r>
              <a:rPr lang="en-US" dirty="0" err="1" smtClean="0"/>
              <a:t>unsqueeze</a:t>
            </a:r>
            <a:r>
              <a:rPr lang="en-US" dirty="0" smtClean="0"/>
              <a:t> to 90m. Again the energy limits on TCTs…</a:t>
            </a:r>
          </a:p>
          <a:p>
            <a:pPr lvl="1"/>
            <a:r>
              <a:rPr lang="en-US" dirty="0" smtClean="0"/>
              <a:t>Too tight for 90m, and the limits were not opened for </a:t>
            </a:r>
            <a:r>
              <a:rPr lang="en-US" dirty="0" smtClean="0"/>
              <a:t>high beta</a:t>
            </a:r>
            <a:r>
              <a:rPr lang="en-US" dirty="0" smtClean="0"/>
              <a:t>. It was ‘assumed’ that we would mask everything (unfortunately not communicated). But this is and should not be(come) common practice. The SBF can have glitches…</a:t>
            </a:r>
          </a:p>
          <a:p>
            <a:r>
              <a:rPr lang="en-US" dirty="0" smtClean="0"/>
              <a:t>Opened energy limits for TCTs at 4 </a:t>
            </a:r>
            <a:r>
              <a:rPr lang="en-US" dirty="0" err="1" smtClean="0"/>
              <a:t>TeV</a:t>
            </a:r>
            <a:r>
              <a:rPr lang="en-US" dirty="0" smtClean="0"/>
              <a:t> (R. Bruce). And TCPs to reduce scraping in ramp.</a:t>
            </a:r>
          </a:p>
          <a:p>
            <a:pPr lvl="1"/>
            <a:r>
              <a:rPr lang="en-US" dirty="0" smtClean="0"/>
              <a:t>But TCT interlocks </a:t>
            </a:r>
            <a:r>
              <a:rPr lang="en-US" dirty="0"/>
              <a:t>back in next cycles… (but now masked</a:t>
            </a:r>
            <a:r>
              <a:rPr lang="en-US" dirty="0" smtClean="0"/>
              <a:t>). Too many other problems to investigate further.</a:t>
            </a:r>
          </a:p>
          <a:p>
            <a:r>
              <a:rPr lang="en-US" dirty="0" smtClean="0"/>
              <a:t>17:30 Filling again</a:t>
            </a:r>
          </a:p>
          <a:p>
            <a:r>
              <a:rPr lang="en-US" dirty="0" smtClean="0"/>
              <a:t>19:30 Ramp, then squeeze to 90 m.</a:t>
            </a:r>
          </a:p>
          <a:p>
            <a:r>
              <a:rPr lang="en-US" dirty="0" smtClean="0"/>
              <a:t>At 90 m the orbit FB suddenly oscillates on B1V and kicks out ½ of the beam. Not understood at all…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9/14/2012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7573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afternoon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497180" cy="4752660"/>
          </a:xfrm>
        </p:spPr>
        <p:txBody>
          <a:bodyPr/>
          <a:lstStyle/>
          <a:p>
            <a:r>
              <a:rPr lang="en-US" dirty="0" smtClean="0"/>
              <a:t>In parallel the </a:t>
            </a:r>
            <a:r>
              <a:rPr lang="en-US" dirty="0" err="1" smtClean="0"/>
              <a:t>unsqueeze</a:t>
            </a:r>
            <a:r>
              <a:rPr lang="en-US" dirty="0" smtClean="0"/>
              <a:t> to 500 m does not load. Current limits on RTQX in 1 and 5.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Limits were modified following a MP event with a trip of the triplet circuit. The limits were set based on currents used in OP (ECR) to +- 100 A (need -300 A for 1 km).</a:t>
            </a:r>
          </a:p>
          <a:p>
            <a:pPr lvl="1"/>
            <a:r>
              <a:rPr lang="en-US" dirty="0" smtClean="0"/>
              <a:t>The currents used for 500/1 km were overlooked in the analysis.</a:t>
            </a:r>
          </a:p>
          <a:p>
            <a:pPr lvl="1"/>
            <a:r>
              <a:rPr lang="en-US" dirty="0" smtClean="0"/>
              <a:t>A change of limits requires PCs to be OFF…</a:t>
            </a:r>
          </a:p>
          <a:p>
            <a:r>
              <a:rPr lang="en-US" dirty="0" smtClean="0"/>
              <a:t>Beam2 lost when AC-dipole key was turned without masking BIS </a:t>
            </a:r>
            <a:r>
              <a:rPr lang="en-US" dirty="0" smtClean="0"/>
              <a:t>input (while sitting at 90 m).</a:t>
            </a:r>
            <a:endParaRPr lang="en-US" dirty="0" smtClean="0"/>
          </a:p>
          <a:p>
            <a:r>
              <a:rPr lang="en-US" dirty="0" smtClean="0"/>
              <a:t>20:30 Dump and try again. PC limits updated to +- 400 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1026" name="AutoShape 2" descr="https://ab-dep-op-elogbook.web.cern.ch/ab-dep-op-elogbook/elogbook/secure/attach.php?attachId=1289243&amp;type=png&amp;fname=2012091319120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30" y="1628750"/>
            <a:ext cx="46958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27573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getting late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980660"/>
            <a:ext cx="8229600" cy="5111750"/>
          </a:xfrm>
        </p:spPr>
        <p:txBody>
          <a:bodyPr/>
          <a:lstStyle/>
          <a:p>
            <a:r>
              <a:rPr lang="en-US" dirty="0" smtClean="0"/>
              <a:t>22:00 Ramp again. De-squeeze to 90 m fine.</a:t>
            </a:r>
          </a:p>
          <a:p>
            <a:r>
              <a:rPr lang="en-US" dirty="0" smtClean="0"/>
              <a:t>Then at start of </a:t>
            </a:r>
            <a:r>
              <a:rPr lang="en-US" dirty="0" err="1" smtClean="0"/>
              <a:t>unsqueeze</a:t>
            </a:r>
            <a:r>
              <a:rPr lang="en-US" dirty="0" smtClean="0"/>
              <a:t> to 500m orbit FB instability, orbit oscillates. Managed to control orbit by switching off FB when diverging, then back ON, some convergence and so forth.</a:t>
            </a:r>
          </a:p>
          <a:p>
            <a:pPr lvl="1"/>
            <a:r>
              <a:rPr lang="en-US" dirty="0" smtClean="0"/>
              <a:t>Why did it never diverge before, even up to 1 km?</a:t>
            </a:r>
          </a:p>
          <a:p>
            <a:r>
              <a:rPr lang="en-US" dirty="0" smtClean="0"/>
              <a:t>While trying to sort out OFB and run it with a different optics (with Ralph also in remote), OFB crash – this means all RT settings lost. Tried to save, but end of game no. 3.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9/14/2012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8787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getting later and later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1223885"/>
          </a:xfrm>
        </p:spPr>
        <p:txBody>
          <a:bodyPr/>
          <a:lstStyle/>
          <a:p>
            <a:r>
              <a:rPr lang="en-US" dirty="0" smtClean="0"/>
              <a:t>01:00 Back at injection. RS+JW checking out OFB. Nice convergence with injection optics, unstable with 1km optics (not surprising). No real anomaly.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6" name="AutoShape 2" descr="https://ab-dep-op-elogbook.web.cern.ch/ab-dep-op-elogbook/elogbook/secure/attach.php?attachId=1289326&amp;type=png&amp;fname=20120914005413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375" y="2062908"/>
            <a:ext cx="5263785" cy="2105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5" descr="https://ab-dep-op-elogbook.web.cern.ch/ab-dep-op-elogbook/elogbook/secure/attach.php?attachId=1289327&amp;type=png&amp;fname=20120914011407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20" y="4278718"/>
            <a:ext cx="5616780" cy="224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55590" y="2596830"/>
            <a:ext cx="2476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Injection optics - OK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38446" y="4725180"/>
            <a:ext cx="23773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1km – unstable or slow convergence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1734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late…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1511925"/>
          </a:xfrm>
        </p:spPr>
        <p:txBody>
          <a:bodyPr/>
          <a:lstStyle/>
          <a:p>
            <a:r>
              <a:rPr lang="en-US" dirty="0" smtClean="0"/>
              <a:t>At 90m. This time the optics load worked. Not understood why the same commands to send the optics did not seem to have any effect the last times.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9/14/2012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469" y="2703020"/>
            <a:ext cx="7812450" cy="312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63610" y="3371512"/>
            <a:ext cx="3478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Unstable with injection optics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3503028" y="3771622"/>
            <a:ext cx="1739419" cy="881548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796170" y="2231618"/>
            <a:ext cx="1681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 optics</a:t>
            </a:r>
            <a:endParaRPr lang="en-GB" dirty="0"/>
          </a:p>
        </p:txBody>
      </p:sp>
      <p:cxnSp>
        <p:nvCxnSpPr>
          <p:cNvPr id="11" name="Straight Arrow Connector 10"/>
          <p:cNvCxnSpPr>
            <a:stCxn id="10" idx="2"/>
          </p:cNvCxnSpPr>
          <p:nvPr/>
        </p:nvCxnSpPr>
        <p:spPr bwMode="auto">
          <a:xfrm>
            <a:off x="6637106" y="2631728"/>
            <a:ext cx="0" cy="1139894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8221326" y="2703020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OK</a:t>
            </a:r>
            <a:endParaRPr lang="en-GB" dirty="0"/>
          </a:p>
        </p:txBody>
      </p:sp>
      <p:cxnSp>
        <p:nvCxnSpPr>
          <p:cNvPr id="14" name="Straight Arrow Connector 13"/>
          <p:cNvCxnSpPr>
            <a:stCxn id="13" idx="2"/>
          </p:cNvCxnSpPr>
          <p:nvPr/>
        </p:nvCxnSpPr>
        <p:spPr bwMode="auto">
          <a:xfrm flipH="1">
            <a:off x="7812450" y="3103130"/>
            <a:ext cx="686356" cy="91440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="" val="75146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440" y="3094925"/>
            <a:ext cx="7478042" cy="2991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late…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1511925"/>
          </a:xfrm>
        </p:spPr>
        <p:txBody>
          <a:bodyPr/>
          <a:lstStyle/>
          <a:p>
            <a:r>
              <a:rPr lang="en-US" dirty="0" smtClean="0"/>
              <a:t>At 500m. Again optics load worked, contrary to last time.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3460" y="1854316"/>
            <a:ext cx="2007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90m optics</a:t>
            </a:r>
            <a:endParaRPr lang="en-GB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 bwMode="auto">
          <a:xfrm>
            <a:off x="1687101" y="2254426"/>
            <a:ext cx="292539" cy="648649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803074" y="2054371"/>
            <a:ext cx="1681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 optics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4644010" y="2533183"/>
            <a:ext cx="0" cy="1139894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16" idx="2"/>
          </p:cNvCxnSpPr>
          <p:nvPr/>
        </p:nvCxnSpPr>
        <p:spPr bwMode="auto">
          <a:xfrm flipH="1">
            <a:off x="6948330" y="2254426"/>
            <a:ext cx="546836" cy="1894674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420192" y="1854316"/>
            <a:ext cx="2149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500m optics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5036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719815"/>
          </a:xfrm>
        </p:spPr>
        <p:txBody>
          <a:bodyPr/>
          <a:lstStyle/>
          <a:p>
            <a:r>
              <a:rPr lang="en-US" dirty="0" smtClean="0"/>
              <a:t>03:15 At 1 km – no losses in de-squeeze.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9/14/2012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540" y="1628750"/>
            <a:ext cx="5936390" cy="4819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71855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Finally measurements at 1 km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80660"/>
            <a:ext cx="8229600" cy="5111750"/>
          </a:xfrm>
        </p:spPr>
        <p:txBody>
          <a:bodyPr/>
          <a:lstStyle/>
          <a:p>
            <a:r>
              <a:rPr lang="en-GB" dirty="0" smtClean="0"/>
              <a:t>03:30 – 6:30 beta beat / optics measurements at 1 km</a:t>
            </a:r>
          </a:p>
          <a:p>
            <a:pPr lvl="1"/>
            <a:r>
              <a:rPr lang="en-US" dirty="0" smtClean="0"/>
              <a:t>After </a:t>
            </a:r>
            <a:r>
              <a:rPr lang="en-US" dirty="0" smtClean="0"/>
              <a:t>applying the corrections calculated from the data taken in June 2012 we performed the measurements. The beta-beat went down from ~30% to less then 10% after applying the corrections. </a:t>
            </a:r>
            <a:endParaRPr lang="en-US" dirty="0" smtClean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9/14/2012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359" y="2924930"/>
            <a:ext cx="4680671" cy="3342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9982" y="2924930"/>
            <a:ext cx="4484018" cy="324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47895</TotalTime>
  <Words>835</Words>
  <Application>Microsoft Office PowerPoint</Application>
  <PresentationFormat>On-screen Show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Pixel</vt:lpstr>
      <vt:lpstr>Thursday morning</vt:lpstr>
      <vt:lpstr>Thursday afternoon</vt:lpstr>
      <vt:lpstr>Thursday afternoon</vt:lpstr>
      <vt:lpstr>Thursday getting late</vt:lpstr>
      <vt:lpstr>Thursday getting later and later</vt:lpstr>
      <vt:lpstr>So late…</vt:lpstr>
      <vt:lpstr>So late…</vt:lpstr>
      <vt:lpstr>Finally </vt:lpstr>
      <vt:lpstr>Finally measurements at 1 km</vt:lpstr>
      <vt:lpstr>Optics measurements at 1 km</vt:lpstr>
      <vt:lpstr>Collisions</vt:lpstr>
      <vt:lpstr>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4058</cp:revision>
  <dcterms:created xsi:type="dcterms:W3CDTF">2010-07-26T05:43:59Z</dcterms:created>
  <dcterms:modified xsi:type="dcterms:W3CDTF">2012-09-14T06:26:19Z</dcterms:modified>
</cp:coreProperties>
</file>