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223" r:id="rId2"/>
    <p:sldId id="1226" r:id="rId3"/>
    <p:sldId id="1224" r:id="rId4"/>
    <p:sldId id="1225" r:id="rId5"/>
    <p:sldId id="1227" r:id="rId6"/>
    <p:sldId id="1228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66"/>
    <a:srgbClr val="008000"/>
    <a:srgbClr val="0000FF"/>
    <a:srgbClr val="FFCC99"/>
    <a:srgbClr val="FF5050"/>
    <a:srgbClr val="CC0000"/>
    <a:srgbClr val="FF3300"/>
    <a:srgbClr val="FF0000"/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80" d="100"/>
          <a:sy n="80" d="100"/>
        </p:scale>
        <p:origin x="-1026" y="-7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9/11/2012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9/11/2012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9/11/2012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9/11/2012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9/11/2012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9/11/2012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9/11/2012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9/11/2012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9/11/2012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9/11/2012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9/11/2012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9/11/2012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9/11/2012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9/11/2012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morning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4752660"/>
          </a:xfrm>
        </p:spPr>
        <p:txBody>
          <a:bodyPr/>
          <a:lstStyle/>
          <a:p>
            <a:r>
              <a:rPr lang="en-US" dirty="0" smtClean="0"/>
              <a:t>08:30 Start of </a:t>
            </a:r>
            <a:r>
              <a:rPr lang="en-US" dirty="0" err="1" smtClean="0"/>
              <a:t>rephasing</a:t>
            </a:r>
            <a:r>
              <a:rPr lang="en-US" dirty="0" smtClean="0"/>
              <a:t> MD. Dry tests in the morning.</a:t>
            </a:r>
          </a:p>
          <a:p>
            <a:pPr lvl="1"/>
            <a:r>
              <a:rPr lang="en-US" dirty="0" smtClean="0"/>
              <a:t>Firmware changes, software updates and debugging.</a:t>
            </a:r>
          </a:p>
          <a:p>
            <a:r>
              <a:rPr lang="en-US" dirty="0" smtClean="0"/>
              <a:t>13:00 Starting beam tests at 450 </a:t>
            </a:r>
            <a:r>
              <a:rPr lang="en-US" dirty="0" err="1" smtClean="0"/>
              <a:t>GeV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3 </a:t>
            </a:r>
            <a:r>
              <a:rPr lang="en-US" dirty="0" err="1"/>
              <a:t>attemps</a:t>
            </a:r>
            <a:r>
              <a:rPr lang="en-US" dirty="0"/>
              <a:t> with 6b/batch (1.6E11 p/bunch).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each trial </a:t>
            </a:r>
            <a:r>
              <a:rPr lang="en-US" dirty="0" smtClean="0"/>
              <a:t>filled with </a:t>
            </a:r>
            <a:r>
              <a:rPr lang="en-US" dirty="0"/>
              <a:t>rings locked, then added 30 Hz on ring1 and -30 Hz on ring2, let crossing point slip (1 </a:t>
            </a:r>
            <a:r>
              <a:rPr lang="en-US" dirty="0" err="1"/>
              <a:t>microsec</a:t>
            </a:r>
            <a:r>
              <a:rPr lang="en-US" dirty="0"/>
              <a:t> - 330 m - in 13 seconds), locked the two beams back to same frequency, then applied a series of frequency bumps to make beams collide in desired </a:t>
            </a:r>
            <a:r>
              <a:rPr lang="en-US" dirty="0" smtClean="0"/>
              <a:t>place.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8180" y="4149100"/>
            <a:ext cx="2616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P. </a:t>
            </a:r>
            <a:r>
              <a:rPr lang="en-US" dirty="0" err="1" smtClean="0"/>
              <a:t>Baudrenghien</a:t>
            </a:r>
            <a:r>
              <a:rPr lang="en-US" dirty="0" smtClean="0"/>
              <a:t> et al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afternoon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620610"/>
            <a:ext cx="8229600" cy="4752660"/>
          </a:xfrm>
        </p:spPr>
        <p:txBody>
          <a:bodyPr/>
          <a:lstStyle/>
          <a:p>
            <a:r>
              <a:rPr lang="en-US" dirty="0" smtClean="0"/>
              <a:t>Attempts:</a:t>
            </a:r>
          </a:p>
          <a:p>
            <a:pPr lvl="1"/>
            <a:r>
              <a:rPr lang="en-US" dirty="0" smtClean="0"/>
              <a:t>No. 1: dump </a:t>
            </a:r>
            <a:r>
              <a:rPr lang="en-US" dirty="0"/>
              <a:t>when applying the +-40 Hz frequency bump (3E-4 </a:t>
            </a:r>
            <a:r>
              <a:rPr lang="en-US" dirty="0" err="1"/>
              <a:t>dp</a:t>
            </a:r>
            <a:r>
              <a:rPr lang="en-US" dirty="0"/>
              <a:t>/p): </a:t>
            </a:r>
            <a:r>
              <a:rPr lang="en-US" dirty="0" smtClean="0"/>
              <a:t>too </a:t>
            </a:r>
            <a:r>
              <a:rPr lang="en-US" dirty="0"/>
              <a:t>large orbit deviation </a:t>
            </a:r>
            <a:r>
              <a:rPr lang="en-US" dirty="0" smtClean="0"/>
              <a:t>B1 </a:t>
            </a:r>
            <a:r>
              <a:rPr lang="en-US" dirty="0" smtClean="0">
                <a:sym typeface="Wingdings" pitchFamily="2" charset="2"/>
              </a:rPr>
              <a:t> SIS.</a:t>
            </a:r>
            <a:endParaRPr lang="en-US" dirty="0" smtClean="0"/>
          </a:p>
          <a:p>
            <a:pPr lvl="1"/>
            <a:r>
              <a:rPr lang="en-US" dirty="0" smtClean="0"/>
              <a:t>No. 2: </a:t>
            </a:r>
            <a:r>
              <a:rPr lang="en-US" dirty="0" err="1" smtClean="0"/>
              <a:t>centred</a:t>
            </a:r>
            <a:r>
              <a:rPr lang="en-US" dirty="0" smtClean="0"/>
              <a:t> </a:t>
            </a:r>
            <a:r>
              <a:rPr lang="en-US" dirty="0"/>
              <a:t>the orbit and reduced the amplitude of the frequency bumps to 20 Hz (1.5E-4 </a:t>
            </a:r>
            <a:r>
              <a:rPr lang="en-US" dirty="0" err="1"/>
              <a:t>dp</a:t>
            </a:r>
            <a:r>
              <a:rPr lang="en-US" dirty="0"/>
              <a:t>/p). Worked OK. C</a:t>
            </a:r>
            <a:r>
              <a:rPr lang="en-US" dirty="0" smtClean="0"/>
              <a:t>ompared </a:t>
            </a:r>
            <a:r>
              <a:rPr lang="en-US" dirty="0"/>
              <a:t>the RF measurements with the BPTX ATLAS and added offsets </a:t>
            </a:r>
            <a:r>
              <a:rPr lang="en-US" dirty="0" smtClean="0"/>
              <a:t>to converge </a:t>
            </a:r>
            <a:r>
              <a:rPr lang="en-US" dirty="0"/>
              <a:t>to ATLAS BPTX reading </a:t>
            </a:r>
            <a:r>
              <a:rPr lang="en-US" dirty="0" smtClean="0"/>
              <a:t>zero.</a:t>
            </a:r>
          </a:p>
          <a:p>
            <a:pPr lvl="1"/>
            <a:r>
              <a:rPr lang="en-US" dirty="0" smtClean="0"/>
              <a:t>No. 3: with </a:t>
            </a:r>
            <a:r>
              <a:rPr lang="en-US" dirty="0"/>
              <a:t>the calibrations from the second trial. "Collision" point converged nicely (BPTX reading 0.050 ns). </a:t>
            </a:r>
            <a:r>
              <a:rPr lang="en-US" dirty="0" smtClean="0"/>
              <a:t>Lifetime drop B2?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dirty="0">
                <a:solidFill>
                  <a:srgbClr val="FF0000"/>
                </a:solidFill>
              </a:rPr>
              <a:t>time left to try at 4 </a:t>
            </a:r>
            <a:r>
              <a:rPr lang="en-US" dirty="0" err="1">
                <a:solidFill>
                  <a:srgbClr val="FF0000"/>
                </a:solidFill>
              </a:rPr>
              <a:t>TeV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9/11/2012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0" y="3818170"/>
            <a:ext cx="428625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8244510" y="4941210"/>
            <a:ext cx="397710" cy="936130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054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evening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3096430"/>
          </a:xfrm>
        </p:spPr>
        <p:txBody>
          <a:bodyPr/>
          <a:lstStyle/>
          <a:p>
            <a:r>
              <a:rPr lang="en-US" dirty="0" smtClean="0"/>
              <a:t>16:00 Switching to p-</a:t>
            </a:r>
            <a:r>
              <a:rPr lang="en-US" dirty="0" err="1" smtClean="0"/>
              <a:t>Pb</a:t>
            </a:r>
            <a:r>
              <a:rPr lang="en-US" dirty="0" smtClean="0"/>
              <a:t> setup.</a:t>
            </a:r>
          </a:p>
          <a:p>
            <a:pPr lvl="1"/>
            <a:r>
              <a:rPr lang="en-US" dirty="0" smtClean="0"/>
              <a:t>Lot’s of last minutes things to fix on both SPS and LHC sides. Extraction settings SPS, collimator thresholds, ADT, RF, </a:t>
            </a:r>
            <a:r>
              <a:rPr lang="en-US" dirty="0" err="1" smtClean="0"/>
              <a:t>rephasing</a:t>
            </a:r>
            <a:r>
              <a:rPr lang="en-US" dirty="0" smtClean="0"/>
              <a:t> (and trying to remember how all this should fit together with mixed species…)</a:t>
            </a:r>
          </a:p>
          <a:p>
            <a:r>
              <a:rPr lang="en-US" dirty="0" smtClean="0"/>
              <a:t>20:48 Trying to inject </a:t>
            </a:r>
            <a:r>
              <a:rPr lang="en-US" dirty="0" err="1" smtClean="0"/>
              <a:t>Pb</a:t>
            </a:r>
            <a:r>
              <a:rPr lang="en-US" dirty="0" smtClean="0"/>
              <a:t> – circulating at first attempt.</a:t>
            </a:r>
          </a:p>
          <a:p>
            <a:pPr lvl="1"/>
            <a:r>
              <a:rPr lang="en-US" dirty="0" smtClean="0"/>
              <a:t>And ended up in the correct bucket.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6" name="AutoShape 2" descr="https://ab-dep-op-elogbook.web.cern.ch/ab-dep-op-elogbook/elogbook/secure/attach.php?attachId=1288388&amp;type=png&amp;fname=2012091020484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https://ab-dep-op-elogbook.web.cern.ch/ab-dep-op-elogbook/elogbook/secure/attach.php?attachId=1288388&amp;type=png&amp;fname=20120910204848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https://ab-dep-op-elogbook.web.cern.ch/ab-dep-op-elogbook/elogbook/secure/attach.php?attachId=1288388&amp;type=png&amp;fname=20120910204848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90" y="3789050"/>
            <a:ext cx="6660290" cy="2664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947050" y="3588995"/>
            <a:ext cx="163698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First </a:t>
            </a:r>
            <a:r>
              <a:rPr lang="en-US" dirty="0" err="1" smtClean="0"/>
              <a:t>Pb</a:t>
            </a:r>
            <a:r>
              <a:rPr lang="en-US" dirty="0" smtClean="0"/>
              <a:t> orbit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898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evening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3096430"/>
          </a:xfrm>
        </p:spPr>
        <p:txBody>
          <a:bodyPr/>
          <a:lstStyle/>
          <a:p>
            <a:r>
              <a:rPr lang="en-US" dirty="0" smtClean="0"/>
              <a:t>21:00+ Setting up RF loop gains, ADT gains…</a:t>
            </a:r>
          </a:p>
          <a:p>
            <a:pPr lvl="1"/>
            <a:r>
              <a:rPr lang="en-US" dirty="0" smtClean="0"/>
              <a:t>After RF frequency trim on B2/</a:t>
            </a:r>
            <a:r>
              <a:rPr lang="en-US" dirty="0" err="1" smtClean="0"/>
              <a:t>Pb</a:t>
            </a:r>
            <a:r>
              <a:rPr lang="en-US" dirty="0" smtClean="0"/>
              <a:t>, SPS re-phasing does not converge anymore. To be fixed later…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6" name="AutoShape 2" descr="https://ab-dep-op-elogbook.web.cern.ch/ab-dep-op-elogbook/elogbook/secure/attach.php?attachId=1288388&amp;type=png&amp;fname=2012091020484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https://ab-dep-op-elogbook.web.cern.ch/ab-dep-op-elogbook/elogbook/secure/attach.php?attachId=1288388&amp;type=png&amp;fname=20120910204848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https://ab-dep-op-elogbook.web.cern.ch/ab-dep-op-elogbook/elogbook/secure/attach.php?attachId=1288388&amp;type=png&amp;fname=20120910204848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70" y="2780910"/>
            <a:ext cx="4860040" cy="30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156220" y="4077090"/>
            <a:ext cx="13919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ADT setup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6504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20"/>
            <a:ext cx="8229600" cy="5111750"/>
          </a:xfrm>
        </p:spPr>
        <p:txBody>
          <a:bodyPr/>
          <a:lstStyle/>
          <a:p>
            <a:r>
              <a:rPr lang="en-US" dirty="0" smtClean="0"/>
              <a:t>22:00 B1 dumped – vacuum valve IR4.</a:t>
            </a:r>
          </a:p>
          <a:p>
            <a:r>
              <a:rPr lang="en-US" dirty="0" smtClean="0"/>
              <a:t>Leak detection overnight – leak on bellow of the B1 wire-scanner. Attempts to varnish the leak failed, only a small reduction in pressure.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9/11/2012</a:t>
            </a:fld>
            <a:endParaRPr lang="en-US" dirty="0"/>
          </a:p>
        </p:txBody>
      </p:sp>
      <p:pic>
        <p:nvPicPr>
          <p:cNvPr id="1026" name="Picture 2" descr="http://elogbook.cern.ch/eLogbook/attach_reader?attach_id=12884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2492870"/>
            <a:ext cx="6845135" cy="4032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200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5111750"/>
          </a:xfrm>
        </p:spPr>
        <p:txBody>
          <a:bodyPr/>
          <a:lstStyle/>
          <a:p>
            <a:r>
              <a:rPr lang="en-US" dirty="0" smtClean="0"/>
              <a:t>Repair of leak in Pt4. Details and schedule will be worked and communicated by experts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Expect to be back Wednesday morning.</a:t>
            </a:r>
            <a:endParaRPr lang="en-US" dirty="0" smtClean="0"/>
          </a:p>
          <a:p>
            <a:r>
              <a:rPr lang="en-US" dirty="0" smtClean="0"/>
              <a:t>VIP in Pt2.</a:t>
            </a:r>
          </a:p>
          <a:p>
            <a:r>
              <a:rPr lang="en-US" dirty="0" smtClean="0"/>
              <a:t>10:30 Dry run of modes in p-A mode.</a:t>
            </a:r>
          </a:p>
          <a:p>
            <a:r>
              <a:rPr lang="en-US" dirty="0" smtClean="0"/>
              <a:t>AC dipole dry run.</a:t>
            </a:r>
          </a:p>
          <a:p>
            <a:r>
              <a:rPr lang="en-US" dirty="0" smtClean="0"/>
              <a:t>RF power tests – delayed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Program (decided after the 08:30 meeting):</a:t>
            </a:r>
          </a:p>
          <a:p>
            <a:pPr lvl="1"/>
            <a:r>
              <a:rPr lang="en-US" dirty="0" smtClean="0"/>
              <a:t>Wednesday : </a:t>
            </a:r>
            <a:r>
              <a:rPr lang="en-US" dirty="0" err="1" smtClean="0"/>
              <a:t>pA</a:t>
            </a:r>
            <a:r>
              <a:rPr lang="en-US" dirty="0" smtClean="0"/>
              <a:t> pilot physics,</a:t>
            </a:r>
          </a:p>
          <a:p>
            <a:pPr lvl="1"/>
            <a:r>
              <a:rPr lang="en-US" dirty="0" smtClean="0"/>
              <a:t>Thursday: high Beta,</a:t>
            </a:r>
          </a:p>
          <a:p>
            <a:pPr lvl="1"/>
            <a:r>
              <a:rPr lang="en-US" dirty="0" smtClean="0"/>
              <a:t>Friday: </a:t>
            </a:r>
            <a:r>
              <a:rPr lang="en-US" dirty="0" err="1" smtClean="0"/>
              <a:t>pA</a:t>
            </a:r>
            <a:r>
              <a:rPr lang="en-US" dirty="0" smtClean="0"/>
              <a:t> MD (</a:t>
            </a:r>
            <a:r>
              <a:rPr lang="en-US" smtClean="0"/>
              <a:t>1 shift).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9/11/2012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47720</TotalTime>
  <Words>454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Monday morning</vt:lpstr>
      <vt:lpstr>Monday afternoon</vt:lpstr>
      <vt:lpstr>Monday evening</vt:lpstr>
      <vt:lpstr>Monday evening</vt:lpstr>
      <vt:lpstr>Monday night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4016</cp:revision>
  <dcterms:created xsi:type="dcterms:W3CDTF">2010-07-26T05:43:59Z</dcterms:created>
  <dcterms:modified xsi:type="dcterms:W3CDTF">2012-09-11T07:41:50Z</dcterms:modified>
</cp:coreProperties>
</file>