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1003" r:id="rId2"/>
    <p:sldId id="973" r:id="rId3"/>
    <p:sldId id="975" r:id="rId4"/>
    <p:sldId id="992" r:id="rId5"/>
    <p:sldId id="993" r:id="rId6"/>
    <p:sldId id="994" r:id="rId7"/>
    <p:sldId id="995" r:id="rId8"/>
    <p:sldId id="996" r:id="rId9"/>
    <p:sldId id="982" r:id="rId10"/>
    <p:sldId id="981" r:id="rId11"/>
    <p:sldId id="991" r:id="rId12"/>
    <p:sldId id="1005" r:id="rId13"/>
    <p:sldId id="984" r:id="rId14"/>
    <p:sldId id="1002" r:id="rId15"/>
    <p:sldId id="1004" r:id="rId16"/>
    <p:sldId id="987" r:id="rId17"/>
    <p:sldId id="988" r:id="rId18"/>
    <p:sldId id="976" r:id="rId19"/>
    <p:sldId id="978" r:id="rId20"/>
    <p:sldId id="979" r:id="rId21"/>
    <p:sldId id="1000" r:id="rId22"/>
    <p:sldId id="974" r:id="rId23"/>
    <p:sldId id="986" r:id="rId24"/>
    <p:sldId id="983" r:id="rId25"/>
    <p:sldId id="990" r:id="rId26"/>
    <p:sldId id="1001" r:id="rId27"/>
    <p:sldId id="997" r:id="rId28"/>
    <p:sldId id="998" r:id="rId2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1575" autoAdjust="0"/>
  </p:normalViewPr>
  <p:slideViewPr>
    <p:cSldViewPr>
      <p:cViewPr varScale="1">
        <p:scale>
          <a:sx n="76" d="100"/>
          <a:sy n="76" d="100"/>
        </p:scale>
        <p:origin x="-342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10-09-12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weekly summary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10-09-12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10-09-12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summary – week 36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6578" y="5085230"/>
            <a:ext cx="7772400" cy="1500187"/>
          </a:xfrm>
        </p:spPr>
        <p:txBody>
          <a:bodyPr/>
          <a:lstStyle/>
          <a:p>
            <a:r>
              <a:rPr lang="en-US" dirty="0" smtClean="0"/>
              <a:t>Coordination: Mike Lamont &amp; Bernhard </a:t>
            </a:r>
            <a:r>
              <a:rPr lang="en-US" dirty="0" err="1" smtClean="0"/>
              <a:t>Holzer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" y="980660"/>
            <a:ext cx="9142443" cy="20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 1/2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420" y="836640"/>
            <a:ext cx="8435400" cy="5616780"/>
          </a:xfrm>
        </p:spPr>
        <p:txBody>
          <a:bodyPr/>
          <a:lstStyle/>
          <a:p>
            <a:r>
              <a:rPr lang="en-GB" dirty="0"/>
              <a:t>PS working point </a:t>
            </a:r>
            <a:r>
              <a:rPr lang="en-GB" dirty="0" smtClean="0"/>
              <a:t>adjustment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slightly </a:t>
            </a:r>
            <a:r>
              <a:rPr lang="en-GB" dirty="0" smtClean="0"/>
              <a:t>lower </a:t>
            </a:r>
            <a:r>
              <a:rPr lang="en-GB" dirty="0"/>
              <a:t>bunch intensities but smaller </a:t>
            </a:r>
            <a:r>
              <a:rPr lang="en-GB" dirty="0" err="1" smtClean="0"/>
              <a:t>emittances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Beam 1 </a:t>
            </a:r>
            <a:r>
              <a:rPr lang="en-GB" dirty="0"/>
              <a:t>v</a:t>
            </a:r>
            <a:r>
              <a:rPr lang="en-GB" dirty="0" smtClean="0"/>
              <a:t>ertical instabilities at end </a:t>
            </a:r>
            <a:r>
              <a:rPr lang="en-GB" dirty="0" smtClean="0"/>
              <a:t>squeeze &amp; </a:t>
            </a:r>
            <a:r>
              <a:rPr lang="en-GB" dirty="0" smtClean="0"/>
              <a:t>collision BP</a:t>
            </a:r>
          </a:p>
          <a:p>
            <a:pPr lvl="1"/>
            <a:r>
              <a:rPr lang="en-GB" dirty="0" smtClean="0"/>
              <a:t>Brightness </a:t>
            </a:r>
            <a:r>
              <a:rPr lang="en-GB" dirty="0" smtClean="0"/>
              <a:t>driven</a:t>
            </a:r>
          </a:p>
          <a:p>
            <a:pPr lvl="1"/>
            <a:r>
              <a:rPr lang="en-GB" dirty="0"/>
              <a:t>Only a few bunches and not too detrimental</a:t>
            </a:r>
          </a:p>
          <a:p>
            <a:pPr lvl="1"/>
            <a:r>
              <a:rPr lang="en-GB" dirty="0" smtClean="0"/>
              <a:t>Tweaks: </a:t>
            </a:r>
            <a:r>
              <a:rPr lang="en-GB" dirty="0" err="1"/>
              <a:t>o</a:t>
            </a:r>
            <a:r>
              <a:rPr lang="en-GB" dirty="0" err="1" smtClean="0"/>
              <a:t>ctupoles</a:t>
            </a:r>
            <a:r>
              <a:rPr lang="en-GB" dirty="0" smtClean="0"/>
              <a:t> </a:t>
            </a:r>
            <a:r>
              <a:rPr lang="en-GB" dirty="0"/>
              <a:t>B1 to 520 A, Q’ B1 to around </a:t>
            </a:r>
            <a:r>
              <a:rPr lang="en-GB" dirty="0" smtClean="0"/>
              <a:t>16.5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Supressed with delta Q’V = +5   (total </a:t>
            </a:r>
            <a:r>
              <a:rPr lang="en-GB" dirty="0" smtClean="0">
                <a:solidFill>
                  <a:srgbClr val="FF0000"/>
                </a:solidFill>
              </a:rPr>
              <a:t>~22) </a:t>
            </a:r>
            <a:r>
              <a:rPr lang="en-GB" dirty="0" smtClean="0">
                <a:solidFill>
                  <a:srgbClr val="FF0000"/>
                </a:solidFill>
              </a:rPr>
              <a:t>but beam lost on slow losses (long running sum) going into collisions</a:t>
            </a:r>
          </a:p>
          <a:p>
            <a:r>
              <a:rPr lang="en-GB" dirty="0" smtClean="0"/>
              <a:t>Beam </a:t>
            </a:r>
            <a:r>
              <a:rPr lang="en-GB" dirty="0" smtClean="0"/>
              <a:t>1 lifetime dip going into </a:t>
            </a:r>
            <a:r>
              <a:rPr lang="en-GB" dirty="0"/>
              <a:t>collisions </a:t>
            </a:r>
            <a:r>
              <a:rPr lang="en-GB" dirty="0" smtClean="0"/>
              <a:t>- sometimes vicious – pushing loss limits</a:t>
            </a:r>
            <a:endParaRPr lang="en-GB" dirty="0"/>
          </a:p>
          <a:p>
            <a:pPr lvl="1"/>
            <a:r>
              <a:rPr lang="en-GB" dirty="0"/>
              <a:t>But beam 1 really likes the Q’ and </a:t>
            </a:r>
            <a:r>
              <a:rPr lang="en-GB" dirty="0" err="1"/>
              <a:t>octupoles</a:t>
            </a:r>
            <a:r>
              <a:rPr lang="en-GB" dirty="0"/>
              <a:t> trim </a:t>
            </a:r>
            <a:r>
              <a:rPr lang="en-GB" dirty="0" smtClean="0"/>
              <a:t>down once in collisions</a:t>
            </a:r>
            <a:endParaRPr lang="en-GB" dirty="0"/>
          </a:p>
          <a:p>
            <a:pPr lvl="2"/>
            <a:r>
              <a:rPr lang="en-GB" dirty="0" smtClean="0"/>
              <a:t>Chromaticity: -3 </a:t>
            </a:r>
            <a:r>
              <a:rPr lang="en-GB" dirty="0"/>
              <a:t>in </a:t>
            </a:r>
            <a:r>
              <a:rPr lang="en-GB" dirty="0" smtClean="0"/>
              <a:t>H, </a:t>
            </a:r>
            <a:r>
              <a:rPr lang="en-GB" dirty="0"/>
              <a:t>– 8 in </a:t>
            </a:r>
            <a:r>
              <a:rPr lang="en-GB" dirty="0" smtClean="0"/>
              <a:t>V</a:t>
            </a:r>
            <a:endParaRPr lang="en-GB" dirty="0"/>
          </a:p>
          <a:p>
            <a:pPr lvl="2"/>
            <a:r>
              <a:rPr lang="en-GB" dirty="0" err="1" smtClean="0"/>
              <a:t>Octupoles</a:t>
            </a:r>
            <a:r>
              <a:rPr lang="en-GB" dirty="0" smtClean="0"/>
              <a:t> </a:t>
            </a:r>
            <a:r>
              <a:rPr lang="en-GB" dirty="0"/>
              <a:t>down to </a:t>
            </a:r>
            <a:r>
              <a:rPr lang="en-GB" dirty="0" smtClean="0"/>
              <a:t>~200 A</a:t>
            </a:r>
          </a:p>
          <a:p>
            <a:pPr lvl="1"/>
            <a:r>
              <a:rPr lang="en-GB" dirty="0" smtClean="0"/>
              <a:t>Suggest to trim in in last 20 s or so of collision BP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Low-</a:t>
            </a:r>
            <a:r>
              <a:rPr lang="en-GB" dirty="0" err="1" smtClean="0"/>
              <a:t>ish</a:t>
            </a:r>
            <a:r>
              <a:rPr lang="en-GB" dirty="0" smtClean="0"/>
              <a:t> </a:t>
            </a:r>
            <a:r>
              <a:rPr lang="en-GB" dirty="0" smtClean="0"/>
              <a:t>lifetime </a:t>
            </a:r>
            <a:r>
              <a:rPr lang="en-GB" dirty="0" smtClean="0"/>
              <a:t>beam 2 in squeeze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elta QH = -0.002 not used but not ruled out</a:t>
            </a:r>
          </a:p>
          <a:p>
            <a:r>
              <a:rPr lang="en-GB" dirty="0" smtClean="0"/>
              <a:t>Occasional </a:t>
            </a:r>
            <a:r>
              <a:rPr lang="en-GB" dirty="0"/>
              <a:t>strong losses on bunch 20 &amp; 22 (private IP8 bunches)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loss in squeeze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692620"/>
            <a:ext cx="8137130" cy="52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390" y="6165380"/>
            <a:ext cx="8785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dirty="0"/>
              <a:t>Orbit (JW) not bad at all, at least with the 1 Hz average orbit.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00240" y="1068645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3046 - lost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47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3205 – instability VB1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630"/>
            <a:ext cx="9173791" cy="55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0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going into collision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9" name="Picture 8" descr="Screen shot 2012-09-09 at 10.4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764630"/>
            <a:ext cx="6422150" cy="4752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20" y="5660856"/>
            <a:ext cx="655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Particularly bad last night – really on the limit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7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1 into collisions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764630"/>
            <a:ext cx="7777080" cy="481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9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Strange goings 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~</a:t>
            </a:r>
            <a:r>
              <a:rPr lang="en-GB" dirty="0" smtClean="0"/>
              <a:t>17:00 Wednesday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</a:p>
          <a:p>
            <a:pPr lvl="1"/>
            <a:r>
              <a:rPr lang="en-GB" dirty="0" smtClean="0"/>
              <a:t>Strong t</a:t>
            </a:r>
            <a:r>
              <a:rPr lang="en-GB" dirty="0" smtClean="0"/>
              <a:t>une and orbit perturbations on bea</a:t>
            </a:r>
            <a:r>
              <a:rPr lang="en-GB" dirty="0" smtClean="0"/>
              <a:t>m – out of stable beams into adjust and back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(Also note occasional orbit perturbation which comes and goes – likely origin IR8)</a:t>
            </a:r>
            <a:endParaRPr lang="en-GB" dirty="0" smtClean="0"/>
          </a:p>
          <a:p>
            <a:r>
              <a:rPr lang="en-GB" dirty="0" smtClean="0"/>
              <a:t>At first though to be saturation of klystron 3B1</a:t>
            </a:r>
          </a:p>
          <a:p>
            <a:pPr lvl="1"/>
            <a:r>
              <a:rPr lang="en-GB" dirty="0" smtClean="0"/>
              <a:t>I </a:t>
            </a:r>
            <a:r>
              <a:rPr lang="en-GB" dirty="0"/>
              <a:t>realize that the main coupler klystron 3B1 has not moved since Aug 30th... On the ramp Aug 30th, 14:36 this klystron went in saturation and it has since been saturating in all ramps/physics till we made an intervention yesterday afternoon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Strange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883261"/>
            <a:ext cx="8205438" cy="53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8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TIMEOUTS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6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timeouts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2044"/>
              </p:ext>
            </p:extLst>
          </p:nvPr>
        </p:nvGraphicFramePr>
        <p:xfrm>
          <a:off x="179390" y="908650"/>
          <a:ext cx="8713212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60"/>
                <a:gridCol w="6480900"/>
                <a:gridCol w="108015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H:MM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Lost cryogenics in sector 78. QRL vacuum gauge spurious reading and triggering closure of </a:t>
                      </a:r>
                      <a:r>
                        <a:rPr lang="en-GB" dirty="0" err="1" smtClean="0"/>
                        <a:t>cryo</a:t>
                      </a:r>
                      <a:r>
                        <a:rPr lang="en-GB" dirty="0" smtClean="0"/>
                        <a:t> valves on DFB</a:t>
                      </a:r>
                    </a:p>
                    <a:p>
                      <a:r>
                        <a:rPr lang="en-GB" dirty="0" smtClean="0"/>
                        <a:t>Access in point 7 for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replacing vacuum PLC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5:40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MCOX and skew </a:t>
                      </a:r>
                      <a:r>
                        <a:rPr lang="en-GB" dirty="0" err="1" smtClean="0"/>
                        <a:t>octupoles</a:t>
                      </a:r>
                      <a:r>
                        <a:rPr lang="en-GB" dirty="0" smtClean="0"/>
                        <a:t> checks in shadow of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18kV cable intervention in SPS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Electrical glitch captured by FMCM of RD1.LR5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Access required for QPS </a:t>
                      </a:r>
                      <a:r>
                        <a:rPr lang="en-GB" dirty="0" smtClean="0"/>
                        <a:t>reset/send logging on RB.A12 didn't work to clear the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1:27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</a:t>
                      </a:r>
                    </a:p>
                    <a:p>
                      <a:r>
                        <a:rPr lang="en-GB" dirty="0" smtClean="0"/>
                        <a:t>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QPS (</a:t>
                      </a:r>
                      <a:r>
                        <a:rPr lang="en-GB" dirty="0" smtClean="0"/>
                        <a:t>RQS/RSS</a:t>
                      </a:r>
                      <a:r>
                        <a:rPr lang="en-GB" baseline="0" dirty="0" smtClean="0"/>
                        <a:t> controller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) problem - access required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twice – problems power cycling 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6:18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Trip</a:t>
                      </a:r>
                      <a:r>
                        <a:rPr lang="en-GB" baseline="0" dirty="0" smtClean="0"/>
                        <a:t> and </a:t>
                      </a:r>
                      <a:r>
                        <a:rPr lang="en-GB" dirty="0" smtClean="0"/>
                        <a:t>reset of the RQX5.R5 power converter</a:t>
                      </a:r>
                    </a:p>
                    <a:p>
                      <a:r>
                        <a:rPr lang="en-GB" dirty="0" smtClean="0"/>
                        <a:t>- Problem with the communication between the UPS and the PIC for point 5,</a:t>
                      </a:r>
                    </a:p>
                    <a:p>
                      <a:r>
                        <a:rPr lang="en-GB" dirty="0" smtClean="0"/>
                        <a:t>-</a:t>
                      </a:r>
                      <a:r>
                        <a:rPr lang="en-GB" baseline="0" dirty="0" smtClean="0"/>
                        <a:t> P</a:t>
                      </a:r>
                      <a:r>
                        <a:rPr lang="en-GB" dirty="0" smtClean="0"/>
                        <a:t>roblem on the RQX5.R5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QPS board B that required a reset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– access required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2:20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5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00" y="5733320"/>
            <a:ext cx="7772400" cy="792110"/>
          </a:xfrm>
        </p:spPr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20"/>
            <a:ext cx="5093678" cy="36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cmswbm.web.cern.ch/cmswbm/fills/fill_yearly_integratedluminosi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33" y="1556740"/>
            <a:ext cx="4459737" cy="30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6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timeouts continued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43089"/>
              </p:ext>
            </p:extLst>
          </p:nvPr>
        </p:nvGraphicFramePr>
        <p:xfrm>
          <a:off x="179390" y="908650"/>
          <a:ext cx="871321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74"/>
                <a:gridCol w="7064116"/>
                <a:gridCol w="86412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H:MM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Sat early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Lost communication with RCS.A67B1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QPS switch controller</a:t>
                      </a:r>
                      <a:r>
                        <a:rPr lang="en-GB" dirty="0" smtClean="0"/>
                        <a:t>; 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Access required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2:35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Sat 05:00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Motor for the demineralised water pump </a:t>
                      </a:r>
                      <a:r>
                        <a:rPr lang="en-GB" dirty="0" smtClean="0"/>
                        <a:t>C211A ( pump for all of sector 23 and 34)  changed. </a:t>
                      </a:r>
                    </a:p>
                    <a:p>
                      <a:r>
                        <a:rPr lang="en-GB" dirty="0" smtClean="0"/>
                        <a:t>Experts working and transport being arranged ... the motor is a 1.5 ton object </a:t>
                      </a:r>
                    </a:p>
                    <a:p>
                      <a:r>
                        <a:rPr lang="en-GB" dirty="0" smtClean="0"/>
                        <a:t>13:20 Access for pump motor in </a:t>
                      </a:r>
                      <a:r>
                        <a:rPr lang="en-GB" dirty="0" err="1" smtClean="0"/>
                        <a:t>Pt</a:t>
                      </a:r>
                      <a:r>
                        <a:rPr lang="en-GB" dirty="0" smtClean="0"/>
                        <a:t> 2 is finished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8:00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Sun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QPS</a:t>
                      </a:r>
                      <a:r>
                        <a:rPr lang="en-GB" dirty="0" smtClean="0"/>
                        <a:t> – access required</a:t>
                      </a:r>
                    </a:p>
                    <a:p>
                      <a:r>
                        <a:rPr lang="en-GB" dirty="0" smtClean="0"/>
                        <a:t>RQD/RQF.A56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controller can't be reset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2:50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Access in cell 28R8 for the power cycle of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a QPS controller </a:t>
                      </a:r>
                      <a:r>
                        <a:rPr lang="en-GB" dirty="0" smtClean="0"/>
                        <a:t>on the main dipoles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~2:00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590" y="5583193"/>
            <a:ext cx="568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QPS piquet (Stephen Pemberton) and RP piquet kept very busy all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1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replacement – Saturday morning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10"/>
            <a:ext cx="4462013" cy="59493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30" y="620610"/>
            <a:ext cx="5063500" cy="284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s://lh4.googleusercontent.com/-lfmq_nOXi8Y/UEsfKEyY8eI/AAAAAAAAA2M/nQcAMppbOXQ/s912/2012-09-08_11-12-52_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50" y="2924930"/>
            <a:ext cx="5374340" cy="30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10" y="5949350"/>
            <a:ext cx="417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CV, Transport, SPIE, Ronan </a:t>
            </a:r>
            <a:r>
              <a:rPr lang="en-US" dirty="0" err="1" smtClean="0"/>
              <a:t>Ledru</a:t>
            </a:r>
            <a:r>
              <a:rPr lang="en-US" dirty="0" smtClean="0"/>
              <a:t> (TI &amp; photos)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for Alice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894761"/>
            <a:ext cx="6336880" cy="395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9645" y="5229250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1, TDI out,  and then B2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1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5616780"/>
          </a:xfrm>
        </p:spPr>
        <p:txBody>
          <a:bodyPr/>
          <a:lstStyle/>
          <a:p>
            <a:r>
              <a:rPr lang="en-GB" dirty="0" smtClean="0"/>
              <a:t>MCOX </a:t>
            </a:r>
            <a:r>
              <a:rPr lang="en-GB" dirty="0" smtClean="0"/>
              <a:t>(inner triplet </a:t>
            </a:r>
            <a:r>
              <a:rPr lang="en-GB" dirty="0" err="1" smtClean="0"/>
              <a:t>octupoles</a:t>
            </a:r>
            <a:r>
              <a:rPr lang="en-GB" dirty="0" smtClean="0"/>
              <a:t>) </a:t>
            </a:r>
            <a:r>
              <a:rPr lang="en-GB" dirty="0" smtClean="0"/>
              <a:t>successfully </a:t>
            </a:r>
            <a:r>
              <a:rPr lang="en-GB" dirty="0" smtClean="0"/>
              <a:t>tested and </a:t>
            </a:r>
            <a:r>
              <a:rPr lang="en-GB" dirty="0" smtClean="0"/>
              <a:t>polarities check  (Rogelio et al)</a:t>
            </a:r>
            <a:endParaRPr lang="en-GB" dirty="0" smtClean="0"/>
          </a:p>
          <a:p>
            <a:r>
              <a:rPr lang="en-GB" dirty="0" smtClean="0"/>
              <a:t>Skew </a:t>
            </a:r>
            <a:r>
              <a:rPr lang="en-GB" dirty="0" err="1" smtClean="0"/>
              <a:t>sextupoles</a:t>
            </a:r>
            <a:r>
              <a:rPr lang="en-GB" dirty="0" smtClean="0"/>
              <a:t> – polarities partially </a:t>
            </a:r>
            <a:r>
              <a:rPr lang="en-GB" dirty="0" smtClean="0"/>
              <a:t>checked </a:t>
            </a:r>
            <a:endParaRPr lang="en-GB" dirty="0"/>
          </a:p>
          <a:p>
            <a:r>
              <a:rPr lang="en-GB" dirty="0" smtClean="0"/>
              <a:t>Abort gap </a:t>
            </a:r>
            <a:r>
              <a:rPr lang="en-GB" dirty="0" smtClean="0"/>
              <a:t>cleaning</a:t>
            </a:r>
          </a:p>
          <a:p>
            <a:pPr lvl="1"/>
            <a:r>
              <a:rPr lang="en-GB" dirty="0" smtClean="0"/>
              <a:t>New mode (AG Population check) deployed – Daniel, </a:t>
            </a:r>
            <a:r>
              <a:rPr lang="en-GB" dirty="0" err="1" smtClean="0"/>
              <a:t>Delphine</a:t>
            </a:r>
            <a:r>
              <a:rPr lang="en-GB" dirty="0" smtClean="0"/>
              <a:t> et al – now operational</a:t>
            </a:r>
            <a:endParaRPr lang="en-GB" dirty="0" smtClean="0"/>
          </a:p>
          <a:p>
            <a:r>
              <a:rPr lang="en-GB" dirty="0"/>
              <a:t>Updated the temperature limits for MKIs according to instructions from M. Barnes  (JW)</a:t>
            </a:r>
          </a:p>
          <a:p>
            <a:r>
              <a:rPr lang="en-GB" dirty="0"/>
              <a:t>OFC bug found – deploy fix next TS (Ralph </a:t>
            </a:r>
            <a:r>
              <a:rPr lang="en-GB" dirty="0" err="1"/>
              <a:t>Steinhagen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Batch by batch blow-up  </a:t>
            </a:r>
          </a:p>
          <a:p>
            <a:pPr lvl="1"/>
            <a:r>
              <a:rPr lang="en-GB" dirty="0"/>
              <a:t>PHILIPPE BAUDRENGHIEN, JOHANNES MOLENDIJK, MICHAEL JAUSSI</a:t>
            </a:r>
          </a:p>
          <a:p>
            <a:pPr lvl="1"/>
            <a:r>
              <a:rPr lang="en-GB" dirty="0"/>
              <a:t>Mechanics tested – mostly successful</a:t>
            </a:r>
          </a:p>
          <a:p>
            <a:pPr lvl="1"/>
            <a:r>
              <a:rPr lang="en-GB" dirty="0"/>
              <a:t>Transverse profiles were taken during the 1-hour filling. The goal is to correlate transverse </a:t>
            </a:r>
            <a:r>
              <a:rPr lang="en-GB" dirty="0" err="1"/>
              <a:t>emittance</a:t>
            </a:r>
            <a:r>
              <a:rPr lang="en-GB" dirty="0"/>
              <a:t> evolution with longitudinal </a:t>
            </a:r>
            <a:r>
              <a:rPr lang="en-GB" dirty="0" err="1"/>
              <a:t>emittance</a:t>
            </a:r>
            <a:r>
              <a:rPr lang="en-GB" dirty="0"/>
              <a:t>.  To be </a:t>
            </a:r>
            <a:r>
              <a:rPr lang="en-GB" dirty="0" smtClean="0"/>
              <a:t>analysed.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Ramp</a:t>
            </a:r>
            <a:r>
              <a:rPr lang="en-GB" dirty="0"/>
              <a:t>, squeeze, </a:t>
            </a:r>
            <a:r>
              <a:rPr lang="en-GB" dirty="0" smtClean="0"/>
              <a:t>collide (1,2,5), collide (8)…</a:t>
            </a:r>
          </a:p>
          <a:p>
            <a:pPr lvl="1"/>
            <a:r>
              <a:rPr lang="en-GB" dirty="0" err="1" smtClean="0"/>
              <a:t>Jorg</a:t>
            </a:r>
            <a:r>
              <a:rPr lang="en-GB" dirty="0" smtClean="0"/>
              <a:t>, </a:t>
            </a:r>
            <a:r>
              <a:rPr lang="en-GB" dirty="0" err="1" smtClean="0"/>
              <a:t>Laurette</a:t>
            </a:r>
            <a:r>
              <a:rPr lang="en-GB" dirty="0" smtClean="0"/>
              <a:t>, Giulia, Markus</a:t>
            </a:r>
          </a:p>
          <a:p>
            <a:pPr lvl="1"/>
            <a:r>
              <a:rPr lang="en-GB" dirty="0" smtClean="0"/>
              <a:t>Mechanics successfully tested… to be deployed at a suitable moment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95775"/>
            <a:ext cx="91452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Ramp seen in BGI. </a:t>
            </a:r>
            <a:endParaRPr lang="en-US" sz="1600" dirty="0" smtClean="0"/>
          </a:p>
          <a:p>
            <a:pPr algn="l"/>
            <a:r>
              <a:rPr lang="en-US" sz="1600" dirty="0" smtClean="0"/>
              <a:t>Front-end </a:t>
            </a:r>
            <a:r>
              <a:rPr lang="en-US" sz="1600" dirty="0"/>
              <a:t>fit and correction are different, their results can be read from timber. Interestingly the initial dip is smaller but the total blow is larger</a:t>
            </a:r>
            <a:r>
              <a:rPr lang="en-US" sz="1600" dirty="0" smtClean="0"/>
              <a:t>.</a:t>
            </a:r>
            <a:endParaRPr lang="en-US" sz="1600" dirty="0"/>
          </a:p>
          <a:p>
            <a:pPr algn="l"/>
            <a:r>
              <a:rPr lang="en-US" sz="1600" dirty="0"/>
              <a:t>Maybe the interesting conclusion at this stage is that the blowup takes place in the second part of the ramp.</a:t>
            </a:r>
          </a:p>
        </p:txBody>
      </p:sp>
      <p:pic>
        <p:nvPicPr>
          <p:cNvPr id="10" name="Picture 9" descr="Screen shot 2012-09-09 at 10.5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630"/>
            <a:ext cx="9144000" cy="3907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30" y="40153"/>
            <a:ext cx="2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Mariusz</a:t>
            </a:r>
            <a:r>
              <a:rPr lang="en-GB" dirty="0" smtClean="0"/>
              <a:t> </a:t>
            </a:r>
            <a:r>
              <a:rPr lang="en-GB" dirty="0" err="1" smtClean="0"/>
              <a:t>Sapinkski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471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Rogue PC</a:t>
            </a:r>
            <a:r>
              <a:rPr lang="en-US" dirty="0"/>
              <a:t>-INTERLOCK </a:t>
            </a:r>
            <a:r>
              <a:rPr lang="en-US" dirty="0" smtClean="0"/>
              <a:t>through </a:t>
            </a:r>
            <a:r>
              <a:rPr lang="en-US" dirty="0"/>
              <a:t>the </a:t>
            </a:r>
            <a:r>
              <a:rPr lang="en-US" dirty="0" smtClean="0"/>
              <a:t>RING_PERMIT</a:t>
            </a:r>
          </a:p>
          <a:p>
            <a:r>
              <a:rPr lang="en-US" dirty="0"/>
              <a:t>BLM sanity </a:t>
            </a:r>
            <a:r>
              <a:rPr lang="en-US" dirty="0" smtClean="0"/>
              <a:t>checks</a:t>
            </a:r>
          </a:p>
          <a:p>
            <a:r>
              <a:rPr lang="en-US" dirty="0"/>
              <a:t>M</a:t>
            </a:r>
            <a:r>
              <a:rPr lang="en-US" dirty="0" smtClean="0"/>
              <a:t>issing </a:t>
            </a:r>
            <a:r>
              <a:rPr lang="en-US" dirty="0"/>
              <a:t>data for injection oscillations for b1 72-b </a:t>
            </a:r>
            <a:r>
              <a:rPr lang="en-US" dirty="0" smtClean="0"/>
              <a:t>trains</a:t>
            </a:r>
          </a:p>
          <a:p>
            <a:r>
              <a:rPr lang="en-US" dirty="0" smtClean="0"/>
              <a:t>Vacuum spikes in ramp near MKI point 2</a:t>
            </a:r>
          </a:p>
          <a:p>
            <a:pPr lvl="1"/>
            <a:r>
              <a:rPr lang="en-GB" dirty="0"/>
              <a:t>discussion with Mike Barnes we see that the recent pressure increases at the MKI2 during the ramp are worst between the MKI and the </a:t>
            </a:r>
            <a:r>
              <a:rPr lang="en-GB" dirty="0" smtClean="0"/>
              <a:t>Q5L2 – e-cloud suspected</a:t>
            </a:r>
          </a:p>
          <a:p>
            <a:pPr lvl="1"/>
            <a:r>
              <a:rPr lang="en-GB" dirty="0"/>
              <a:t>increase the e-cloud solenoid in the region (VRPMB.25.5L2) from 3 to 5 </a:t>
            </a:r>
            <a:r>
              <a:rPr lang="en-GB" dirty="0" smtClean="0"/>
              <a:t>A</a:t>
            </a:r>
            <a:r>
              <a:rPr lang="en-US" dirty="0" smtClean="0"/>
              <a:t>…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2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GB" dirty="0" smtClean="0"/>
              <a:t>This </a:t>
            </a:r>
            <a:r>
              <a:rPr lang="en-GB" dirty="0"/>
              <a:t>week</a:t>
            </a:r>
          </a:p>
          <a:p>
            <a:pPr lvl="1"/>
            <a:r>
              <a:rPr lang="en-GB" dirty="0"/>
              <a:t>Monday 08:00 to 16:00  RF test for </a:t>
            </a:r>
            <a:r>
              <a:rPr lang="en-GB" dirty="0" err="1" smtClean="0"/>
              <a:t>pPb</a:t>
            </a:r>
            <a:r>
              <a:rPr lang="en-GB" dirty="0" smtClean="0"/>
              <a:t> </a:t>
            </a:r>
            <a:r>
              <a:rPr lang="en-GB" dirty="0"/>
              <a:t>re-phasing</a:t>
            </a:r>
          </a:p>
          <a:p>
            <a:pPr lvl="1"/>
            <a:r>
              <a:rPr lang="en-GB" dirty="0"/>
              <a:t>Monday 16:00 to Tuesday 9:00  </a:t>
            </a:r>
            <a:r>
              <a:rPr lang="en-GB" dirty="0" err="1" smtClean="0"/>
              <a:t>pPb</a:t>
            </a:r>
            <a:r>
              <a:rPr lang="en-GB" dirty="0" smtClean="0"/>
              <a:t> </a:t>
            </a:r>
            <a:r>
              <a:rPr lang="en-GB" dirty="0"/>
              <a:t>MD</a:t>
            </a:r>
          </a:p>
          <a:p>
            <a:pPr lvl="1"/>
            <a:r>
              <a:rPr lang="en-GB" dirty="0"/>
              <a:t>Tuesday 9:00 to 16:00 </a:t>
            </a:r>
            <a:r>
              <a:rPr lang="en-GB" dirty="0" smtClean="0"/>
              <a:t>VIP visit point 2 (</a:t>
            </a:r>
            <a:r>
              <a:rPr lang="en-GB" dirty="0" smtClean="0">
                <a:solidFill>
                  <a:srgbClr val="FF0000"/>
                </a:solidFill>
              </a:rPr>
              <a:t>ACCESS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Tuesday 16:00 to 16:00 Wednesday: high beta*</a:t>
            </a:r>
          </a:p>
          <a:p>
            <a:pPr lvl="1"/>
            <a:r>
              <a:rPr lang="en-GB" dirty="0"/>
              <a:t>Wednesday 16:00 to ~Thursday 16:00: </a:t>
            </a:r>
            <a:r>
              <a:rPr lang="en-GB" dirty="0" err="1" smtClean="0"/>
              <a:t>pPb</a:t>
            </a:r>
            <a:r>
              <a:rPr lang="en-GB" dirty="0" smtClean="0"/>
              <a:t> </a:t>
            </a:r>
            <a:r>
              <a:rPr lang="en-GB" dirty="0"/>
              <a:t>pilot </a:t>
            </a:r>
            <a:r>
              <a:rPr lang="en-GB" dirty="0" smtClean="0"/>
              <a:t>run</a:t>
            </a:r>
          </a:p>
          <a:p>
            <a:r>
              <a:rPr lang="en-GB" dirty="0" smtClean="0"/>
              <a:t>Thursday</a:t>
            </a:r>
          </a:p>
          <a:p>
            <a:pPr lvl="1"/>
            <a:r>
              <a:rPr lang="en-GB" dirty="0" smtClean="0"/>
              <a:t>Operational use of Q20 in SPS</a:t>
            </a:r>
          </a:p>
          <a:p>
            <a:pPr lvl="1"/>
            <a:r>
              <a:rPr lang="en-GB" dirty="0" smtClean="0"/>
              <a:t>Possible deployment of collide-collide</a:t>
            </a:r>
          </a:p>
          <a:p>
            <a:pPr lvl="1"/>
            <a:endParaRPr lang="en-GB" dirty="0"/>
          </a:p>
          <a:p>
            <a:r>
              <a:rPr lang="en-GB" dirty="0" smtClean="0"/>
              <a:t>On list</a:t>
            </a:r>
          </a:p>
          <a:p>
            <a:pPr lvl="1"/>
            <a:r>
              <a:rPr lang="en-GB" dirty="0" smtClean="0"/>
              <a:t>Transverse feedback tests – Wolfgang Hofle</a:t>
            </a:r>
          </a:p>
          <a:p>
            <a:pPr lvl="1"/>
            <a:r>
              <a:rPr lang="en-GB" dirty="0" smtClean="0"/>
              <a:t>Increase RF voltage in Stable beams – Benoit Salvant</a:t>
            </a:r>
          </a:p>
          <a:p>
            <a:pPr lvl="1"/>
            <a:endParaRPr lang="en-GB" dirty="0"/>
          </a:p>
          <a:p>
            <a:r>
              <a:rPr lang="en-GB" dirty="0" smtClean="0"/>
              <a:t>Coordination: </a:t>
            </a:r>
            <a:r>
              <a:rPr lang="en-GB" dirty="0" err="1" smtClean="0"/>
              <a:t>Jorg</a:t>
            </a:r>
            <a:r>
              <a:rPr lang="en-GB" dirty="0" smtClean="0"/>
              <a:t> </a:t>
            </a:r>
            <a:r>
              <a:rPr lang="en-GB" dirty="0" err="1" smtClean="0"/>
              <a:t>Wenninger</a:t>
            </a:r>
            <a:r>
              <a:rPr lang="en-GB" dirty="0" smtClean="0"/>
              <a:t>, Jan </a:t>
            </a:r>
            <a:r>
              <a:rPr lang="en-GB" dirty="0" err="1" smtClean="0"/>
              <a:t>Uythoven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9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45241"/>
              </p:ext>
            </p:extLst>
          </p:nvPr>
        </p:nvGraphicFramePr>
        <p:xfrm>
          <a:off x="107380" y="764630"/>
          <a:ext cx="8929240" cy="569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463"/>
                <a:gridCol w="825392"/>
                <a:gridCol w="900428"/>
                <a:gridCol w="1200570"/>
                <a:gridCol w="5027387"/>
              </a:tblGrid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Lumi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pb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Dump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9h39m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Trip of RQF.A23: Non destructive SEU on DQQBS#3 of DQLPU.B14L3 - digital filter corrupted. </a:t>
                      </a:r>
                      <a:endParaRPr lang="en-GB" sz="16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1h19m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Failure of optical link in BLM system (electronic card was exchanged)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6h46m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FMCM triggered the beam dump. Last cleaning 1h before the dump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8h58m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9h40m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1h26m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RF trip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5h34m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Inner triplet trip – dumped on BLMs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lost communication with RCS.A67B1 switch controller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12h13m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 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3047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10h46m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0140" y="6309400"/>
            <a:ext cx="309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1019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  <a:r>
              <a:rPr lang="en-US" dirty="0" smtClean="0"/>
              <a:t> for the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0" y="764630"/>
            <a:ext cx="7822883" cy="5194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520" y="6093370"/>
            <a:ext cx="72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 to an average bunch intensity of 1.69e11 ppb at 450 </a:t>
            </a:r>
            <a:r>
              <a:rPr lang="en-GB" dirty="0" err="1" smtClean="0"/>
              <a:t>GeV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24800" cy="516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392265" y="3140960"/>
            <a:ext cx="1224170" cy="93613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660" y="6007100"/>
            <a:ext cx="468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Thanks to the injectors…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104900"/>
            <a:ext cx="8661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PSB – LHC beam brightness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30"/>
            <a:ext cx="9144000" cy="3442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20" y="5589300"/>
            <a:ext cx="324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Bettina Mikulec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6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346200"/>
            <a:ext cx="6629400" cy="415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0" y="5877340"/>
            <a:ext cx="367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Rende</a:t>
            </a:r>
            <a:r>
              <a:rPr lang="en-GB" dirty="0" smtClean="0"/>
              <a:t> </a:t>
            </a:r>
            <a:r>
              <a:rPr lang="en-GB" dirty="0" err="1" smtClean="0"/>
              <a:t>Steerenberg</a:t>
            </a:r>
            <a:r>
              <a:rPr lang="en-GB" dirty="0" smtClean="0"/>
              <a:t> et a;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8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Lost fills above 450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weekly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10-09-12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85525"/>
              </p:ext>
            </p:extLst>
          </p:nvPr>
        </p:nvGraphicFramePr>
        <p:xfrm>
          <a:off x="0" y="1052670"/>
          <a:ext cx="9036620" cy="32899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00250"/>
                <a:gridCol w="999874"/>
                <a:gridCol w="1267806"/>
                <a:gridCol w="4968690"/>
              </a:tblGrid>
              <a:tr h="5049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Event Timestamp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Beam Mode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Fill Number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</a:rPr>
                        <a:t>Mps</a:t>
                      </a:r>
                      <a:r>
                        <a:rPr lang="en-GB" sz="1600" b="1" u="none" strike="noStrike" dirty="0">
                          <a:effectLst/>
                        </a:rPr>
                        <a:t> Expert Comment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</a:tr>
              <a:tr h="751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04-SEP-12 10.58. AM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ADJUST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3026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UFO</a:t>
                      </a:r>
                      <a:r>
                        <a:rPr lang="en-GB" sz="1600" b="1" u="none" strike="noStrike" dirty="0">
                          <a:effectLst/>
                        </a:rPr>
                        <a:t> on MKI.D5L2 above 200% of dump threshold, BLM at several magnets were above </a:t>
                      </a:r>
                      <a:r>
                        <a:rPr lang="en-GB" sz="1600" b="1" u="none" strike="noStrike" dirty="0" smtClean="0">
                          <a:effectLst/>
                        </a:rPr>
                        <a:t>threshold, </a:t>
                      </a:r>
                      <a:r>
                        <a:rPr lang="en-GB" sz="1600" b="1" u="none" strike="noStrike" dirty="0">
                          <a:effectLst/>
                        </a:rPr>
                        <a:t>triggered also ALICE BCM.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/>
                </a:tc>
              </a:tr>
              <a:tr h="107360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07-SEP-12 03.43 AM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ADJUST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3035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Losses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when going into collisions</a:t>
                      </a:r>
                      <a:r>
                        <a:rPr lang="en-GB" sz="1600" b="1" u="none" strike="noStrike" dirty="0">
                          <a:effectLst/>
                        </a:rPr>
                        <a:t>, while luminosity is just coming up. Beam oscillating on B1V. The orbit is still changing a bit (collision sequence not finished). The overall loss is not so high, dumped on TCSG IR7 0.6 s RS.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/>
                </a:tc>
              </a:tr>
              <a:tr h="26840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08-SEP-12 05.09 AM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SQUEEZE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3041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QF/QD Sector 2 -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water pump motor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/>
                </a:tc>
              </a:tr>
              <a:tr h="26840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08-SEP-12 07.13 PM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ADJUST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3044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high beam losses going into collisions </a:t>
                      </a:r>
                      <a:r>
                        <a:rPr lang="en-GB" sz="1600" b="1" u="none" strike="noStrike" dirty="0">
                          <a:effectLst/>
                        </a:rPr>
                        <a:t>- high Q'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/>
                </a:tc>
              </a:tr>
              <a:tr h="26840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09-SEP-12 07.13 PM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SQUEEZE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3046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>
                          <a:effectLst/>
                        </a:rPr>
                        <a:t>Very fast </a:t>
                      </a:r>
                      <a:r>
                        <a:rPr lang="en-GB" sz="1600" b="1" u="none" strike="noStrike" dirty="0">
                          <a:effectLst/>
                        </a:rPr>
                        <a:t>loss towards end of squeeze - not clear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4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51387</TotalTime>
  <Words>1368</Words>
  <Application>Microsoft Office PowerPoint</Application>
  <PresentationFormat>On-screen Show (4:3)</PresentationFormat>
  <Paragraphs>298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LHC summary – week 36 </vt:lpstr>
      <vt:lpstr>PERFORMANCE</vt:lpstr>
      <vt:lpstr>Physics</vt:lpstr>
      <vt:lpstr>Bunch intensities</vt:lpstr>
      <vt:lpstr>Emittances</vt:lpstr>
      <vt:lpstr>Brightness</vt:lpstr>
      <vt:lpstr>PSB – LHC beam brightness</vt:lpstr>
      <vt:lpstr>PS</vt:lpstr>
      <vt:lpstr>Lost fills above 450 GeV</vt:lpstr>
      <vt:lpstr>Observations 1/2</vt:lpstr>
      <vt:lpstr>Observations 2/2</vt:lpstr>
      <vt:lpstr>Beam loss in squeeze</vt:lpstr>
      <vt:lpstr>3205 – instability VB1</vt:lpstr>
      <vt:lpstr>Losses going into collision</vt:lpstr>
      <vt:lpstr>Beam 1 into collisions</vt:lpstr>
      <vt:lpstr>Strange goings on…</vt:lpstr>
      <vt:lpstr>Strange</vt:lpstr>
      <vt:lpstr>TIMEOUTS</vt:lpstr>
      <vt:lpstr>Main timeouts</vt:lpstr>
      <vt:lpstr>Main timeouts continued</vt:lpstr>
      <vt:lpstr>Motor replacement – Saturday morning</vt:lpstr>
      <vt:lpstr>Operational development</vt:lpstr>
      <vt:lpstr>Injection for Alice</vt:lpstr>
      <vt:lpstr>OD1</vt:lpstr>
      <vt:lpstr>OD2</vt:lpstr>
      <vt:lpstr>BGI</vt:lpstr>
      <vt:lpstr>Outstanding</vt:lpstr>
      <vt:lpstr>Incoming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2333</cp:revision>
  <dcterms:created xsi:type="dcterms:W3CDTF">2010-04-04T19:37:12Z</dcterms:created>
  <dcterms:modified xsi:type="dcterms:W3CDTF">2012-09-10T06:21:52Z</dcterms:modified>
</cp:coreProperties>
</file>