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9" r:id="rId1"/>
  </p:sldMasterIdLst>
  <p:notesMasterIdLst>
    <p:notesMasterId r:id="rId17"/>
  </p:notesMasterIdLst>
  <p:handoutMasterIdLst>
    <p:handoutMasterId r:id="rId18"/>
  </p:handoutMasterIdLst>
  <p:sldIdLst>
    <p:sldId id="958" r:id="rId2"/>
    <p:sldId id="962" r:id="rId3"/>
    <p:sldId id="963" r:id="rId4"/>
    <p:sldId id="964" r:id="rId5"/>
    <p:sldId id="965" r:id="rId6"/>
    <p:sldId id="959" r:id="rId7"/>
    <p:sldId id="960" r:id="rId8"/>
    <p:sldId id="957" r:id="rId9"/>
    <p:sldId id="961" r:id="rId10"/>
    <p:sldId id="956" r:id="rId11"/>
    <p:sldId id="966" r:id="rId12"/>
    <p:sldId id="968" r:id="rId13"/>
    <p:sldId id="969" r:id="rId14"/>
    <p:sldId id="970" r:id="rId15"/>
    <p:sldId id="971" r:id="rId16"/>
  </p:sldIdLst>
  <p:sldSz cx="9144000" cy="6858000" type="screen4x3"/>
  <p:notesSz cx="7010400" cy="9296400"/>
  <p:defaultTextStyle>
    <a:defPPr>
      <a:defRPr lang="en-US"/>
    </a:defPPr>
    <a:lvl1pPr algn="ctr" rtl="0" eaLnBrk="0" fontAlgn="base" hangingPunct="0">
      <a:spcBef>
        <a:spcPct val="50000"/>
      </a:spcBef>
      <a:spcAft>
        <a:spcPct val="0"/>
      </a:spcAft>
      <a:defRPr sz="2000" kern="1200">
        <a:solidFill>
          <a:schemeClr val="bg2"/>
        </a:solidFill>
        <a:latin typeface="Arial" charset="0"/>
        <a:ea typeface="+mn-ea"/>
        <a:cs typeface="+mn-cs"/>
      </a:defRPr>
    </a:lvl1pPr>
    <a:lvl2pPr marL="457200" algn="ctr" rtl="0" eaLnBrk="0" fontAlgn="base" hangingPunct="0">
      <a:spcBef>
        <a:spcPct val="50000"/>
      </a:spcBef>
      <a:spcAft>
        <a:spcPct val="0"/>
      </a:spcAft>
      <a:defRPr sz="2000" kern="1200">
        <a:solidFill>
          <a:schemeClr val="bg2"/>
        </a:solidFill>
        <a:latin typeface="Arial" charset="0"/>
        <a:ea typeface="+mn-ea"/>
        <a:cs typeface="+mn-cs"/>
      </a:defRPr>
    </a:lvl2pPr>
    <a:lvl3pPr marL="914400" algn="ctr" rtl="0" eaLnBrk="0" fontAlgn="base" hangingPunct="0">
      <a:spcBef>
        <a:spcPct val="50000"/>
      </a:spcBef>
      <a:spcAft>
        <a:spcPct val="0"/>
      </a:spcAft>
      <a:defRPr sz="2000" kern="1200">
        <a:solidFill>
          <a:schemeClr val="bg2"/>
        </a:solidFill>
        <a:latin typeface="Arial" charset="0"/>
        <a:ea typeface="+mn-ea"/>
        <a:cs typeface="+mn-cs"/>
      </a:defRPr>
    </a:lvl3pPr>
    <a:lvl4pPr marL="1371600" algn="ctr" rtl="0" eaLnBrk="0" fontAlgn="base" hangingPunct="0">
      <a:spcBef>
        <a:spcPct val="50000"/>
      </a:spcBef>
      <a:spcAft>
        <a:spcPct val="0"/>
      </a:spcAft>
      <a:defRPr sz="2000" kern="1200">
        <a:solidFill>
          <a:schemeClr val="bg2"/>
        </a:solidFill>
        <a:latin typeface="Arial" charset="0"/>
        <a:ea typeface="+mn-ea"/>
        <a:cs typeface="+mn-cs"/>
      </a:defRPr>
    </a:lvl4pPr>
    <a:lvl5pPr marL="1828800" algn="ctr" rtl="0" eaLnBrk="0" fontAlgn="base" hangingPunct="0">
      <a:spcBef>
        <a:spcPct val="50000"/>
      </a:spcBef>
      <a:spcAft>
        <a:spcPct val="0"/>
      </a:spcAft>
      <a:defRPr sz="2000" kern="1200">
        <a:solidFill>
          <a:schemeClr val="bg2"/>
        </a:solidFill>
        <a:latin typeface="Arial" charset="0"/>
        <a:ea typeface="+mn-ea"/>
        <a:cs typeface="+mn-cs"/>
      </a:defRPr>
    </a:lvl5pPr>
    <a:lvl6pPr marL="2286000" algn="l" defTabSz="914400" rtl="0" eaLnBrk="1" latinLnBrk="0" hangingPunct="1">
      <a:defRPr sz="2000" kern="1200">
        <a:solidFill>
          <a:schemeClr val="bg2"/>
        </a:solidFill>
        <a:latin typeface="Arial" charset="0"/>
        <a:ea typeface="+mn-ea"/>
        <a:cs typeface="+mn-cs"/>
      </a:defRPr>
    </a:lvl6pPr>
    <a:lvl7pPr marL="2743200" algn="l" defTabSz="914400" rtl="0" eaLnBrk="1" latinLnBrk="0" hangingPunct="1">
      <a:defRPr sz="2000" kern="1200">
        <a:solidFill>
          <a:schemeClr val="bg2"/>
        </a:solidFill>
        <a:latin typeface="Arial" charset="0"/>
        <a:ea typeface="+mn-ea"/>
        <a:cs typeface="+mn-cs"/>
      </a:defRPr>
    </a:lvl7pPr>
    <a:lvl8pPr marL="3200400" algn="l" defTabSz="914400" rtl="0" eaLnBrk="1" latinLnBrk="0" hangingPunct="1">
      <a:defRPr sz="2000" kern="1200">
        <a:solidFill>
          <a:schemeClr val="bg2"/>
        </a:solidFill>
        <a:latin typeface="Arial" charset="0"/>
        <a:ea typeface="+mn-ea"/>
        <a:cs typeface="+mn-cs"/>
      </a:defRPr>
    </a:lvl8pPr>
    <a:lvl9pPr marL="3657600" algn="l" defTabSz="914400" rtl="0" eaLnBrk="1" latinLnBrk="0" hangingPunct="1">
      <a:defRPr sz="2000" kern="1200">
        <a:solidFill>
          <a:schemeClr val="bg2"/>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FF0000"/>
    <a:srgbClr val="99FF99"/>
    <a:srgbClr val="0000FF"/>
    <a:srgbClr val="FFCCCC"/>
    <a:srgbClr val="9FCAFF"/>
    <a:srgbClr val="DDDDDD"/>
    <a:srgbClr val="99FFCC"/>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1" autoAdjust="0"/>
    <p:restoredTop sz="91575" autoAdjust="0"/>
  </p:normalViewPr>
  <p:slideViewPr>
    <p:cSldViewPr>
      <p:cViewPr varScale="1">
        <p:scale>
          <a:sx n="76" d="100"/>
          <a:sy n="76" d="100"/>
        </p:scale>
        <p:origin x="-618" y="-102"/>
      </p:cViewPr>
      <p:guideLst>
        <p:guide orient="horz" pos="2160"/>
        <p:guide pos="5103"/>
      </p:guideLst>
    </p:cSldViewPr>
  </p:slideViewPr>
  <p:notesTextViewPr>
    <p:cViewPr>
      <p:scale>
        <a:sx n="100" d="100"/>
        <a:sy n="100" d="100"/>
      </p:scale>
      <p:origin x="0" y="0"/>
    </p:cViewPr>
  </p:notesTextViewPr>
  <p:sorterViewPr>
    <p:cViewPr>
      <p:scale>
        <a:sx n="66" d="100"/>
        <a:sy n="66" d="100"/>
      </p:scale>
      <p:origin x="0" y="0"/>
    </p:cViewPr>
  </p:sorter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0271544C-6647-7A44-A30B-40518DF4CE46}" type="datetimeFigureOut">
              <a:rPr lang="en-US" smtClean="0"/>
              <a:pPr/>
              <a:t>9/5/2012</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311DEE20-7222-3F4B-902C-214D1A5332D5}" type="slidenum">
              <a:rPr lang="en-US" smtClean="0"/>
              <a:pPr/>
              <a:t>‹#›</a:t>
            </a:fld>
            <a:endParaRPr lang="en-US"/>
          </a:p>
        </p:txBody>
      </p:sp>
    </p:spTree>
    <p:extLst>
      <p:ext uri="{BB962C8B-B14F-4D97-AF65-F5344CB8AC3E}">
        <p14:creationId xmlns:p14="http://schemas.microsoft.com/office/powerpoint/2010/main" val="239171504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eaLnBrk="1" hangingPunct="1">
              <a:spcBef>
                <a:spcPct val="0"/>
              </a:spcBef>
              <a:defRPr sz="1200">
                <a:solidFill>
                  <a:schemeClr val="tx1"/>
                </a:solidFill>
              </a:defRPr>
            </a:lvl1pPr>
          </a:lstStyle>
          <a:p>
            <a:endParaRPr lang="en-US"/>
          </a:p>
        </p:txBody>
      </p:sp>
      <p:sp>
        <p:nvSpPr>
          <p:cNvPr id="31747"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spcBef>
                <a:spcPct val="0"/>
              </a:spcBef>
              <a:defRPr sz="1200">
                <a:solidFill>
                  <a:schemeClr val="tx1"/>
                </a:solidFill>
              </a:defRPr>
            </a:lvl1pPr>
          </a:lstStyle>
          <a:p>
            <a:endParaRPr lang="en-US"/>
          </a:p>
        </p:txBody>
      </p:sp>
      <p:sp>
        <p:nvSpPr>
          <p:cNvPr id="3174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31749"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1750"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eaLnBrk="1" hangingPunct="1">
              <a:spcBef>
                <a:spcPct val="0"/>
              </a:spcBef>
              <a:defRPr sz="1200">
                <a:solidFill>
                  <a:schemeClr val="tx1"/>
                </a:solidFill>
              </a:defRPr>
            </a:lvl1pPr>
          </a:lstStyle>
          <a:p>
            <a:endParaRPr lang="en-US"/>
          </a:p>
        </p:txBody>
      </p:sp>
      <p:sp>
        <p:nvSpPr>
          <p:cNvPr id="31751"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spcBef>
                <a:spcPct val="0"/>
              </a:spcBef>
              <a:defRPr sz="1200">
                <a:solidFill>
                  <a:schemeClr val="tx1"/>
                </a:solidFill>
              </a:defRPr>
            </a:lvl1pPr>
          </a:lstStyle>
          <a:p>
            <a:fld id="{1EE94C69-A77A-4829-890D-081FF2A6740B}" type="slidenum">
              <a:rPr lang="en-US"/>
              <a:pPr/>
              <a:t>‹#›</a:t>
            </a:fld>
            <a:endParaRPr lang="en-US"/>
          </a:p>
        </p:txBody>
      </p:sp>
    </p:spTree>
    <p:extLst>
      <p:ext uri="{BB962C8B-B14F-4D97-AF65-F5344CB8AC3E}">
        <p14:creationId xmlns:p14="http://schemas.microsoft.com/office/powerpoint/2010/main" val="3935614551"/>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602" name="Group 2"/>
          <p:cNvGrpSpPr>
            <a:grpSpLocks/>
          </p:cNvGrpSpPr>
          <p:nvPr/>
        </p:nvGrpSpPr>
        <p:grpSpPr bwMode="auto">
          <a:xfrm>
            <a:off x="0" y="0"/>
            <a:ext cx="9144000" cy="6858000"/>
            <a:chOff x="0" y="0"/>
            <a:chExt cx="5760" cy="4320"/>
          </a:xfrm>
        </p:grpSpPr>
        <p:sp>
          <p:nvSpPr>
            <p:cNvPr id="25603"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eaLnBrk="1" hangingPunct="1">
                <a:spcBef>
                  <a:spcPct val="0"/>
                </a:spcBef>
              </a:pPr>
              <a:endParaRPr lang="en-US" sz="2400">
                <a:solidFill>
                  <a:schemeClr val="tx1"/>
                </a:solidFill>
                <a:latin typeface="Times New Roman" pitchFamily="18" charset="0"/>
              </a:endParaRPr>
            </a:p>
          </p:txBody>
        </p:sp>
        <p:sp>
          <p:nvSpPr>
            <p:cNvPr id="25604"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grpSp>
          <p:nvGrpSpPr>
            <p:cNvPr id="25605" name="Group 5"/>
            <p:cNvGrpSpPr>
              <a:grpSpLocks/>
            </p:cNvGrpSpPr>
            <p:nvPr/>
          </p:nvGrpSpPr>
          <p:grpSpPr bwMode="auto">
            <a:xfrm>
              <a:off x="0" y="672"/>
              <a:ext cx="1806" cy="1989"/>
              <a:chOff x="0" y="672"/>
              <a:chExt cx="1806" cy="1989"/>
            </a:xfrm>
          </p:grpSpPr>
          <p:sp>
            <p:nvSpPr>
              <p:cNvPr id="25606"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sp>
            <p:nvSpPr>
              <p:cNvPr id="25607"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sp>
            <p:nvSpPr>
              <p:cNvPr id="25608"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sp>
            <p:nvSpPr>
              <p:cNvPr id="25609"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sp>
            <p:nvSpPr>
              <p:cNvPr id="25610"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sp>
            <p:nvSpPr>
              <p:cNvPr id="25611"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sp>
            <p:nvSpPr>
              <p:cNvPr id="25612"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sp>
            <p:nvSpPr>
              <p:cNvPr id="25613"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sp>
            <p:nvSpPr>
              <p:cNvPr id="25614"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sp>
            <p:nvSpPr>
              <p:cNvPr id="25615"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grpSp>
      </p:grpSp>
      <p:sp>
        <p:nvSpPr>
          <p:cNvPr id="25616" name="Rectangle 16"/>
          <p:cNvSpPr>
            <a:spLocks noGrp="1" noChangeArrowheads="1"/>
          </p:cNvSpPr>
          <p:nvPr>
            <p:ph type="dt" sz="half" idx="2"/>
          </p:nvPr>
        </p:nvSpPr>
        <p:spPr>
          <a:xfrm>
            <a:off x="457200" y="6248400"/>
            <a:ext cx="2133600" cy="457200"/>
          </a:xfrm>
        </p:spPr>
        <p:txBody>
          <a:bodyPr/>
          <a:lstStyle>
            <a:lvl1pPr>
              <a:defRPr>
                <a:solidFill>
                  <a:schemeClr val="tx1"/>
                </a:solidFill>
              </a:defRPr>
            </a:lvl1pPr>
          </a:lstStyle>
          <a:p>
            <a:r>
              <a:rPr lang="en-US" smtClean="0"/>
              <a:t>06-09-12</a:t>
            </a:r>
            <a:endParaRPr lang="en-US"/>
          </a:p>
        </p:txBody>
      </p:sp>
      <p:sp>
        <p:nvSpPr>
          <p:cNvPr id="25617" name="Rectangle 17"/>
          <p:cNvSpPr>
            <a:spLocks noGrp="1" noChangeArrowheads="1"/>
          </p:cNvSpPr>
          <p:nvPr>
            <p:ph type="ftr" sz="quarter" idx="3"/>
          </p:nvPr>
        </p:nvSpPr>
        <p:spPr>
          <a:xfrm>
            <a:off x="3124200" y="6248400"/>
            <a:ext cx="2895600" cy="457200"/>
          </a:xfrm>
        </p:spPr>
        <p:txBody>
          <a:bodyPr/>
          <a:lstStyle>
            <a:lvl1pPr>
              <a:defRPr>
                <a:solidFill>
                  <a:schemeClr val="tx1"/>
                </a:solidFill>
              </a:defRPr>
            </a:lvl1pPr>
          </a:lstStyle>
          <a:p>
            <a:r>
              <a:rPr lang="en-US" smtClean="0"/>
              <a:t>LHC status</a:t>
            </a:r>
            <a:endParaRPr lang="en-US"/>
          </a:p>
        </p:txBody>
      </p:sp>
      <p:sp>
        <p:nvSpPr>
          <p:cNvPr id="25618" name="Rectangle 18"/>
          <p:cNvSpPr>
            <a:spLocks noGrp="1" noChangeArrowheads="1"/>
          </p:cNvSpPr>
          <p:nvPr>
            <p:ph type="sldNum" sz="quarter" idx="4"/>
          </p:nvPr>
        </p:nvSpPr>
        <p:spPr>
          <a:xfrm>
            <a:off x="6553200" y="6248400"/>
            <a:ext cx="2133600" cy="457200"/>
          </a:xfrm>
        </p:spPr>
        <p:txBody>
          <a:bodyPr/>
          <a:lstStyle>
            <a:lvl1pPr>
              <a:defRPr sz="1200">
                <a:solidFill>
                  <a:schemeClr val="tx1"/>
                </a:solidFill>
                <a:latin typeface="Arial Black" pitchFamily="34" charset="0"/>
              </a:defRPr>
            </a:lvl1pPr>
          </a:lstStyle>
          <a:p>
            <a:fld id="{42080964-D815-4D51-9BE1-AC88875DFBA6}" type="slidenum">
              <a:rPr lang="en-US"/>
              <a:pPr/>
              <a:t>‹#›</a:t>
            </a:fld>
            <a:endParaRPr lang="en-US"/>
          </a:p>
        </p:txBody>
      </p:sp>
      <p:sp>
        <p:nvSpPr>
          <p:cNvPr id="25619" name="Rectangle 19"/>
          <p:cNvSpPr>
            <a:spLocks noGrp="1" noChangeArrowheads="1"/>
          </p:cNvSpPr>
          <p:nvPr>
            <p:ph type="ctrTitle"/>
          </p:nvPr>
        </p:nvSpPr>
        <p:spPr>
          <a:xfrm>
            <a:off x="2971800" y="1828800"/>
            <a:ext cx="6019800" cy="2209800"/>
          </a:xfrm>
        </p:spPr>
        <p:txBody>
          <a:bodyPr/>
          <a:lstStyle>
            <a:lvl1pPr>
              <a:defRPr sz="3800">
                <a:solidFill>
                  <a:srgbClr val="FFFFFF"/>
                </a:solidFill>
              </a:defRPr>
            </a:lvl1pPr>
          </a:lstStyle>
          <a:p>
            <a:r>
              <a:rPr lang="en-US"/>
              <a:t>Click to edit Master title style</a:t>
            </a:r>
          </a:p>
        </p:txBody>
      </p:sp>
      <p:sp>
        <p:nvSpPr>
          <p:cNvPr id="2562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2600"/>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smtClean="0"/>
              <a:t>LHC status</a:t>
            </a:r>
            <a:endParaRPr lang="en-US"/>
          </a:p>
        </p:txBody>
      </p:sp>
      <p:sp>
        <p:nvSpPr>
          <p:cNvPr id="5" name="Slide Number Placeholder 4"/>
          <p:cNvSpPr>
            <a:spLocks noGrp="1"/>
          </p:cNvSpPr>
          <p:nvPr>
            <p:ph type="sldNum" sz="quarter" idx="11"/>
          </p:nvPr>
        </p:nvSpPr>
        <p:spPr/>
        <p:txBody>
          <a:bodyPr/>
          <a:lstStyle>
            <a:lvl1pPr>
              <a:defRPr/>
            </a:lvl1pPr>
          </a:lstStyle>
          <a:p>
            <a:fld id="{89DD70A9-BAE9-49B5-BB4A-4022358022C0}" type="slidenum">
              <a:rPr lang="en-US"/>
              <a:pPr/>
              <a:t>‹#›</a:t>
            </a:fld>
            <a:endParaRPr lang="en-US"/>
          </a:p>
        </p:txBody>
      </p:sp>
      <p:sp>
        <p:nvSpPr>
          <p:cNvPr id="6" name="Date Placeholder 5"/>
          <p:cNvSpPr>
            <a:spLocks noGrp="1"/>
          </p:cNvSpPr>
          <p:nvPr>
            <p:ph type="dt" sz="half" idx="12"/>
          </p:nvPr>
        </p:nvSpPr>
        <p:spPr/>
        <p:txBody>
          <a:bodyPr/>
          <a:lstStyle>
            <a:lvl1pPr>
              <a:defRPr/>
            </a:lvl1pPr>
          </a:lstStyle>
          <a:p>
            <a:r>
              <a:rPr lang="en-US" smtClean="0"/>
              <a:t>06-09-12</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25400"/>
            <a:ext cx="2112963" cy="6283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5400"/>
            <a:ext cx="6191250" cy="6283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smtClean="0"/>
              <a:t>LHC status</a:t>
            </a:r>
            <a:endParaRPr lang="en-US"/>
          </a:p>
        </p:txBody>
      </p:sp>
      <p:sp>
        <p:nvSpPr>
          <p:cNvPr id="5" name="Slide Number Placeholder 4"/>
          <p:cNvSpPr>
            <a:spLocks noGrp="1"/>
          </p:cNvSpPr>
          <p:nvPr>
            <p:ph type="sldNum" sz="quarter" idx="11"/>
          </p:nvPr>
        </p:nvSpPr>
        <p:spPr/>
        <p:txBody>
          <a:bodyPr/>
          <a:lstStyle>
            <a:lvl1pPr>
              <a:defRPr/>
            </a:lvl1pPr>
          </a:lstStyle>
          <a:p>
            <a:fld id="{EE8FBF62-69F5-429E-9AEA-628EF2B2989F}" type="slidenum">
              <a:rPr lang="en-US"/>
              <a:pPr/>
              <a:t>‹#›</a:t>
            </a:fld>
            <a:endParaRPr lang="en-US"/>
          </a:p>
        </p:txBody>
      </p:sp>
      <p:sp>
        <p:nvSpPr>
          <p:cNvPr id="6" name="Date Placeholder 5"/>
          <p:cNvSpPr>
            <a:spLocks noGrp="1"/>
          </p:cNvSpPr>
          <p:nvPr>
            <p:ph type="dt" sz="half" idx="12"/>
          </p:nvPr>
        </p:nvSpPr>
        <p:spPr/>
        <p:txBody>
          <a:bodyPr/>
          <a:lstStyle>
            <a:lvl1pPr>
              <a:defRPr/>
            </a:lvl1pPr>
          </a:lstStyle>
          <a:p>
            <a:r>
              <a:rPr lang="en-US" smtClean="0"/>
              <a:t>06-09-12</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4213" y="25400"/>
            <a:ext cx="8229600" cy="5238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196975"/>
            <a:ext cx="403860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96975"/>
            <a:ext cx="403860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3124200" y="6632575"/>
            <a:ext cx="2895600" cy="252413"/>
          </a:xfrm>
        </p:spPr>
        <p:txBody>
          <a:bodyPr/>
          <a:lstStyle>
            <a:lvl1pPr>
              <a:defRPr/>
            </a:lvl1pPr>
          </a:lstStyle>
          <a:p>
            <a:r>
              <a:rPr lang="en-US" smtClean="0"/>
              <a:t>LHC status</a:t>
            </a:r>
            <a:endParaRPr lang="en-US"/>
          </a:p>
        </p:txBody>
      </p:sp>
      <p:sp>
        <p:nvSpPr>
          <p:cNvPr id="6" name="Slide Number Placeholder 5"/>
          <p:cNvSpPr>
            <a:spLocks noGrp="1"/>
          </p:cNvSpPr>
          <p:nvPr>
            <p:ph type="sldNum" sz="quarter" idx="11"/>
          </p:nvPr>
        </p:nvSpPr>
        <p:spPr>
          <a:xfrm>
            <a:off x="6902450" y="6632575"/>
            <a:ext cx="2133600" cy="252413"/>
          </a:xfrm>
        </p:spPr>
        <p:txBody>
          <a:bodyPr/>
          <a:lstStyle>
            <a:lvl1pPr>
              <a:defRPr/>
            </a:lvl1pPr>
          </a:lstStyle>
          <a:p>
            <a:fld id="{C49955D0-AFF1-4FD6-B1E6-F241286C4CD1}" type="slidenum">
              <a:rPr lang="en-US"/>
              <a:pPr/>
              <a:t>‹#›</a:t>
            </a:fld>
            <a:endParaRPr lang="en-US"/>
          </a:p>
        </p:txBody>
      </p:sp>
      <p:sp>
        <p:nvSpPr>
          <p:cNvPr id="7" name="Date Placeholder 6"/>
          <p:cNvSpPr>
            <a:spLocks noGrp="1"/>
          </p:cNvSpPr>
          <p:nvPr>
            <p:ph type="dt" sz="half" idx="12"/>
          </p:nvPr>
        </p:nvSpPr>
        <p:spPr>
          <a:xfrm>
            <a:off x="34925" y="6616700"/>
            <a:ext cx="2133600" cy="268288"/>
          </a:xfrm>
        </p:spPr>
        <p:txBody>
          <a:bodyPr/>
          <a:lstStyle>
            <a:lvl1pPr>
              <a:defRPr/>
            </a:lvl1pPr>
          </a:lstStyle>
          <a:p>
            <a:r>
              <a:rPr lang="en-US" smtClean="0"/>
              <a:t>06-09-12</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4213" y="25400"/>
            <a:ext cx="8229600" cy="52387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196975"/>
            <a:ext cx="8229600" cy="5111750"/>
          </a:xfrm>
        </p:spPr>
        <p:txBody>
          <a:bodyPr/>
          <a:lstStyle/>
          <a:p>
            <a:endParaRPr lang="en-US"/>
          </a:p>
        </p:txBody>
      </p:sp>
      <p:sp>
        <p:nvSpPr>
          <p:cNvPr id="4" name="Footer Placeholder 3"/>
          <p:cNvSpPr>
            <a:spLocks noGrp="1"/>
          </p:cNvSpPr>
          <p:nvPr>
            <p:ph type="ftr" sz="quarter" idx="10"/>
          </p:nvPr>
        </p:nvSpPr>
        <p:spPr>
          <a:xfrm>
            <a:off x="3124200" y="6632575"/>
            <a:ext cx="2895600" cy="252413"/>
          </a:xfrm>
        </p:spPr>
        <p:txBody>
          <a:bodyPr/>
          <a:lstStyle>
            <a:lvl1pPr>
              <a:defRPr/>
            </a:lvl1pPr>
          </a:lstStyle>
          <a:p>
            <a:r>
              <a:rPr lang="en-US" smtClean="0"/>
              <a:t>LHC status</a:t>
            </a:r>
            <a:endParaRPr lang="en-US"/>
          </a:p>
        </p:txBody>
      </p:sp>
      <p:sp>
        <p:nvSpPr>
          <p:cNvPr id="5" name="Slide Number Placeholder 4"/>
          <p:cNvSpPr>
            <a:spLocks noGrp="1"/>
          </p:cNvSpPr>
          <p:nvPr>
            <p:ph type="sldNum" sz="quarter" idx="11"/>
          </p:nvPr>
        </p:nvSpPr>
        <p:spPr>
          <a:xfrm>
            <a:off x="6902450" y="6632575"/>
            <a:ext cx="2133600" cy="252413"/>
          </a:xfrm>
        </p:spPr>
        <p:txBody>
          <a:bodyPr/>
          <a:lstStyle>
            <a:lvl1pPr>
              <a:defRPr/>
            </a:lvl1pPr>
          </a:lstStyle>
          <a:p>
            <a:fld id="{4F3283CE-86ED-4A5A-9952-48D6A180EE0C}" type="slidenum">
              <a:rPr lang="en-US"/>
              <a:pPr/>
              <a:t>‹#›</a:t>
            </a:fld>
            <a:endParaRPr lang="en-US"/>
          </a:p>
        </p:txBody>
      </p:sp>
      <p:sp>
        <p:nvSpPr>
          <p:cNvPr id="6" name="Date Placeholder 5"/>
          <p:cNvSpPr>
            <a:spLocks noGrp="1"/>
          </p:cNvSpPr>
          <p:nvPr>
            <p:ph type="dt" sz="half" idx="12"/>
          </p:nvPr>
        </p:nvSpPr>
        <p:spPr>
          <a:xfrm>
            <a:off x="34925" y="6616700"/>
            <a:ext cx="2133600" cy="268288"/>
          </a:xfrm>
        </p:spPr>
        <p:txBody>
          <a:bodyPr/>
          <a:lstStyle>
            <a:lvl1pPr>
              <a:defRPr/>
            </a:lvl1pPr>
          </a:lstStyle>
          <a:p>
            <a:r>
              <a:rPr lang="en-US" smtClean="0"/>
              <a:t>06-09-12</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4" name="Picture 3" descr="newlhc logo1.gif"/>
          <p:cNvPicPr>
            <a:picLocks noChangeAspect="1"/>
          </p:cNvPicPr>
          <p:nvPr userDrawn="1"/>
        </p:nvPicPr>
        <p:blipFill>
          <a:blip r:embed="rId2" cstate="print"/>
          <a:stretch>
            <a:fillRect/>
          </a:stretch>
        </p:blipFill>
        <p:spPr>
          <a:xfrm>
            <a:off x="-681848" y="0"/>
            <a:ext cx="1357346" cy="1357346"/>
          </a:xfrm>
          <a:prstGeom prst="rect">
            <a:avLst/>
          </a:prstGeom>
          <a:effectLst>
            <a:glow rad="101600">
              <a:schemeClr val="accent1">
                <a:lumMod val="40000"/>
                <a:lumOff val="60000"/>
                <a:alpha val="40000"/>
              </a:schemeClr>
            </a:glow>
            <a:reflection blurRad="6350" stA="50000" endA="300" endPos="55000" dir="5400000" sy="-100000" algn="bl" rotWithShape="0"/>
            <a:softEdge rad="12700"/>
          </a:effectLst>
        </p:spPr>
      </p:pic>
      <p:sp>
        <p:nvSpPr>
          <p:cNvPr id="11" name="Text Placeholder 10"/>
          <p:cNvSpPr>
            <a:spLocks noGrp="1"/>
          </p:cNvSpPr>
          <p:nvPr>
            <p:ph type="body" sz="quarter" idx="10"/>
          </p:nvPr>
        </p:nvSpPr>
        <p:spPr>
          <a:xfrm>
            <a:off x="685800" y="1295400"/>
            <a:ext cx="8128000" cy="4597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itle Placeholder 1"/>
          <p:cNvSpPr>
            <a:spLocks noGrp="1"/>
          </p:cNvSpPr>
          <p:nvPr>
            <p:ph type="title"/>
          </p:nvPr>
        </p:nvSpPr>
        <p:spPr bwMode="auto">
          <a:xfrm>
            <a:off x="1600200" y="152400"/>
            <a:ext cx="7315200" cy="792163"/>
          </a:xfrm>
          <a:prstGeom prst="rect">
            <a:avLst/>
          </a:prstGeom>
          <a:noFill/>
          <a:ln w="9525">
            <a:noFill/>
            <a:miter lim="800000"/>
            <a:headEnd/>
            <a:tailEnd/>
          </a:ln>
        </p:spPr>
        <p:txBody>
          <a:bodyPr/>
          <a:lstStyle>
            <a:lvl1pPr>
              <a:defRPr sz="3600"/>
            </a:lvl1pPr>
          </a:lstStyle>
          <a:p>
            <a:pPr lvl="0"/>
            <a:r>
              <a:rPr lang="en-US" dirty="0" smtClean="0"/>
              <a:t>Click to edit Master title style</a:t>
            </a:r>
          </a:p>
        </p:txBody>
      </p:sp>
      <p:sp>
        <p:nvSpPr>
          <p:cNvPr id="5" name="Date Placeholder 3"/>
          <p:cNvSpPr>
            <a:spLocks noGrp="1"/>
          </p:cNvSpPr>
          <p:nvPr>
            <p:ph type="dt" sz="half" idx="11"/>
          </p:nvPr>
        </p:nvSpPr>
        <p:spPr>
          <a:xfrm>
            <a:off x="204788" y="6553200"/>
            <a:ext cx="1199009" cy="198438"/>
          </a:xfrm>
        </p:spPr>
        <p:txBody>
          <a:bodyPr/>
          <a:lstStyle>
            <a:lvl1pPr algn="l" fontAlgn="auto">
              <a:spcBef>
                <a:spcPts val="0"/>
              </a:spcBef>
              <a:spcAft>
                <a:spcPts val="0"/>
              </a:spcAft>
              <a:defRPr sz="1200" smtClean="0">
                <a:solidFill>
                  <a:schemeClr val="tx1">
                    <a:tint val="75000"/>
                  </a:schemeClr>
                </a:solidFill>
                <a:latin typeface="+mj-lt"/>
              </a:defRPr>
            </a:lvl1pPr>
          </a:lstStyle>
          <a:p>
            <a:pPr>
              <a:defRPr/>
            </a:pPr>
            <a:r>
              <a:rPr lang="en-US" smtClean="0"/>
              <a:t>06-09-12</a:t>
            </a:r>
            <a:endParaRPr lang="en-US" dirty="0"/>
          </a:p>
        </p:txBody>
      </p:sp>
      <p:sp>
        <p:nvSpPr>
          <p:cNvPr id="6" name="Footer Placeholder 4"/>
          <p:cNvSpPr>
            <a:spLocks noGrp="1"/>
          </p:cNvSpPr>
          <p:nvPr>
            <p:ph type="ftr" sz="quarter" idx="12"/>
          </p:nvPr>
        </p:nvSpPr>
        <p:spPr>
          <a:xfrm>
            <a:off x="1764402" y="6553200"/>
            <a:ext cx="5615189" cy="198438"/>
          </a:xfrm>
        </p:spPr>
        <p:txBody>
          <a:bodyPr/>
          <a:lstStyle>
            <a:lvl1pPr algn="ctr" fontAlgn="auto">
              <a:spcBef>
                <a:spcPts val="0"/>
              </a:spcBef>
              <a:spcAft>
                <a:spcPts val="0"/>
              </a:spcAft>
              <a:defRPr sz="1200" dirty="0" smtClean="0">
                <a:solidFill>
                  <a:schemeClr val="tx1">
                    <a:tint val="75000"/>
                  </a:schemeClr>
                </a:solidFill>
                <a:latin typeface="+mj-lt"/>
              </a:defRPr>
            </a:lvl1pPr>
          </a:lstStyle>
          <a:p>
            <a:pPr>
              <a:defRPr/>
            </a:pPr>
            <a:r>
              <a:rPr lang="en-US" smtClean="0"/>
              <a:t>LHC status</a:t>
            </a:r>
            <a:endParaRPr lang="en-US"/>
          </a:p>
        </p:txBody>
      </p:sp>
      <p:sp>
        <p:nvSpPr>
          <p:cNvPr id="7" name="Slide Number Placeholder 5"/>
          <p:cNvSpPr>
            <a:spLocks noGrp="1"/>
          </p:cNvSpPr>
          <p:nvPr>
            <p:ph type="sldNum" sz="quarter" idx="13"/>
          </p:nvPr>
        </p:nvSpPr>
        <p:spPr>
          <a:xfrm>
            <a:off x="8433851" y="6553200"/>
            <a:ext cx="495837" cy="198438"/>
          </a:xfrm>
        </p:spPr>
        <p:txBody>
          <a:bodyPr/>
          <a:lstStyle>
            <a:lvl1pPr algn="r" fontAlgn="auto">
              <a:spcBef>
                <a:spcPts val="0"/>
              </a:spcBef>
              <a:spcAft>
                <a:spcPts val="0"/>
              </a:spcAft>
              <a:defRPr sz="1200" smtClean="0">
                <a:solidFill>
                  <a:schemeClr val="tx1">
                    <a:tint val="75000"/>
                  </a:schemeClr>
                </a:solidFill>
                <a:latin typeface="+mj-lt"/>
              </a:defRPr>
            </a:lvl1pPr>
          </a:lstStyle>
          <a:p>
            <a:pPr>
              <a:defRPr/>
            </a:pPr>
            <a:fld id="{F5548BC7-4E35-4494-AD1E-CD52997EA5ED}" type="slidenum">
              <a:rPr lang="en-US"/>
              <a:pPr>
                <a:defRPr/>
              </a:pPr>
              <a:t>‹#›</a:t>
            </a:fld>
            <a:endParaRPr lang="en-US" dirty="0"/>
          </a:p>
        </p:txBody>
      </p:sp>
    </p:spTree>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smtClean="0"/>
              <a:t>LHC status</a:t>
            </a:r>
            <a:endParaRPr lang="en-US" dirty="0"/>
          </a:p>
        </p:txBody>
      </p:sp>
      <p:sp>
        <p:nvSpPr>
          <p:cNvPr id="5" name="Slide Number Placeholder 4"/>
          <p:cNvSpPr>
            <a:spLocks noGrp="1"/>
          </p:cNvSpPr>
          <p:nvPr>
            <p:ph type="sldNum" sz="quarter" idx="11"/>
          </p:nvPr>
        </p:nvSpPr>
        <p:spPr/>
        <p:txBody>
          <a:bodyPr/>
          <a:lstStyle>
            <a:lvl1pPr>
              <a:defRPr/>
            </a:lvl1pPr>
          </a:lstStyle>
          <a:p>
            <a:fld id="{57C3E7D3-E8A8-4E1B-881E-DBC7929F1526}" type="slidenum">
              <a:rPr lang="en-US"/>
              <a:pPr/>
              <a:t>‹#›</a:t>
            </a:fld>
            <a:endParaRPr lang="en-US"/>
          </a:p>
        </p:txBody>
      </p:sp>
      <p:sp>
        <p:nvSpPr>
          <p:cNvPr id="6" name="Date Placeholder 5"/>
          <p:cNvSpPr>
            <a:spLocks noGrp="1"/>
          </p:cNvSpPr>
          <p:nvPr>
            <p:ph type="dt" sz="half" idx="12"/>
          </p:nvPr>
        </p:nvSpPr>
        <p:spPr/>
        <p:txBody>
          <a:bodyPr/>
          <a:lstStyle>
            <a:lvl1pPr>
              <a:defRPr/>
            </a:lvl1pPr>
          </a:lstStyle>
          <a:p>
            <a:r>
              <a:rPr lang="en-US" smtClean="0"/>
              <a:t>06-09-12</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smtClean="0"/>
              <a:t>LHC status</a:t>
            </a:r>
            <a:endParaRPr lang="en-US"/>
          </a:p>
        </p:txBody>
      </p:sp>
      <p:sp>
        <p:nvSpPr>
          <p:cNvPr id="5" name="Slide Number Placeholder 4"/>
          <p:cNvSpPr>
            <a:spLocks noGrp="1"/>
          </p:cNvSpPr>
          <p:nvPr>
            <p:ph type="sldNum" sz="quarter" idx="11"/>
          </p:nvPr>
        </p:nvSpPr>
        <p:spPr/>
        <p:txBody>
          <a:bodyPr/>
          <a:lstStyle>
            <a:lvl1pPr>
              <a:defRPr/>
            </a:lvl1pPr>
          </a:lstStyle>
          <a:p>
            <a:fld id="{16E0ED20-7A76-4972-AE92-35B37E632041}" type="slidenum">
              <a:rPr lang="en-US"/>
              <a:pPr/>
              <a:t>‹#›</a:t>
            </a:fld>
            <a:endParaRPr lang="en-US"/>
          </a:p>
        </p:txBody>
      </p:sp>
      <p:sp>
        <p:nvSpPr>
          <p:cNvPr id="6" name="Date Placeholder 5"/>
          <p:cNvSpPr>
            <a:spLocks noGrp="1"/>
          </p:cNvSpPr>
          <p:nvPr>
            <p:ph type="dt" sz="half" idx="12"/>
          </p:nvPr>
        </p:nvSpPr>
        <p:spPr/>
        <p:txBody>
          <a:bodyPr/>
          <a:lstStyle>
            <a:lvl1pPr>
              <a:defRPr/>
            </a:lvl1pPr>
          </a:lstStyle>
          <a:p>
            <a:r>
              <a:rPr lang="en-US" smtClean="0"/>
              <a:t>06-09-12</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96975"/>
            <a:ext cx="4038600"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96975"/>
            <a:ext cx="4038600"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smtClean="0"/>
              <a:t>LHC status</a:t>
            </a:r>
            <a:endParaRPr lang="en-US"/>
          </a:p>
        </p:txBody>
      </p:sp>
      <p:sp>
        <p:nvSpPr>
          <p:cNvPr id="6" name="Slide Number Placeholder 5"/>
          <p:cNvSpPr>
            <a:spLocks noGrp="1"/>
          </p:cNvSpPr>
          <p:nvPr>
            <p:ph type="sldNum" sz="quarter" idx="11"/>
          </p:nvPr>
        </p:nvSpPr>
        <p:spPr/>
        <p:txBody>
          <a:bodyPr/>
          <a:lstStyle>
            <a:lvl1pPr>
              <a:defRPr/>
            </a:lvl1pPr>
          </a:lstStyle>
          <a:p>
            <a:fld id="{E8C3C834-58DF-41D7-88B7-80F9B44404A1}" type="slidenum">
              <a:rPr lang="en-US"/>
              <a:pPr/>
              <a:t>‹#›</a:t>
            </a:fld>
            <a:endParaRPr lang="en-US"/>
          </a:p>
        </p:txBody>
      </p:sp>
      <p:sp>
        <p:nvSpPr>
          <p:cNvPr id="7" name="Date Placeholder 6"/>
          <p:cNvSpPr>
            <a:spLocks noGrp="1"/>
          </p:cNvSpPr>
          <p:nvPr>
            <p:ph type="dt" sz="half" idx="12"/>
          </p:nvPr>
        </p:nvSpPr>
        <p:spPr/>
        <p:txBody>
          <a:bodyPr/>
          <a:lstStyle>
            <a:lvl1pPr>
              <a:defRPr/>
            </a:lvl1pPr>
          </a:lstStyle>
          <a:p>
            <a:r>
              <a:rPr lang="en-US" smtClean="0"/>
              <a:t>06-09-12</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smtClean="0"/>
              <a:t>LHC status</a:t>
            </a:r>
            <a:endParaRPr lang="en-US"/>
          </a:p>
        </p:txBody>
      </p:sp>
      <p:sp>
        <p:nvSpPr>
          <p:cNvPr id="8" name="Slide Number Placeholder 7"/>
          <p:cNvSpPr>
            <a:spLocks noGrp="1"/>
          </p:cNvSpPr>
          <p:nvPr>
            <p:ph type="sldNum" sz="quarter" idx="11"/>
          </p:nvPr>
        </p:nvSpPr>
        <p:spPr/>
        <p:txBody>
          <a:bodyPr/>
          <a:lstStyle>
            <a:lvl1pPr>
              <a:defRPr/>
            </a:lvl1pPr>
          </a:lstStyle>
          <a:p>
            <a:fld id="{B5E1D296-40C6-4194-BE1B-ED8CF69751C5}" type="slidenum">
              <a:rPr lang="en-US"/>
              <a:pPr/>
              <a:t>‹#›</a:t>
            </a:fld>
            <a:endParaRPr lang="en-US"/>
          </a:p>
        </p:txBody>
      </p:sp>
      <p:sp>
        <p:nvSpPr>
          <p:cNvPr id="9" name="Date Placeholder 8"/>
          <p:cNvSpPr>
            <a:spLocks noGrp="1"/>
          </p:cNvSpPr>
          <p:nvPr>
            <p:ph type="dt" sz="half" idx="12"/>
          </p:nvPr>
        </p:nvSpPr>
        <p:spPr/>
        <p:txBody>
          <a:bodyPr/>
          <a:lstStyle>
            <a:lvl1pPr>
              <a:defRPr/>
            </a:lvl1pPr>
          </a:lstStyle>
          <a:p>
            <a:r>
              <a:rPr lang="en-US" smtClean="0"/>
              <a:t>06-09-12</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smtClean="0"/>
              <a:t>LHC status</a:t>
            </a:r>
            <a:endParaRPr lang="en-US" dirty="0"/>
          </a:p>
        </p:txBody>
      </p:sp>
      <p:sp>
        <p:nvSpPr>
          <p:cNvPr id="4" name="Slide Number Placeholder 3"/>
          <p:cNvSpPr>
            <a:spLocks noGrp="1"/>
          </p:cNvSpPr>
          <p:nvPr>
            <p:ph type="sldNum" sz="quarter" idx="11"/>
          </p:nvPr>
        </p:nvSpPr>
        <p:spPr/>
        <p:txBody>
          <a:bodyPr/>
          <a:lstStyle>
            <a:lvl1pPr>
              <a:defRPr/>
            </a:lvl1pPr>
          </a:lstStyle>
          <a:p>
            <a:fld id="{20D66058-8582-419F-AA3B-A79C8D77E78A}" type="slidenum">
              <a:rPr lang="en-US"/>
              <a:pPr/>
              <a:t>‹#›</a:t>
            </a:fld>
            <a:endParaRPr lang="en-US"/>
          </a:p>
        </p:txBody>
      </p:sp>
      <p:sp>
        <p:nvSpPr>
          <p:cNvPr id="5" name="Date Placeholder 4"/>
          <p:cNvSpPr>
            <a:spLocks noGrp="1"/>
          </p:cNvSpPr>
          <p:nvPr>
            <p:ph type="dt" sz="half" idx="12"/>
          </p:nvPr>
        </p:nvSpPr>
        <p:spPr/>
        <p:txBody>
          <a:bodyPr/>
          <a:lstStyle>
            <a:lvl1pPr>
              <a:defRPr/>
            </a:lvl1pPr>
          </a:lstStyle>
          <a:p>
            <a:r>
              <a:rPr lang="en-US" smtClean="0"/>
              <a:t>06-09-12</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smtClean="0"/>
              <a:t>LHC status</a:t>
            </a:r>
            <a:endParaRPr lang="en-US"/>
          </a:p>
        </p:txBody>
      </p:sp>
      <p:sp>
        <p:nvSpPr>
          <p:cNvPr id="3" name="Slide Number Placeholder 2"/>
          <p:cNvSpPr>
            <a:spLocks noGrp="1"/>
          </p:cNvSpPr>
          <p:nvPr>
            <p:ph type="sldNum" sz="quarter" idx="11"/>
          </p:nvPr>
        </p:nvSpPr>
        <p:spPr/>
        <p:txBody>
          <a:bodyPr/>
          <a:lstStyle>
            <a:lvl1pPr>
              <a:defRPr/>
            </a:lvl1pPr>
          </a:lstStyle>
          <a:p>
            <a:fld id="{35627ED7-E218-4887-B885-6131837B1356}" type="slidenum">
              <a:rPr lang="en-US"/>
              <a:pPr/>
              <a:t>‹#›</a:t>
            </a:fld>
            <a:endParaRPr lang="en-US"/>
          </a:p>
        </p:txBody>
      </p:sp>
      <p:sp>
        <p:nvSpPr>
          <p:cNvPr id="4" name="Date Placeholder 3"/>
          <p:cNvSpPr>
            <a:spLocks noGrp="1"/>
          </p:cNvSpPr>
          <p:nvPr>
            <p:ph type="dt" sz="half" idx="12"/>
          </p:nvPr>
        </p:nvSpPr>
        <p:spPr/>
        <p:txBody>
          <a:bodyPr/>
          <a:lstStyle>
            <a:lvl1pPr>
              <a:defRPr/>
            </a:lvl1pPr>
          </a:lstStyle>
          <a:p>
            <a:r>
              <a:rPr lang="en-US" smtClean="0"/>
              <a:t>06-09-12</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smtClean="0"/>
              <a:t>LHC status</a:t>
            </a:r>
            <a:endParaRPr lang="en-US"/>
          </a:p>
        </p:txBody>
      </p:sp>
      <p:sp>
        <p:nvSpPr>
          <p:cNvPr id="6" name="Slide Number Placeholder 5"/>
          <p:cNvSpPr>
            <a:spLocks noGrp="1"/>
          </p:cNvSpPr>
          <p:nvPr>
            <p:ph type="sldNum" sz="quarter" idx="11"/>
          </p:nvPr>
        </p:nvSpPr>
        <p:spPr/>
        <p:txBody>
          <a:bodyPr/>
          <a:lstStyle>
            <a:lvl1pPr>
              <a:defRPr/>
            </a:lvl1pPr>
          </a:lstStyle>
          <a:p>
            <a:fld id="{255E8A60-F04D-4DB5-AB5E-D47017D00F30}" type="slidenum">
              <a:rPr lang="en-US"/>
              <a:pPr/>
              <a:t>‹#›</a:t>
            </a:fld>
            <a:endParaRPr lang="en-US"/>
          </a:p>
        </p:txBody>
      </p:sp>
      <p:sp>
        <p:nvSpPr>
          <p:cNvPr id="7" name="Date Placeholder 6"/>
          <p:cNvSpPr>
            <a:spLocks noGrp="1"/>
          </p:cNvSpPr>
          <p:nvPr>
            <p:ph type="dt" sz="half" idx="12"/>
          </p:nvPr>
        </p:nvSpPr>
        <p:spPr/>
        <p:txBody>
          <a:bodyPr/>
          <a:lstStyle>
            <a:lvl1pPr>
              <a:defRPr/>
            </a:lvl1pPr>
          </a:lstStyle>
          <a:p>
            <a:r>
              <a:rPr lang="en-US" smtClean="0"/>
              <a:t>06-09-12</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smtClean="0"/>
              <a:t>LHC status</a:t>
            </a:r>
            <a:endParaRPr lang="en-US"/>
          </a:p>
        </p:txBody>
      </p:sp>
      <p:sp>
        <p:nvSpPr>
          <p:cNvPr id="6" name="Slide Number Placeholder 5"/>
          <p:cNvSpPr>
            <a:spLocks noGrp="1"/>
          </p:cNvSpPr>
          <p:nvPr>
            <p:ph type="sldNum" sz="quarter" idx="11"/>
          </p:nvPr>
        </p:nvSpPr>
        <p:spPr/>
        <p:txBody>
          <a:bodyPr/>
          <a:lstStyle>
            <a:lvl1pPr>
              <a:defRPr/>
            </a:lvl1pPr>
          </a:lstStyle>
          <a:p>
            <a:fld id="{776E6735-74B0-4165-999F-8C826942DD75}" type="slidenum">
              <a:rPr lang="en-US"/>
              <a:pPr/>
              <a:t>‹#›</a:t>
            </a:fld>
            <a:endParaRPr lang="en-US"/>
          </a:p>
        </p:txBody>
      </p:sp>
      <p:sp>
        <p:nvSpPr>
          <p:cNvPr id="7" name="Date Placeholder 6"/>
          <p:cNvSpPr>
            <a:spLocks noGrp="1"/>
          </p:cNvSpPr>
          <p:nvPr>
            <p:ph type="dt" sz="half" idx="12"/>
          </p:nvPr>
        </p:nvSpPr>
        <p:spPr/>
        <p:txBody>
          <a:bodyPr/>
          <a:lstStyle>
            <a:lvl1pPr>
              <a:defRPr/>
            </a:lvl1pPr>
          </a:lstStyle>
          <a:p>
            <a:r>
              <a:rPr lang="en-US" smtClean="0"/>
              <a:t>06-09-12</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578" name="Rectangle 2"/>
          <p:cNvSpPr>
            <a:spLocks noGrp="1" noChangeArrowheads="1"/>
          </p:cNvSpPr>
          <p:nvPr>
            <p:ph type="ftr" sz="quarter" idx="3"/>
          </p:nvPr>
        </p:nvSpPr>
        <p:spPr bwMode="auto">
          <a:xfrm>
            <a:off x="3124200" y="6632575"/>
            <a:ext cx="2895600" cy="2524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spcBef>
                <a:spcPct val="0"/>
              </a:spcBef>
              <a:defRPr sz="1200"/>
            </a:lvl1pPr>
          </a:lstStyle>
          <a:p>
            <a:r>
              <a:rPr lang="en-US" smtClean="0"/>
              <a:t>LHC status</a:t>
            </a:r>
            <a:endParaRPr lang="en-US" dirty="0"/>
          </a:p>
        </p:txBody>
      </p:sp>
      <p:sp>
        <p:nvSpPr>
          <p:cNvPr id="24579" name="Rectangle 3"/>
          <p:cNvSpPr>
            <a:spLocks noGrp="1" noChangeArrowheads="1"/>
          </p:cNvSpPr>
          <p:nvPr>
            <p:ph type="sldNum" sz="quarter" idx="4"/>
          </p:nvPr>
        </p:nvSpPr>
        <p:spPr bwMode="auto">
          <a:xfrm>
            <a:off x="6902450" y="6632575"/>
            <a:ext cx="2133600" cy="2524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Bef>
                <a:spcPct val="0"/>
              </a:spcBef>
              <a:defRPr sz="1000"/>
            </a:lvl1pPr>
          </a:lstStyle>
          <a:p>
            <a:fld id="{212BBE4B-11BF-433F-B4D5-C48334632EB9}" type="slidenum">
              <a:rPr lang="en-US"/>
              <a:pPr/>
              <a:t>‹#›</a:t>
            </a:fld>
            <a:endParaRPr lang="en-US"/>
          </a:p>
        </p:txBody>
      </p:sp>
      <p:sp>
        <p:nvSpPr>
          <p:cNvPr id="24590" name="Rectangle 14"/>
          <p:cNvSpPr>
            <a:spLocks noGrp="1" noChangeArrowheads="1"/>
          </p:cNvSpPr>
          <p:nvPr>
            <p:ph type="title"/>
          </p:nvPr>
        </p:nvSpPr>
        <p:spPr bwMode="auto">
          <a:xfrm>
            <a:off x="684213" y="25400"/>
            <a:ext cx="8229600" cy="523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4591" name="Rectangle 15"/>
          <p:cNvSpPr>
            <a:spLocks noGrp="1" noChangeArrowheads="1"/>
          </p:cNvSpPr>
          <p:nvPr>
            <p:ph type="body" idx="1"/>
          </p:nvPr>
        </p:nvSpPr>
        <p:spPr bwMode="auto">
          <a:xfrm>
            <a:off x="457200" y="1196975"/>
            <a:ext cx="8229600" cy="5111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4592" name="Rectangle 16"/>
          <p:cNvSpPr>
            <a:spLocks noGrp="1" noChangeArrowheads="1"/>
          </p:cNvSpPr>
          <p:nvPr>
            <p:ph type="dt" sz="half" idx="2"/>
          </p:nvPr>
        </p:nvSpPr>
        <p:spPr bwMode="auto">
          <a:xfrm>
            <a:off x="34925" y="6616700"/>
            <a:ext cx="2133600" cy="2682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spcBef>
                <a:spcPct val="0"/>
              </a:spcBef>
              <a:defRPr sz="1200"/>
            </a:lvl1pPr>
          </a:lstStyle>
          <a:p>
            <a:r>
              <a:rPr lang="en-US" smtClean="0"/>
              <a:t>06-09-12</a:t>
            </a:r>
            <a:endParaRPr lang="en-US" dirty="0"/>
          </a:p>
        </p:txBody>
      </p:sp>
      <p:sp>
        <p:nvSpPr>
          <p:cNvPr id="24593" name="Line 17"/>
          <p:cNvSpPr>
            <a:spLocks noChangeShapeType="1"/>
          </p:cNvSpPr>
          <p:nvPr userDrawn="1"/>
        </p:nvSpPr>
        <p:spPr bwMode="auto">
          <a:xfrm>
            <a:off x="684213" y="620713"/>
            <a:ext cx="8280400" cy="0"/>
          </a:xfrm>
          <a:prstGeom prst="line">
            <a:avLst/>
          </a:prstGeom>
          <a:noFill/>
          <a:ln w="25400" cap="sq">
            <a:solidFill>
              <a:schemeClr val="bg2"/>
            </a:solidFill>
            <a:round/>
            <a:headEnd/>
            <a:tailEnd type="none" w="lg" len="lg"/>
          </a:ln>
          <a:effectLst/>
        </p:spPr>
        <p:txBody>
          <a:bodyPr wrap="none" anchor="ctr"/>
          <a:lstStyle/>
          <a:p>
            <a:endParaRPr lang="en-US"/>
          </a:p>
        </p:txBody>
      </p:sp>
      <p:pic>
        <p:nvPicPr>
          <p:cNvPr id="24594" name="Picture 18"/>
          <p:cNvPicPr>
            <a:picLocks noChangeAspect="1" noChangeArrowheads="1"/>
          </p:cNvPicPr>
          <p:nvPr userDrawn="1"/>
        </p:nvPicPr>
        <p:blipFill>
          <a:blip r:embed="rId16" cstate="print"/>
          <a:srcRect/>
          <a:stretch>
            <a:fillRect/>
          </a:stretch>
        </p:blipFill>
        <p:spPr bwMode="auto">
          <a:xfrm>
            <a:off x="0" y="0"/>
            <a:ext cx="654050" cy="623888"/>
          </a:xfrm>
          <a:prstGeom prst="rect">
            <a:avLst/>
          </a:prstGeom>
          <a:noFill/>
          <a:ln w="12700" cap="sq" algn="ctr">
            <a:noFill/>
            <a:miter lim="800000"/>
            <a:headEnd/>
            <a:tailEnd type="none" w="lg" len="lg"/>
          </a:ln>
          <a:effectLst/>
        </p:spPr>
      </p:pic>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Lst>
  <p:hf hdr="0"/>
  <p:txStyles>
    <p:titleStyle>
      <a:lvl1pPr algn="l" rtl="0" fontAlgn="base">
        <a:spcBef>
          <a:spcPct val="0"/>
        </a:spcBef>
        <a:spcAft>
          <a:spcPct val="0"/>
        </a:spcAft>
        <a:defRPr sz="3200">
          <a:solidFill>
            <a:schemeClr val="bg2"/>
          </a:solidFill>
          <a:latin typeface="+mj-lt"/>
          <a:ea typeface="+mj-ea"/>
          <a:cs typeface="+mj-cs"/>
        </a:defRPr>
      </a:lvl1pPr>
      <a:lvl2pPr algn="l" rtl="0" fontAlgn="base">
        <a:spcBef>
          <a:spcPct val="0"/>
        </a:spcBef>
        <a:spcAft>
          <a:spcPct val="0"/>
        </a:spcAft>
        <a:defRPr sz="3200">
          <a:solidFill>
            <a:schemeClr val="bg2"/>
          </a:solidFill>
          <a:latin typeface="Arial" charset="0"/>
        </a:defRPr>
      </a:lvl2pPr>
      <a:lvl3pPr algn="l" rtl="0" fontAlgn="base">
        <a:spcBef>
          <a:spcPct val="0"/>
        </a:spcBef>
        <a:spcAft>
          <a:spcPct val="0"/>
        </a:spcAft>
        <a:defRPr sz="3200">
          <a:solidFill>
            <a:schemeClr val="bg2"/>
          </a:solidFill>
          <a:latin typeface="Arial" charset="0"/>
        </a:defRPr>
      </a:lvl3pPr>
      <a:lvl4pPr algn="l" rtl="0" fontAlgn="base">
        <a:spcBef>
          <a:spcPct val="0"/>
        </a:spcBef>
        <a:spcAft>
          <a:spcPct val="0"/>
        </a:spcAft>
        <a:defRPr sz="3200">
          <a:solidFill>
            <a:schemeClr val="bg2"/>
          </a:solidFill>
          <a:latin typeface="Arial" charset="0"/>
        </a:defRPr>
      </a:lvl4pPr>
      <a:lvl5pPr algn="l" rtl="0" fontAlgn="base">
        <a:spcBef>
          <a:spcPct val="0"/>
        </a:spcBef>
        <a:spcAft>
          <a:spcPct val="0"/>
        </a:spcAft>
        <a:defRPr sz="3200">
          <a:solidFill>
            <a:schemeClr val="bg2"/>
          </a:solidFill>
          <a:latin typeface="Arial" charset="0"/>
        </a:defRPr>
      </a:lvl5pPr>
      <a:lvl6pPr marL="457200" algn="l" rtl="0" fontAlgn="base">
        <a:spcBef>
          <a:spcPct val="0"/>
        </a:spcBef>
        <a:spcAft>
          <a:spcPct val="0"/>
        </a:spcAft>
        <a:defRPr sz="3200">
          <a:solidFill>
            <a:schemeClr val="bg2"/>
          </a:solidFill>
          <a:latin typeface="Arial" charset="0"/>
        </a:defRPr>
      </a:lvl6pPr>
      <a:lvl7pPr marL="914400" algn="l" rtl="0" fontAlgn="base">
        <a:spcBef>
          <a:spcPct val="0"/>
        </a:spcBef>
        <a:spcAft>
          <a:spcPct val="0"/>
        </a:spcAft>
        <a:defRPr sz="3200">
          <a:solidFill>
            <a:schemeClr val="bg2"/>
          </a:solidFill>
          <a:latin typeface="Arial" charset="0"/>
        </a:defRPr>
      </a:lvl7pPr>
      <a:lvl8pPr marL="1371600" algn="l" rtl="0" fontAlgn="base">
        <a:spcBef>
          <a:spcPct val="0"/>
        </a:spcBef>
        <a:spcAft>
          <a:spcPct val="0"/>
        </a:spcAft>
        <a:defRPr sz="3200">
          <a:solidFill>
            <a:schemeClr val="bg2"/>
          </a:solidFill>
          <a:latin typeface="Arial" charset="0"/>
        </a:defRPr>
      </a:lvl8pPr>
      <a:lvl9pPr marL="1828800" algn="l" rtl="0" fontAlgn="base">
        <a:spcBef>
          <a:spcPct val="0"/>
        </a:spcBef>
        <a:spcAft>
          <a:spcPct val="0"/>
        </a:spcAft>
        <a:defRPr sz="3200">
          <a:solidFill>
            <a:schemeClr val="bg2"/>
          </a:solidFill>
          <a:latin typeface="Arial" charset="0"/>
        </a:defRPr>
      </a:lvl9pPr>
    </p:titleStyle>
    <p:bodyStyle>
      <a:lvl1pPr marL="342900" indent="-342900" algn="l" rtl="0" fontAlgn="base">
        <a:spcBef>
          <a:spcPct val="20000"/>
        </a:spcBef>
        <a:spcAft>
          <a:spcPct val="0"/>
        </a:spcAft>
        <a:buClr>
          <a:schemeClr val="bg2"/>
        </a:buClr>
        <a:buSzPct val="75000"/>
        <a:buFont typeface="Wingdings" pitchFamily="2" charset="2"/>
        <a:buChar char="n"/>
        <a:defRPr sz="2400">
          <a:solidFill>
            <a:schemeClr val="bg2"/>
          </a:solidFill>
          <a:latin typeface="+mn-lt"/>
          <a:ea typeface="+mn-ea"/>
          <a:cs typeface="+mn-cs"/>
        </a:defRPr>
      </a:lvl1pPr>
      <a:lvl2pPr marL="742950" indent="-285750" algn="l" rtl="0" fontAlgn="base">
        <a:spcBef>
          <a:spcPct val="20000"/>
        </a:spcBef>
        <a:spcAft>
          <a:spcPct val="0"/>
        </a:spcAft>
        <a:buClr>
          <a:schemeClr val="accent2"/>
        </a:buClr>
        <a:buSzPct val="80000"/>
        <a:buFont typeface="Wingdings" pitchFamily="2" charset="2"/>
        <a:buChar char="¨"/>
        <a:defRPr sz="2000">
          <a:solidFill>
            <a:srgbClr val="0000FF"/>
          </a:solidFill>
          <a:latin typeface="+mn-lt"/>
        </a:defRPr>
      </a:lvl2pPr>
      <a:lvl3pPr marL="1143000" indent="-228600" algn="l" rtl="0" fontAlgn="base">
        <a:spcBef>
          <a:spcPct val="20000"/>
        </a:spcBef>
        <a:spcAft>
          <a:spcPct val="0"/>
        </a:spcAft>
        <a:buClr>
          <a:schemeClr val="bg2"/>
        </a:buClr>
        <a:buSzPct val="65000"/>
        <a:buFont typeface="Wingdings" pitchFamily="2" charset="2"/>
        <a:buChar char="n"/>
        <a:defRPr>
          <a:solidFill>
            <a:schemeClr val="tx1"/>
          </a:solidFill>
          <a:latin typeface="+mn-lt"/>
        </a:defRPr>
      </a:lvl3pPr>
      <a:lvl4pPr marL="1600200" indent="-228600" algn="l" rtl="0" fontAlgn="base">
        <a:spcBef>
          <a:spcPct val="20000"/>
        </a:spcBef>
        <a:spcAft>
          <a:spcPct val="0"/>
        </a:spcAft>
        <a:buClr>
          <a:schemeClr val="accent2"/>
        </a:buClr>
        <a:buSzPct val="70000"/>
        <a:buFont typeface="Wingdings" pitchFamily="2" charset="2"/>
        <a:buChar char="¨"/>
        <a:defRPr sz="1600">
          <a:solidFill>
            <a:schemeClr val="tx1"/>
          </a:solidFill>
          <a:latin typeface="+mn-lt"/>
        </a:defRPr>
      </a:lvl4pPr>
      <a:lvl5pPr marL="20574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Wednesday 5</a:t>
            </a:r>
            <a:r>
              <a:rPr lang="en-GB" baseline="30000" dirty="0" smtClean="0"/>
              <a:t>th</a:t>
            </a:r>
            <a:r>
              <a:rPr lang="en-GB" dirty="0" smtClean="0"/>
              <a:t> September - morning</a:t>
            </a:r>
            <a:endParaRPr lang="en-GB" dirty="0"/>
          </a:p>
        </p:txBody>
      </p:sp>
      <p:sp>
        <p:nvSpPr>
          <p:cNvPr id="7" name="Content Placeholder 6"/>
          <p:cNvSpPr>
            <a:spLocks noGrp="1"/>
          </p:cNvSpPr>
          <p:nvPr>
            <p:ph idx="1"/>
          </p:nvPr>
        </p:nvSpPr>
        <p:spPr>
          <a:xfrm>
            <a:off x="467430" y="1052670"/>
            <a:ext cx="8229600" cy="5111750"/>
          </a:xfrm>
        </p:spPr>
        <p:txBody>
          <a:bodyPr/>
          <a:lstStyle/>
          <a:p>
            <a:r>
              <a:rPr lang="en-GB" dirty="0"/>
              <a:t>06:34 </a:t>
            </a:r>
            <a:r>
              <a:rPr lang="en-GB" dirty="0" smtClean="0"/>
              <a:t>Lost fill 3029</a:t>
            </a:r>
          </a:p>
          <a:p>
            <a:pPr lvl="1"/>
            <a:r>
              <a:rPr lang="en-GB" dirty="0" smtClean="0"/>
              <a:t>Electrical </a:t>
            </a:r>
            <a:r>
              <a:rPr lang="en-GB" dirty="0"/>
              <a:t>glitch all over CERN, captured by FMCM of RD1.LR5</a:t>
            </a:r>
            <a:r>
              <a:rPr lang="en-GB" dirty="0" smtClean="0"/>
              <a:t>.</a:t>
            </a:r>
          </a:p>
          <a:p>
            <a:pPr lvl="1"/>
            <a:r>
              <a:rPr lang="en-GB" dirty="0" smtClean="0"/>
              <a:t>120 pb</a:t>
            </a:r>
            <a:r>
              <a:rPr lang="en-GB" baseline="30000" dirty="0" smtClean="0"/>
              <a:t>-1</a:t>
            </a:r>
            <a:r>
              <a:rPr lang="en-GB" dirty="0" smtClean="0"/>
              <a:t> in 6h46m</a:t>
            </a:r>
          </a:p>
          <a:p>
            <a:r>
              <a:rPr lang="en-GB" dirty="0" smtClean="0"/>
              <a:t>Access required for QPS</a:t>
            </a:r>
          </a:p>
          <a:p>
            <a:pPr lvl="1"/>
            <a:r>
              <a:rPr lang="en-GB" dirty="0" smtClean="0"/>
              <a:t>QPS </a:t>
            </a:r>
            <a:r>
              <a:rPr lang="en-GB" dirty="0"/>
              <a:t>reset/send logging on RB.A12 didn't work to clear the </a:t>
            </a:r>
            <a:r>
              <a:rPr lang="en-GB" dirty="0" smtClean="0"/>
              <a:t>fault</a:t>
            </a:r>
          </a:p>
          <a:p>
            <a:pPr lvl="1"/>
            <a:r>
              <a:rPr lang="en-GB" dirty="0" smtClean="0"/>
              <a:t>S12 and S81 off</a:t>
            </a:r>
          </a:p>
          <a:p>
            <a:r>
              <a:rPr lang="en-GB" dirty="0" smtClean="0"/>
              <a:t>08:35 access over</a:t>
            </a:r>
          </a:p>
          <a:p>
            <a:r>
              <a:rPr lang="en-GB" dirty="0" smtClean="0"/>
              <a:t>08:55 cycling</a:t>
            </a:r>
          </a:p>
          <a:p>
            <a:r>
              <a:rPr lang="en-GB" dirty="0" smtClean="0"/>
              <a:t>10:00 – 14:00 </a:t>
            </a:r>
          </a:p>
          <a:p>
            <a:pPr lvl="1"/>
            <a:r>
              <a:rPr lang="en-GB" dirty="0" smtClean="0"/>
              <a:t>Controls issues with BQM - Apparently </a:t>
            </a:r>
            <a:r>
              <a:rPr lang="en-GB" dirty="0"/>
              <a:t>RBAC was deployed on OASIS FESA </a:t>
            </a:r>
            <a:r>
              <a:rPr lang="en-GB" dirty="0" smtClean="0"/>
              <a:t>classes, </a:t>
            </a:r>
            <a:r>
              <a:rPr lang="en-GB" dirty="0"/>
              <a:t>including the ones used by the BQMLHC</a:t>
            </a:r>
            <a:r>
              <a:rPr lang="en-GB" dirty="0" smtClean="0"/>
              <a:t>.</a:t>
            </a:r>
          </a:p>
          <a:p>
            <a:pPr lvl="1"/>
            <a:r>
              <a:rPr lang="en-GB" dirty="0" smtClean="0"/>
              <a:t>SPS in MD</a:t>
            </a:r>
          </a:p>
          <a:p>
            <a:pPr lvl="1"/>
            <a:r>
              <a:rPr lang="en-GB" dirty="0" smtClean="0"/>
              <a:t>Batch by Batch blow-up tests…</a:t>
            </a:r>
            <a:endParaRPr lang="en-GB" dirty="0"/>
          </a:p>
        </p:txBody>
      </p:sp>
      <p:sp>
        <p:nvSpPr>
          <p:cNvPr id="3" name="Footer Placeholder 2"/>
          <p:cNvSpPr>
            <a:spLocks noGrp="1"/>
          </p:cNvSpPr>
          <p:nvPr>
            <p:ph type="ftr" sz="quarter" idx="10"/>
          </p:nvPr>
        </p:nvSpPr>
        <p:spPr/>
        <p:txBody>
          <a:bodyPr/>
          <a:lstStyle/>
          <a:p>
            <a:r>
              <a:rPr lang="en-US" smtClean="0"/>
              <a:t>LHC status</a:t>
            </a:r>
            <a:endParaRPr lang="en-US" dirty="0"/>
          </a:p>
        </p:txBody>
      </p:sp>
      <p:sp>
        <p:nvSpPr>
          <p:cNvPr id="4" name="Slide Number Placeholder 3"/>
          <p:cNvSpPr>
            <a:spLocks noGrp="1"/>
          </p:cNvSpPr>
          <p:nvPr>
            <p:ph type="sldNum" sz="quarter" idx="11"/>
          </p:nvPr>
        </p:nvSpPr>
        <p:spPr/>
        <p:txBody>
          <a:bodyPr/>
          <a:lstStyle/>
          <a:p>
            <a:fld id="{20D66058-8582-419F-AA3B-A79C8D77E78A}" type="slidenum">
              <a:rPr lang="en-US" smtClean="0"/>
              <a:pPr/>
              <a:t>1</a:t>
            </a:fld>
            <a:endParaRPr lang="en-US"/>
          </a:p>
        </p:txBody>
      </p:sp>
      <p:sp>
        <p:nvSpPr>
          <p:cNvPr id="5" name="Date Placeholder 4"/>
          <p:cNvSpPr>
            <a:spLocks noGrp="1"/>
          </p:cNvSpPr>
          <p:nvPr>
            <p:ph type="dt" sz="half" idx="12"/>
          </p:nvPr>
        </p:nvSpPr>
        <p:spPr/>
        <p:txBody>
          <a:bodyPr/>
          <a:lstStyle/>
          <a:p>
            <a:r>
              <a:rPr lang="en-US" smtClean="0"/>
              <a:t>06-09-12</a:t>
            </a:r>
            <a:endParaRPr lang="en-US" dirty="0"/>
          </a:p>
        </p:txBody>
      </p:sp>
    </p:spTree>
    <p:extLst>
      <p:ext uri="{BB962C8B-B14F-4D97-AF65-F5344CB8AC3E}">
        <p14:creationId xmlns:p14="http://schemas.microsoft.com/office/powerpoint/2010/main" val="3910637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Specific </a:t>
            </a:r>
            <a:r>
              <a:rPr lang="en-GB" dirty="0" err="1" smtClean="0"/>
              <a:t>luminosites</a:t>
            </a:r>
            <a:endParaRPr lang="en-GB" dirty="0"/>
          </a:p>
        </p:txBody>
      </p:sp>
      <p:sp>
        <p:nvSpPr>
          <p:cNvPr id="3" name="Footer Placeholder 2"/>
          <p:cNvSpPr>
            <a:spLocks noGrp="1"/>
          </p:cNvSpPr>
          <p:nvPr>
            <p:ph type="ftr" sz="quarter" idx="10"/>
          </p:nvPr>
        </p:nvSpPr>
        <p:spPr/>
        <p:txBody>
          <a:bodyPr/>
          <a:lstStyle/>
          <a:p>
            <a:r>
              <a:rPr lang="en-US" smtClean="0"/>
              <a:t>LHC status</a:t>
            </a:r>
            <a:endParaRPr lang="en-US" dirty="0"/>
          </a:p>
        </p:txBody>
      </p:sp>
      <p:sp>
        <p:nvSpPr>
          <p:cNvPr id="4" name="Slide Number Placeholder 3"/>
          <p:cNvSpPr>
            <a:spLocks noGrp="1"/>
          </p:cNvSpPr>
          <p:nvPr>
            <p:ph type="sldNum" sz="quarter" idx="11"/>
          </p:nvPr>
        </p:nvSpPr>
        <p:spPr/>
        <p:txBody>
          <a:bodyPr/>
          <a:lstStyle/>
          <a:p>
            <a:fld id="{20D66058-8582-419F-AA3B-A79C8D77E78A}" type="slidenum">
              <a:rPr lang="en-US" smtClean="0"/>
              <a:pPr/>
              <a:t>10</a:t>
            </a:fld>
            <a:endParaRPr lang="en-US"/>
          </a:p>
        </p:txBody>
      </p:sp>
      <p:sp>
        <p:nvSpPr>
          <p:cNvPr id="5" name="Date Placeholder 4"/>
          <p:cNvSpPr>
            <a:spLocks noGrp="1"/>
          </p:cNvSpPr>
          <p:nvPr>
            <p:ph type="dt" sz="half" idx="12"/>
          </p:nvPr>
        </p:nvSpPr>
        <p:spPr/>
        <p:txBody>
          <a:bodyPr/>
          <a:lstStyle/>
          <a:p>
            <a:r>
              <a:rPr lang="en-US" smtClean="0"/>
              <a:t>06-09-12</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420" y="692620"/>
            <a:ext cx="758190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186370" y="1124680"/>
            <a:ext cx="956980" cy="400110"/>
          </a:xfrm>
          <a:prstGeom prst="rect">
            <a:avLst/>
          </a:prstGeom>
          <a:noFill/>
        </p:spPr>
        <p:txBody>
          <a:bodyPr wrap="square" rtlCol="0">
            <a:spAutoFit/>
          </a:bodyPr>
          <a:lstStyle/>
          <a:p>
            <a:r>
              <a:rPr lang="en-GB" dirty="0" smtClean="0"/>
              <a:t>3029</a:t>
            </a:r>
            <a:endParaRPr lang="en-GB"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0" y="3326948"/>
            <a:ext cx="758190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763610" y="3872813"/>
            <a:ext cx="956980" cy="400110"/>
          </a:xfrm>
          <a:prstGeom prst="rect">
            <a:avLst/>
          </a:prstGeom>
          <a:noFill/>
        </p:spPr>
        <p:txBody>
          <a:bodyPr wrap="square" rtlCol="0">
            <a:spAutoFit/>
          </a:bodyPr>
          <a:lstStyle/>
          <a:p>
            <a:r>
              <a:rPr lang="en-GB" dirty="0" smtClean="0"/>
              <a:t>3032</a:t>
            </a:r>
            <a:endParaRPr lang="en-GB" dirty="0"/>
          </a:p>
        </p:txBody>
      </p:sp>
    </p:spTree>
    <p:extLst>
      <p:ext uri="{BB962C8B-B14F-4D97-AF65-F5344CB8AC3E}">
        <p14:creationId xmlns:p14="http://schemas.microsoft.com/office/powerpoint/2010/main" val="1599638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Klystron saturation</a:t>
            </a:r>
            <a:endParaRPr lang="en-GB" dirty="0"/>
          </a:p>
        </p:txBody>
      </p:sp>
      <p:sp>
        <p:nvSpPr>
          <p:cNvPr id="7" name="Content Placeholder 6"/>
          <p:cNvSpPr>
            <a:spLocks noGrp="1"/>
          </p:cNvSpPr>
          <p:nvPr>
            <p:ph idx="1"/>
          </p:nvPr>
        </p:nvSpPr>
        <p:spPr>
          <a:xfrm>
            <a:off x="395420" y="980660"/>
            <a:ext cx="8229600" cy="5111750"/>
          </a:xfrm>
        </p:spPr>
        <p:txBody>
          <a:bodyPr/>
          <a:lstStyle/>
          <a:p>
            <a:r>
              <a:rPr lang="en-GB" sz="1400" dirty="0"/>
              <a:t>Our klystrons are operated with a main coupler position different during filling (when bandwidth is needed and not much voltage, thus lower loaded quality factor Q = 20000) and in physics (stable cavity voltage at higher field, thus higher Q = 60000). The couplers move from 20k position to 60k at start ramp (function</a:t>
            </a:r>
            <a:r>
              <a:rPr lang="en-GB" sz="1400" dirty="0" smtClean="0"/>
              <a:t>).</a:t>
            </a:r>
            <a:endParaRPr lang="en-GB" sz="1400" dirty="0"/>
          </a:p>
          <a:p>
            <a:r>
              <a:rPr lang="en-GB" sz="1400" dirty="0"/>
              <a:t>The couplers motors are controlled by a PLC. The displacement is piloted from a VME module that communicates to the PLC via a so-called PHYTEK card. This is the source of the problem... These PHYTEK cards have not been very reliable. On several occasions they have stopped communicating with the VME module. In such a case the VME module detects the loss of communication and gives up sending coupler displacement commands resulting in the coupler remaining at the 20k position through the ramp and in physics. With the demanded 1.5 MV/cavity in physics the power needed at Q=20k is well above the 200 kW max resulting in klystron saturation</a:t>
            </a:r>
            <a:r>
              <a:rPr lang="en-GB" sz="1400" dirty="0" smtClean="0"/>
              <a:t>.</a:t>
            </a:r>
            <a:endParaRPr lang="en-GB" sz="1400" dirty="0"/>
          </a:p>
          <a:p>
            <a:r>
              <a:rPr lang="en-GB" sz="1400" dirty="0"/>
              <a:t>We deal with such a saturation "elegantly", meaning that nothing dramatic happens: The klystron drive remains at the ceiling compatible with its saturation (fine-adjusted for each klystron). However, the many sources of RF phase and amplitude noise in the cavity are not corrected as well anymore as the RF drive is clamped</a:t>
            </a:r>
            <a:r>
              <a:rPr lang="en-GB" sz="1400" dirty="0" smtClean="0"/>
              <a:t>.</a:t>
            </a:r>
          </a:p>
          <a:p>
            <a:r>
              <a:rPr lang="en-GB" dirty="0"/>
              <a:t>Corrective actions:</a:t>
            </a:r>
          </a:p>
          <a:p>
            <a:pPr lvl="1"/>
            <a:r>
              <a:rPr lang="en-GB" dirty="0"/>
              <a:t>We will insert a RESET of the PHYTEK communication card in the RF ON sequence ran before each filling (next TS).</a:t>
            </a:r>
          </a:p>
          <a:p>
            <a:pPr lvl="1"/>
            <a:r>
              <a:rPr lang="en-GB" dirty="0"/>
              <a:t>We have a status on klystron saturation and propose to integrate it in Big Sister </a:t>
            </a:r>
          </a:p>
          <a:p>
            <a:endParaRPr lang="en-GB" sz="1400" dirty="0"/>
          </a:p>
        </p:txBody>
      </p:sp>
      <p:sp>
        <p:nvSpPr>
          <p:cNvPr id="3" name="Footer Placeholder 2"/>
          <p:cNvSpPr>
            <a:spLocks noGrp="1"/>
          </p:cNvSpPr>
          <p:nvPr>
            <p:ph type="ftr" sz="quarter" idx="10"/>
          </p:nvPr>
        </p:nvSpPr>
        <p:spPr/>
        <p:txBody>
          <a:bodyPr/>
          <a:lstStyle/>
          <a:p>
            <a:r>
              <a:rPr lang="en-US" smtClean="0"/>
              <a:t>LHC status</a:t>
            </a:r>
            <a:endParaRPr lang="en-US" dirty="0"/>
          </a:p>
        </p:txBody>
      </p:sp>
      <p:sp>
        <p:nvSpPr>
          <p:cNvPr id="4" name="Slide Number Placeholder 3"/>
          <p:cNvSpPr>
            <a:spLocks noGrp="1"/>
          </p:cNvSpPr>
          <p:nvPr>
            <p:ph type="sldNum" sz="quarter" idx="11"/>
          </p:nvPr>
        </p:nvSpPr>
        <p:spPr/>
        <p:txBody>
          <a:bodyPr/>
          <a:lstStyle/>
          <a:p>
            <a:fld id="{20D66058-8582-419F-AA3B-A79C8D77E78A}" type="slidenum">
              <a:rPr lang="en-US" smtClean="0"/>
              <a:pPr/>
              <a:t>11</a:t>
            </a:fld>
            <a:endParaRPr lang="en-US"/>
          </a:p>
        </p:txBody>
      </p:sp>
      <p:sp>
        <p:nvSpPr>
          <p:cNvPr id="5" name="Date Placeholder 4"/>
          <p:cNvSpPr>
            <a:spLocks noGrp="1"/>
          </p:cNvSpPr>
          <p:nvPr>
            <p:ph type="dt" sz="half" idx="12"/>
          </p:nvPr>
        </p:nvSpPr>
        <p:spPr/>
        <p:txBody>
          <a:bodyPr/>
          <a:lstStyle/>
          <a:p>
            <a:r>
              <a:rPr lang="en-US" smtClean="0"/>
              <a:t>06-09-12</a:t>
            </a:r>
            <a:endParaRPr lang="en-US" dirty="0"/>
          </a:p>
        </p:txBody>
      </p:sp>
      <p:sp>
        <p:nvSpPr>
          <p:cNvPr id="8" name="TextBox 7"/>
          <p:cNvSpPr txBox="1"/>
          <p:nvPr/>
        </p:nvSpPr>
        <p:spPr>
          <a:xfrm>
            <a:off x="5940190" y="6237390"/>
            <a:ext cx="2736380" cy="1169551"/>
          </a:xfrm>
          <a:prstGeom prst="rect">
            <a:avLst/>
          </a:prstGeom>
          <a:noFill/>
        </p:spPr>
        <p:txBody>
          <a:bodyPr wrap="square" rtlCol="0">
            <a:spAutoFit/>
          </a:bodyPr>
          <a:lstStyle/>
          <a:p>
            <a:r>
              <a:rPr lang="en-GB" dirty="0"/>
              <a:t>PHILIPPE BAUDRENGHIEN</a:t>
            </a:r>
          </a:p>
          <a:p>
            <a:endParaRPr lang="en-GB" dirty="0"/>
          </a:p>
        </p:txBody>
      </p:sp>
    </p:spTree>
    <p:extLst>
      <p:ext uri="{BB962C8B-B14F-4D97-AF65-F5344CB8AC3E}">
        <p14:creationId xmlns:p14="http://schemas.microsoft.com/office/powerpoint/2010/main" val="1639121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GB"/>
          </a:p>
        </p:txBody>
      </p:sp>
      <p:sp>
        <p:nvSpPr>
          <p:cNvPr id="4" name="Footer Placeholder 3"/>
          <p:cNvSpPr>
            <a:spLocks noGrp="1"/>
          </p:cNvSpPr>
          <p:nvPr>
            <p:ph type="ftr" sz="quarter" idx="10"/>
          </p:nvPr>
        </p:nvSpPr>
        <p:spPr/>
        <p:txBody>
          <a:bodyPr/>
          <a:lstStyle/>
          <a:p>
            <a:r>
              <a:rPr lang="en-US" smtClean="0"/>
              <a:t>LHC status</a:t>
            </a:r>
            <a:endParaRPr lang="en-US" dirty="0"/>
          </a:p>
        </p:txBody>
      </p:sp>
      <p:sp>
        <p:nvSpPr>
          <p:cNvPr id="5" name="Slide Number Placeholder 4"/>
          <p:cNvSpPr>
            <a:spLocks noGrp="1"/>
          </p:cNvSpPr>
          <p:nvPr>
            <p:ph type="sldNum" sz="quarter" idx="11"/>
          </p:nvPr>
        </p:nvSpPr>
        <p:spPr/>
        <p:txBody>
          <a:bodyPr/>
          <a:lstStyle/>
          <a:p>
            <a:fld id="{57C3E7D3-E8A8-4E1B-881E-DBC7929F1526}" type="slidenum">
              <a:rPr lang="en-US" smtClean="0"/>
              <a:pPr/>
              <a:t>12</a:t>
            </a:fld>
            <a:endParaRPr lang="en-US"/>
          </a:p>
        </p:txBody>
      </p:sp>
      <p:sp>
        <p:nvSpPr>
          <p:cNvPr id="6" name="Date Placeholder 5"/>
          <p:cNvSpPr>
            <a:spLocks noGrp="1"/>
          </p:cNvSpPr>
          <p:nvPr>
            <p:ph type="dt" sz="half" idx="12"/>
          </p:nvPr>
        </p:nvSpPr>
        <p:spPr/>
        <p:txBody>
          <a:bodyPr/>
          <a:lstStyle/>
          <a:p>
            <a:r>
              <a:rPr lang="en-US" smtClean="0"/>
              <a:t>06-09-12</a:t>
            </a:r>
            <a:endParaRPr lang="en-US" dirty="0"/>
          </a:p>
        </p:txBody>
      </p:sp>
      <p:sp>
        <p:nvSpPr>
          <p:cNvPr id="8" name="TextBox 7"/>
          <p:cNvSpPr txBox="1"/>
          <p:nvPr/>
        </p:nvSpPr>
        <p:spPr>
          <a:xfrm>
            <a:off x="251400" y="4975749"/>
            <a:ext cx="8641200" cy="1077218"/>
          </a:xfrm>
          <a:prstGeom prst="rect">
            <a:avLst/>
          </a:prstGeom>
          <a:noFill/>
        </p:spPr>
        <p:txBody>
          <a:bodyPr wrap="square" rtlCol="0">
            <a:spAutoFit/>
          </a:bodyPr>
          <a:lstStyle/>
          <a:p>
            <a:r>
              <a:rPr lang="en-GB" sz="1600" dirty="0"/>
              <a:t>The first figure shows klystron drive (green) saturated around 185 kW till 18:10 when we reset the PHYTEK communication resulting in coupler movement to Q=60k and demanded klystron power falling to 140 kW. The cavity voltage (red) was saturating around 1.15 MV till the coupler movement allowing it to reach the requested 1.5 MV</a:t>
            </a:r>
            <a:r>
              <a:rPr lang="en-GB" sz="1600" dirty="0" smtClean="0"/>
              <a:t>.</a:t>
            </a:r>
            <a:endParaRPr lang="en-GB" sz="16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20" y="908650"/>
            <a:ext cx="8839880" cy="3728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4679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Footer Placeholder 2"/>
          <p:cNvSpPr>
            <a:spLocks noGrp="1"/>
          </p:cNvSpPr>
          <p:nvPr>
            <p:ph type="ftr" sz="quarter" idx="10"/>
          </p:nvPr>
        </p:nvSpPr>
        <p:spPr/>
        <p:txBody>
          <a:bodyPr/>
          <a:lstStyle/>
          <a:p>
            <a:r>
              <a:rPr lang="en-US" smtClean="0"/>
              <a:t>LHC status</a:t>
            </a:r>
            <a:endParaRPr lang="en-US" dirty="0"/>
          </a:p>
        </p:txBody>
      </p:sp>
      <p:sp>
        <p:nvSpPr>
          <p:cNvPr id="4" name="Slide Number Placeholder 3"/>
          <p:cNvSpPr>
            <a:spLocks noGrp="1"/>
          </p:cNvSpPr>
          <p:nvPr>
            <p:ph type="sldNum" sz="quarter" idx="11"/>
          </p:nvPr>
        </p:nvSpPr>
        <p:spPr/>
        <p:txBody>
          <a:bodyPr/>
          <a:lstStyle/>
          <a:p>
            <a:fld id="{20D66058-8582-419F-AA3B-A79C8D77E78A}" type="slidenum">
              <a:rPr lang="en-US" smtClean="0"/>
              <a:pPr/>
              <a:t>13</a:t>
            </a:fld>
            <a:endParaRPr lang="en-US"/>
          </a:p>
        </p:txBody>
      </p:sp>
      <p:sp>
        <p:nvSpPr>
          <p:cNvPr id="5" name="Date Placeholder 4"/>
          <p:cNvSpPr>
            <a:spLocks noGrp="1"/>
          </p:cNvSpPr>
          <p:nvPr>
            <p:ph type="dt" sz="half" idx="12"/>
          </p:nvPr>
        </p:nvSpPr>
        <p:spPr/>
        <p:txBody>
          <a:bodyPr/>
          <a:lstStyle/>
          <a:p>
            <a:r>
              <a:rPr lang="en-US" smtClean="0"/>
              <a:t>06-09-12</a:t>
            </a:r>
            <a:endParaRPr lang="en-US" dirty="0"/>
          </a:p>
        </p:txBody>
      </p:sp>
      <p:sp>
        <p:nvSpPr>
          <p:cNvPr id="6" name="TextBox 5"/>
          <p:cNvSpPr txBox="1"/>
          <p:nvPr/>
        </p:nvSpPr>
        <p:spPr>
          <a:xfrm>
            <a:off x="323410" y="4797190"/>
            <a:ext cx="8425170" cy="2092881"/>
          </a:xfrm>
          <a:prstGeom prst="rect">
            <a:avLst/>
          </a:prstGeom>
          <a:noFill/>
        </p:spPr>
        <p:txBody>
          <a:bodyPr wrap="square" rtlCol="0">
            <a:spAutoFit/>
          </a:bodyPr>
          <a:lstStyle/>
          <a:p>
            <a:r>
              <a:rPr lang="en-GB" dirty="0" err="1" smtClean="0"/>
              <a:t>enlargment</a:t>
            </a:r>
            <a:r>
              <a:rPr lang="en-GB" dirty="0" smtClean="0"/>
              <a:t> </a:t>
            </a:r>
            <a:r>
              <a:rPr lang="en-GB" dirty="0"/>
              <a:t>showing cavity field amplitude (green) and phase (beige) around the time when we corrected the situation. The noise was much larger with saturated klystron (close to 2 degree </a:t>
            </a:r>
            <a:r>
              <a:rPr lang="en-GB" dirty="0" err="1"/>
              <a:t>pk-pk</a:t>
            </a:r>
            <a:r>
              <a:rPr lang="en-GB" dirty="0"/>
              <a:t> phase noise and 10 kV </a:t>
            </a:r>
            <a:r>
              <a:rPr lang="en-GB" dirty="0" err="1"/>
              <a:t>pk-pk</a:t>
            </a:r>
            <a:r>
              <a:rPr lang="en-GB" dirty="0"/>
              <a:t> amplitude noise). There is some periodicity in the phase noise but it may be aliased by the very slow acquisition rate of Timber.</a:t>
            </a:r>
          </a:p>
          <a:p>
            <a:endParaRPr lang="en-GB"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410" y="764630"/>
            <a:ext cx="8425170" cy="3554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28322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Footer Placeholder 2"/>
          <p:cNvSpPr>
            <a:spLocks noGrp="1"/>
          </p:cNvSpPr>
          <p:nvPr>
            <p:ph type="ftr" sz="quarter" idx="10"/>
          </p:nvPr>
        </p:nvSpPr>
        <p:spPr/>
        <p:txBody>
          <a:bodyPr/>
          <a:lstStyle/>
          <a:p>
            <a:r>
              <a:rPr lang="en-US" smtClean="0"/>
              <a:t>LHC status</a:t>
            </a:r>
            <a:endParaRPr lang="en-US" dirty="0"/>
          </a:p>
        </p:txBody>
      </p:sp>
      <p:sp>
        <p:nvSpPr>
          <p:cNvPr id="4" name="Slide Number Placeholder 3"/>
          <p:cNvSpPr>
            <a:spLocks noGrp="1"/>
          </p:cNvSpPr>
          <p:nvPr>
            <p:ph type="sldNum" sz="quarter" idx="11"/>
          </p:nvPr>
        </p:nvSpPr>
        <p:spPr/>
        <p:txBody>
          <a:bodyPr/>
          <a:lstStyle/>
          <a:p>
            <a:fld id="{20D66058-8582-419F-AA3B-A79C8D77E78A}" type="slidenum">
              <a:rPr lang="en-US" smtClean="0"/>
              <a:pPr/>
              <a:t>14</a:t>
            </a:fld>
            <a:endParaRPr lang="en-US"/>
          </a:p>
        </p:txBody>
      </p:sp>
      <p:sp>
        <p:nvSpPr>
          <p:cNvPr id="5" name="Date Placeholder 4"/>
          <p:cNvSpPr>
            <a:spLocks noGrp="1"/>
          </p:cNvSpPr>
          <p:nvPr>
            <p:ph type="dt" sz="half" idx="12"/>
          </p:nvPr>
        </p:nvSpPr>
        <p:spPr/>
        <p:txBody>
          <a:bodyPr/>
          <a:lstStyle/>
          <a:p>
            <a:r>
              <a:rPr lang="en-US" smtClean="0"/>
              <a:t>06-09-12</a:t>
            </a:r>
            <a:endParaRPr lang="en-US" dirty="0"/>
          </a:p>
        </p:txBody>
      </p:sp>
      <p:sp>
        <p:nvSpPr>
          <p:cNvPr id="6" name="TextBox 5"/>
          <p:cNvSpPr txBox="1"/>
          <p:nvPr/>
        </p:nvSpPr>
        <p:spPr>
          <a:xfrm>
            <a:off x="323410" y="5072896"/>
            <a:ext cx="8281150" cy="1785104"/>
          </a:xfrm>
          <a:prstGeom prst="rect">
            <a:avLst/>
          </a:prstGeom>
          <a:noFill/>
        </p:spPr>
        <p:txBody>
          <a:bodyPr wrap="square" rtlCol="0">
            <a:spAutoFit/>
          </a:bodyPr>
          <a:lstStyle/>
          <a:p>
            <a:r>
              <a:rPr lang="en-GB" dirty="0"/>
              <a:t>What we would expect is fast longitudinal </a:t>
            </a:r>
            <a:r>
              <a:rPr lang="en-GB" dirty="0" err="1"/>
              <a:t>emittance</a:t>
            </a:r>
            <a:r>
              <a:rPr lang="en-GB" dirty="0"/>
              <a:t> growth. Indeed the third figure shows a faster bunch lengthening when the klystron was saturating. I saw many figs in the log-book on side-effects in the transverse plane but cannot make clear correlations...</a:t>
            </a:r>
          </a:p>
          <a:p>
            <a:endParaRPr lang="en-GB"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15" y="764630"/>
            <a:ext cx="8937295" cy="3971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2742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Footer Placeholder 2"/>
          <p:cNvSpPr>
            <a:spLocks noGrp="1"/>
          </p:cNvSpPr>
          <p:nvPr>
            <p:ph type="ftr" sz="quarter" idx="10"/>
          </p:nvPr>
        </p:nvSpPr>
        <p:spPr/>
        <p:txBody>
          <a:bodyPr/>
          <a:lstStyle/>
          <a:p>
            <a:r>
              <a:rPr lang="en-US" smtClean="0"/>
              <a:t>LHC status</a:t>
            </a:r>
            <a:endParaRPr lang="en-US" dirty="0"/>
          </a:p>
        </p:txBody>
      </p:sp>
      <p:sp>
        <p:nvSpPr>
          <p:cNvPr id="4" name="Slide Number Placeholder 3"/>
          <p:cNvSpPr>
            <a:spLocks noGrp="1"/>
          </p:cNvSpPr>
          <p:nvPr>
            <p:ph type="sldNum" sz="quarter" idx="11"/>
          </p:nvPr>
        </p:nvSpPr>
        <p:spPr/>
        <p:txBody>
          <a:bodyPr/>
          <a:lstStyle/>
          <a:p>
            <a:fld id="{20D66058-8582-419F-AA3B-A79C8D77E78A}" type="slidenum">
              <a:rPr lang="en-US" smtClean="0"/>
              <a:pPr/>
              <a:t>15</a:t>
            </a:fld>
            <a:endParaRPr lang="en-US"/>
          </a:p>
        </p:txBody>
      </p:sp>
      <p:sp>
        <p:nvSpPr>
          <p:cNvPr id="5" name="Date Placeholder 4"/>
          <p:cNvSpPr>
            <a:spLocks noGrp="1"/>
          </p:cNvSpPr>
          <p:nvPr>
            <p:ph type="dt" sz="half" idx="12"/>
          </p:nvPr>
        </p:nvSpPr>
        <p:spPr/>
        <p:txBody>
          <a:bodyPr/>
          <a:lstStyle/>
          <a:p>
            <a:r>
              <a:rPr lang="en-US" smtClean="0"/>
              <a:t>06-09-12</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470" y="908650"/>
            <a:ext cx="7666430" cy="497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0123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Wednesday 5</a:t>
            </a:r>
            <a:r>
              <a:rPr lang="en-GB" baseline="30000" dirty="0"/>
              <a:t>th</a:t>
            </a:r>
            <a:r>
              <a:rPr lang="en-GB" dirty="0"/>
              <a:t> September </a:t>
            </a:r>
            <a:r>
              <a:rPr lang="en-GB" dirty="0" smtClean="0"/>
              <a:t>- afternoon</a:t>
            </a:r>
            <a:endParaRPr lang="en-GB" dirty="0"/>
          </a:p>
        </p:txBody>
      </p:sp>
      <p:sp>
        <p:nvSpPr>
          <p:cNvPr id="3" name="Content Placeholder 2"/>
          <p:cNvSpPr>
            <a:spLocks noGrp="1"/>
          </p:cNvSpPr>
          <p:nvPr>
            <p:ph idx="1"/>
          </p:nvPr>
        </p:nvSpPr>
        <p:spPr/>
        <p:txBody>
          <a:bodyPr/>
          <a:lstStyle/>
          <a:p>
            <a:r>
              <a:rPr lang="en-GB" dirty="0" smtClean="0"/>
              <a:t>14:15 Filling for physics</a:t>
            </a:r>
          </a:p>
          <a:p>
            <a:pPr lvl="1"/>
            <a:r>
              <a:rPr lang="en-GB" dirty="0" smtClean="0"/>
              <a:t>PS working point adjustment (lower bunch intensities but smaller </a:t>
            </a:r>
            <a:r>
              <a:rPr lang="en-GB" dirty="0" err="1" smtClean="0"/>
              <a:t>emittances</a:t>
            </a:r>
            <a:r>
              <a:rPr lang="en-GB" dirty="0"/>
              <a:t>)</a:t>
            </a:r>
            <a:r>
              <a:rPr lang="en-GB" dirty="0" smtClean="0"/>
              <a:t> </a:t>
            </a:r>
          </a:p>
          <a:p>
            <a:pPr lvl="1"/>
            <a:r>
              <a:rPr lang="en-GB" dirty="0" smtClean="0"/>
              <a:t>Beam quality not great…</a:t>
            </a:r>
          </a:p>
          <a:p>
            <a:r>
              <a:rPr lang="en-GB" dirty="0" smtClean="0"/>
              <a:t>Losses in ramp</a:t>
            </a:r>
          </a:p>
          <a:p>
            <a:endParaRPr lang="en-GB" dirty="0"/>
          </a:p>
          <a:p>
            <a:endParaRPr lang="en-GB" dirty="0" smtClean="0"/>
          </a:p>
          <a:p>
            <a:pPr marL="0" indent="0">
              <a:buNone/>
            </a:pPr>
            <a:endParaRPr lang="en-GB" dirty="0"/>
          </a:p>
          <a:p>
            <a:endParaRPr lang="en-GB" dirty="0" smtClean="0"/>
          </a:p>
          <a:p>
            <a:r>
              <a:rPr lang="en-GB" dirty="0" smtClean="0"/>
              <a:t>16:00 Stable beams #3032</a:t>
            </a:r>
          </a:p>
          <a:p>
            <a:pPr lvl="1"/>
            <a:r>
              <a:rPr lang="en-GB" dirty="0" smtClean="0"/>
              <a:t>Instabilities going into collision, some losses on a few bunches</a:t>
            </a:r>
          </a:p>
          <a:p>
            <a:pPr lvl="1"/>
            <a:r>
              <a:rPr lang="en-GB" dirty="0" smtClean="0"/>
              <a:t>Initial luminosity:    6.2e33cm-2s-1,</a:t>
            </a:r>
          </a:p>
          <a:p>
            <a:pPr lvl="1"/>
            <a:r>
              <a:rPr lang="en-GB" dirty="0" smtClean="0"/>
              <a:t> initial bunch currents: 1.52/1.45 e11 ppb</a:t>
            </a:r>
            <a:endParaRPr lang="en-GB" dirty="0"/>
          </a:p>
        </p:txBody>
      </p:sp>
      <p:sp>
        <p:nvSpPr>
          <p:cNvPr id="4" name="Footer Placeholder 3"/>
          <p:cNvSpPr>
            <a:spLocks noGrp="1"/>
          </p:cNvSpPr>
          <p:nvPr>
            <p:ph type="ftr" sz="quarter" idx="10"/>
          </p:nvPr>
        </p:nvSpPr>
        <p:spPr/>
        <p:txBody>
          <a:bodyPr/>
          <a:lstStyle/>
          <a:p>
            <a:r>
              <a:rPr lang="en-US" smtClean="0"/>
              <a:t>LHC status</a:t>
            </a:r>
            <a:endParaRPr lang="en-US" dirty="0"/>
          </a:p>
        </p:txBody>
      </p:sp>
      <p:sp>
        <p:nvSpPr>
          <p:cNvPr id="5" name="Slide Number Placeholder 4"/>
          <p:cNvSpPr>
            <a:spLocks noGrp="1"/>
          </p:cNvSpPr>
          <p:nvPr>
            <p:ph type="sldNum" sz="quarter" idx="11"/>
          </p:nvPr>
        </p:nvSpPr>
        <p:spPr/>
        <p:txBody>
          <a:bodyPr/>
          <a:lstStyle/>
          <a:p>
            <a:fld id="{57C3E7D3-E8A8-4E1B-881E-DBC7929F1526}" type="slidenum">
              <a:rPr lang="en-US" smtClean="0"/>
              <a:pPr/>
              <a:t>2</a:t>
            </a:fld>
            <a:endParaRPr lang="en-US"/>
          </a:p>
        </p:txBody>
      </p:sp>
      <p:sp>
        <p:nvSpPr>
          <p:cNvPr id="6" name="Date Placeholder 5"/>
          <p:cNvSpPr>
            <a:spLocks noGrp="1"/>
          </p:cNvSpPr>
          <p:nvPr>
            <p:ph type="dt" sz="half" idx="12"/>
          </p:nvPr>
        </p:nvSpPr>
        <p:spPr/>
        <p:txBody>
          <a:bodyPr/>
          <a:lstStyle/>
          <a:p>
            <a:r>
              <a:rPr lang="en-US" smtClean="0"/>
              <a:t>06-09-12</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690" y="3140960"/>
            <a:ext cx="5164306" cy="1730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8490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Wednesday 5</a:t>
            </a:r>
            <a:r>
              <a:rPr lang="en-GB" baseline="30000" dirty="0"/>
              <a:t>th</a:t>
            </a:r>
            <a:r>
              <a:rPr lang="en-GB" dirty="0"/>
              <a:t> September - afternoon</a:t>
            </a:r>
          </a:p>
        </p:txBody>
      </p:sp>
      <p:sp>
        <p:nvSpPr>
          <p:cNvPr id="3" name="Content Placeholder 2"/>
          <p:cNvSpPr>
            <a:spLocks noGrp="1"/>
          </p:cNvSpPr>
          <p:nvPr>
            <p:ph idx="1"/>
          </p:nvPr>
        </p:nvSpPr>
        <p:spPr/>
        <p:txBody>
          <a:bodyPr/>
          <a:lstStyle/>
          <a:p>
            <a:r>
              <a:rPr lang="en-GB" dirty="0" smtClean="0"/>
              <a:t>16:55 strange things going on</a:t>
            </a:r>
          </a:p>
          <a:p>
            <a:pPr lvl="1"/>
            <a:r>
              <a:rPr lang="en-GB" dirty="0"/>
              <a:t>saturation of </a:t>
            </a:r>
            <a:r>
              <a:rPr lang="en-GB" dirty="0" smtClean="0"/>
              <a:t>Kly3B1…</a:t>
            </a:r>
          </a:p>
          <a:p>
            <a:pPr lvl="1"/>
            <a:r>
              <a:rPr lang="en-GB" dirty="0" smtClean="0"/>
              <a:t>Transverse excitation, orbit movement, lifetime oscillations…</a:t>
            </a:r>
          </a:p>
          <a:p>
            <a:pPr lvl="1"/>
            <a:endParaRPr lang="en-GB" dirty="0"/>
          </a:p>
          <a:p>
            <a:r>
              <a:rPr lang="en-GB" dirty="0" smtClean="0"/>
              <a:t>18:05 Change mode to ADJUST while RF sort out coupler position </a:t>
            </a:r>
          </a:p>
          <a:p>
            <a:endParaRPr lang="en-GB" dirty="0"/>
          </a:p>
          <a:p>
            <a:r>
              <a:rPr lang="en-GB" dirty="0" smtClean="0"/>
              <a:t>18:17 Back to Stable beams</a:t>
            </a:r>
          </a:p>
          <a:p>
            <a:pPr lvl="1"/>
            <a:r>
              <a:rPr lang="en-GB" dirty="0" smtClean="0"/>
              <a:t>Still some perturbation on orbit – not understood</a:t>
            </a:r>
          </a:p>
          <a:p>
            <a:pPr lvl="1"/>
            <a:r>
              <a:rPr lang="en-GB" dirty="0" smtClean="0"/>
              <a:t>Continued probing effect of “abort gap monitoring” on luminosity lifetime etc.</a:t>
            </a:r>
            <a:endParaRPr lang="en-GB" dirty="0"/>
          </a:p>
        </p:txBody>
      </p:sp>
      <p:sp>
        <p:nvSpPr>
          <p:cNvPr id="4" name="Footer Placeholder 3"/>
          <p:cNvSpPr>
            <a:spLocks noGrp="1"/>
          </p:cNvSpPr>
          <p:nvPr>
            <p:ph type="ftr" sz="quarter" idx="10"/>
          </p:nvPr>
        </p:nvSpPr>
        <p:spPr/>
        <p:txBody>
          <a:bodyPr/>
          <a:lstStyle/>
          <a:p>
            <a:r>
              <a:rPr lang="en-US" smtClean="0"/>
              <a:t>LHC status</a:t>
            </a:r>
            <a:endParaRPr lang="en-US" dirty="0"/>
          </a:p>
        </p:txBody>
      </p:sp>
      <p:sp>
        <p:nvSpPr>
          <p:cNvPr id="5" name="Slide Number Placeholder 4"/>
          <p:cNvSpPr>
            <a:spLocks noGrp="1"/>
          </p:cNvSpPr>
          <p:nvPr>
            <p:ph type="sldNum" sz="quarter" idx="11"/>
          </p:nvPr>
        </p:nvSpPr>
        <p:spPr/>
        <p:txBody>
          <a:bodyPr/>
          <a:lstStyle/>
          <a:p>
            <a:fld id="{57C3E7D3-E8A8-4E1B-881E-DBC7929F1526}" type="slidenum">
              <a:rPr lang="en-US" smtClean="0"/>
              <a:pPr/>
              <a:t>3</a:t>
            </a:fld>
            <a:endParaRPr lang="en-US"/>
          </a:p>
        </p:txBody>
      </p:sp>
      <p:sp>
        <p:nvSpPr>
          <p:cNvPr id="6" name="Date Placeholder 5"/>
          <p:cNvSpPr>
            <a:spLocks noGrp="1"/>
          </p:cNvSpPr>
          <p:nvPr>
            <p:ph type="dt" sz="half" idx="12"/>
          </p:nvPr>
        </p:nvSpPr>
        <p:spPr/>
        <p:txBody>
          <a:bodyPr/>
          <a:lstStyle/>
          <a:p>
            <a:r>
              <a:rPr lang="en-US" smtClean="0"/>
              <a:t>06-09-12</a:t>
            </a:r>
            <a:endParaRPr lang="en-US" dirty="0"/>
          </a:p>
        </p:txBody>
      </p:sp>
    </p:spTree>
    <p:extLst>
      <p:ext uri="{BB962C8B-B14F-4D97-AF65-F5344CB8AC3E}">
        <p14:creationId xmlns:p14="http://schemas.microsoft.com/office/powerpoint/2010/main" val="110582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Thursday 6</a:t>
            </a:r>
            <a:r>
              <a:rPr lang="en-GB" baseline="30000" dirty="0" smtClean="0"/>
              <a:t>th</a:t>
            </a:r>
            <a:r>
              <a:rPr lang="en-GB" dirty="0" smtClean="0"/>
              <a:t> September – early morning</a:t>
            </a:r>
            <a:endParaRPr lang="en-GB" dirty="0"/>
          </a:p>
        </p:txBody>
      </p:sp>
      <p:sp>
        <p:nvSpPr>
          <p:cNvPr id="3" name="Content Placeholder 2"/>
          <p:cNvSpPr>
            <a:spLocks noGrp="1"/>
          </p:cNvSpPr>
          <p:nvPr>
            <p:ph idx="1"/>
          </p:nvPr>
        </p:nvSpPr>
        <p:spPr>
          <a:xfrm>
            <a:off x="467430" y="836640"/>
            <a:ext cx="8229600" cy="5111750"/>
          </a:xfrm>
        </p:spPr>
        <p:txBody>
          <a:bodyPr/>
          <a:lstStyle/>
          <a:p>
            <a:r>
              <a:rPr lang="en-GB" dirty="0" smtClean="0"/>
              <a:t>01:10 Fill 3032 dumped by OP</a:t>
            </a:r>
          </a:p>
          <a:p>
            <a:pPr lvl="1"/>
            <a:r>
              <a:rPr lang="en-GB" dirty="0" smtClean="0"/>
              <a:t>117 pb</a:t>
            </a:r>
            <a:r>
              <a:rPr lang="en-GB" baseline="30000" dirty="0" smtClean="0"/>
              <a:t>-1</a:t>
            </a:r>
            <a:r>
              <a:rPr lang="en-GB" dirty="0" smtClean="0"/>
              <a:t> in 8h 58m</a:t>
            </a:r>
          </a:p>
          <a:p>
            <a:r>
              <a:rPr lang="en-GB" dirty="0"/>
              <a:t>Problems </a:t>
            </a:r>
            <a:endParaRPr lang="en-GB" dirty="0" smtClean="0"/>
          </a:p>
          <a:p>
            <a:pPr lvl="1"/>
            <a:r>
              <a:rPr lang="en-GB" dirty="0" smtClean="0"/>
              <a:t>called </a:t>
            </a:r>
            <a:r>
              <a:rPr lang="en-GB" dirty="0"/>
              <a:t>QPS  </a:t>
            </a:r>
            <a:r>
              <a:rPr lang="en-GB" dirty="0" smtClean="0"/>
              <a:t>piquet (Stephen Pemberton) for </a:t>
            </a:r>
            <a:r>
              <a:rPr lang="en-GB" dirty="0"/>
              <a:t>the power cycle of the QPC controller of RSS.A56B1, </a:t>
            </a:r>
            <a:r>
              <a:rPr lang="en-GB" dirty="0" smtClean="0"/>
              <a:t>RSS.A56B2</a:t>
            </a:r>
            <a:r>
              <a:rPr lang="en-GB" dirty="0"/>
              <a:t>, RQS.A56.B2, RQS.R5B1 </a:t>
            </a:r>
            <a:endParaRPr lang="en-GB" dirty="0" smtClean="0"/>
          </a:p>
          <a:p>
            <a:r>
              <a:rPr lang="en-GB" dirty="0"/>
              <a:t>02:35 The QPS problem is worse than expected and can not be solved remotely. Called RP piquet for an access in PM56. </a:t>
            </a:r>
            <a:r>
              <a:rPr lang="en-GB" dirty="0" smtClean="0"/>
              <a:t>04:30 access </a:t>
            </a:r>
          </a:p>
          <a:p>
            <a:pPr lvl="1"/>
            <a:r>
              <a:rPr lang="en-GB" sz="1600" dirty="0"/>
              <a:t>The channels of the faulty controller on the power cycle crate was found OFF (relay stuck).</a:t>
            </a:r>
          </a:p>
          <a:p>
            <a:pPr lvl="1"/>
            <a:r>
              <a:rPr lang="en-GB" sz="1600" dirty="0"/>
              <a:t>QPS piquet had to cut the power to the power-cycle crate, this reset all the QPS controllers attached to it. It took a while to clear up as some controller needed additional power cycles.</a:t>
            </a:r>
          </a:p>
          <a:p>
            <a:pPr lvl="1"/>
            <a:r>
              <a:rPr lang="en-GB" sz="1600" dirty="0"/>
              <a:t>In the end the controller (4 circuits) that triggered the intervention were still bad and after a remote power cycle the relay got stuck again. QPS and RP are going back to </a:t>
            </a:r>
            <a:r>
              <a:rPr lang="en-GB" sz="1600" dirty="0" err="1"/>
              <a:t>pt</a:t>
            </a:r>
            <a:r>
              <a:rPr lang="en-GB" sz="1600" dirty="0"/>
              <a:t> 5</a:t>
            </a:r>
            <a:r>
              <a:rPr lang="en-GB" dirty="0"/>
              <a:t>. </a:t>
            </a:r>
            <a:endParaRPr lang="en-GB" dirty="0" smtClean="0"/>
          </a:p>
        </p:txBody>
      </p:sp>
      <p:sp>
        <p:nvSpPr>
          <p:cNvPr id="4" name="Footer Placeholder 3"/>
          <p:cNvSpPr>
            <a:spLocks noGrp="1"/>
          </p:cNvSpPr>
          <p:nvPr>
            <p:ph type="ftr" sz="quarter" idx="10"/>
          </p:nvPr>
        </p:nvSpPr>
        <p:spPr/>
        <p:txBody>
          <a:bodyPr/>
          <a:lstStyle/>
          <a:p>
            <a:r>
              <a:rPr lang="en-US" smtClean="0"/>
              <a:t>LHC status</a:t>
            </a:r>
            <a:endParaRPr lang="en-US" dirty="0"/>
          </a:p>
        </p:txBody>
      </p:sp>
      <p:sp>
        <p:nvSpPr>
          <p:cNvPr id="5" name="Slide Number Placeholder 4"/>
          <p:cNvSpPr>
            <a:spLocks noGrp="1"/>
          </p:cNvSpPr>
          <p:nvPr>
            <p:ph type="sldNum" sz="quarter" idx="11"/>
          </p:nvPr>
        </p:nvSpPr>
        <p:spPr/>
        <p:txBody>
          <a:bodyPr/>
          <a:lstStyle/>
          <a:p>
            <a:fld id="{57C3E7D3-E8A8-4E1B-881E-DBC7929F1526}" type="slidenum">
              <a:rPr lang="en-US" smtClean="0"/>
              <a:pPr/>
              <a:t>4</a:t>
            </a:fld>
            <a:endParaRPr lang="en-US"/>
          </a:p>
        </p:txBody>
      </p:sp>
      <p:sp>
        <p:nvSpPr>
          <p:cNvPr id="6" name="Date Placeholder 5"/>
          <p:cNvSpPr>
            <a:spLocks noGrp="1"/>
          </p:cNvSpPr>
          <p:nvPr>
            <p:ph type="dt" sz="half" idx="12"/>
          </p:nvPr>
        </p:nvSpPr>
        <p:spPr/>
        <p:txBody>
          <a:bodyPr/>
          <a:lstStyle/>
          <a:p>
            <a:r>
              <a:rPr lang="en-US" smtClean="0"/>
              <a:t>06-09-12</a:t>
            </a:r>
            <a:endParaRPr lang="en-US" dirty="0"/>
          </a:p>
        </p:txBody>
      </p:sp>
    </p:spTree>
    <p:extLst>
      <p:ext uri="{BB962C8B-B14F-4D97-AF65-F5344CB8AC3E}">
        <p14:creationId xmlns:p14="http://schemas.microsoft.com/office/powerpoint/2010/main" val="2604678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Thursday 6</a:t>
            </a:r>
            <a:r>
              <a:rPr lang="en-GB" baseline="30000" dirty="0"/>
              <a:t>th</a:t>
            </a:r>
            <a:r>
              <a:rPr lang="en-GB" dirty="0"/>
              <a:t> September </a:t>
            </a:r>
            <a:r>
              <a:rPr lang="en-GB" dirty="0" smtClean="0"/>
              <a:t>– </a:t>
            </a:r>
            <a:r>
              <a:rPr lang="en-GB" dirty="0"/>
              <a:t>morning</a:t>
            </a:r>
          </a:p>
        </p:txBody>
      </p:sp>
      <p:sp>
        <p:nvSpPr>
          <p:cNvPr id="3" name="Content Placeholder 2"/>
          <p:cNvSpPr>
            <a:spLocks noGrp="1"/>
          </p:cNvSpPr>
          <p:nvPr>
            <p:ph idx="1"/>
          </p:nvPr>
        </p:nvSpPr>
        <p:spPr/>
        <p:txBody>
          <a:bodyPr/>
          <a:lstStyle/>
          <a:p>
            <a:r>
              <a:rPr lang="en-GB" dirty="0" smtClean="0"/>
              <a:t>07:55 QPS problem fixed</a:t>
            </a:r>
          </a:p>
          <a:p>
            <a:r>
              <a:rPr lang="en-GB" dirty="0" smtClean="0"/>
              <a:t>08:00 Cycling</a:t>
            </a:r>
          </a:p>
          <a:p>
            <a:pPr lvl="1"/>
            <a:r>
              <a:rPr lang="en-GB" dirty="0" smtClean="0"/>
              <a:t>OFSU crashed hard – sorted by Ralph S. from home</a:t>
            </a:r>
            <a:endParaRPr lang="en-GB" dirty="0"/>
          </a:p>
        </p:txBody>
      </p:sp>
      <p:sp>
        <p:nvSpPr>
          <p:cNvPr id="4" name="Footer Placeholder 3"/>
          <p:cNvSpPr>
            <a:spLocks noGrp="1"/>
          </p:cNvSpPr>
          <p:nvPr>
            <p:ph type="ftr" sz="quarter" idx="10"/>
          </p:nvPr>
        </p:nvSpPr>
        <p:spPr/>
        <p:txBody>
          <a:bodyPr/>
          <a:lstStyle/>
          <a:p>
            <a:r>
              <a:rPr lang="en-US" smtClean="0"/>
              <a:t>LHC status</a:t>
            </a:r>
            <a:endParaRPr lang="en-US" dirty="0"/>
          </a:p>
        </p:txBody>
      </p:sp>
      <p:sp>
        <p:nvSpPr>
          <p:cNvPr id="5" name="Slide Number Placeholder 4"/>
          <p:cNvSpPr>
            <a:spLocks noGrp="1"/>
          </p:cNvSpPr>
          <p:nvPr>
            <p:ph type="sldNum" sz="quarter" idx="11"/>
          </p:nvPr>
        </p:nvSpPr>
        <p:spPr/>
        <p:txBody>
          <a:bodyPr/>
          <a:lstStyle/>
          <a:p>
            <a:fld id="{57C3E7D3-E8A8-4E1B-881E-DBC7929F1526}" type="slidenum">
              <a:rPr lang="en-US" smtClean="0"/>
              <a:pPr/>
              <a:t>5</a:t>
            </a:fld>
            <a:endParaRPr lang="en-US"/>
          </a:p>
        </p:txBody>
      </p:sp>
      <p:sp>
        <p:nvSpPr>
          <p:cNvPr id="6" name="Date Placeholder 5"/>
          <p:cNvSpPr>
            <a:spLocks noGrp="1"/>
          </p:cNvSpPr>
          <p:nvPr>
            <p:ph type="dt" sz="half" idx="12"/>
          </p:nvPr>
        </p:nvSpPr>
        <p:spPr/>
        <p:txBody>
          <a:bodyPr/>
          <a:lstStyle/>
          <a:p>
            <a:r>
              <a:rPr lang="en-US" smtClean="0"/>
              <a:t>06-09-12</a:t>
            </a:r>
            <a:endParaRPr lang="en-US" dirty="0"/>
          </a:p>
        </p:txBody>
      </p:sp>
    </p:spTree>
    <p:extLst>
      <p:ext uri="{BB962C8B-B14F-4D97-AF65-F5344CB8AC3E}">
        <p14:creationId xmlns:p14="http://schemas.microsoft.com/office/powerpoint/2010/main" val="3936182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t>Test batch per batch longitudinal blow-up at injection</a:t>
            </a:r>
          </a:p>
        </p:txBody>
      </p:sp>
      <p:sp>
        <p:nvSpPr>
          <p:cNvPr id="3" name="Content Placeholder 2"/>
          <p:cNvSpPr>
            <a:spLocks noGrp="1"/>
          </p:cNvSpPr>
          <p:nvPr>
            <p:ph idx="1"/>
          </p:nvPr>
        </p:nvSpPr>
        <p:spPr>
          <a:xfrm>
            <a:off x="467430" y="836640"/>
            <a:ext cx="8425170" cy="5111750"/>
          </a:xfrm>
        </p:spPr>
        <p:txBody>
          <a:bodyPr/>
          <a:lstStyle/>
          <a:p>
            <a:r>
              <a:rPr lang="en-GB" sz="2000" dirty="0" smtClean="0"/>
              <a:t>We </a:t>
            </a:r>
            <a:r>
              <a:rPr lang="en-GB" sz="2000" dirty="0"/>
              <a:t>used beam 1 only, series of 6 bunches batches</a:t>
            </a:r>
            <a:r>
              <a:rPr lang="en-GB" sz="2000" dirty="0" smtClean="0"/>
              <a:t>.</a:t>
            </a:r>
            <a:endParaRPr lang="en-GB" sz="2000" dirty="0"/>
          </a:p>
          <a:p>
            <a:r>
              <a:rPr lang="en-GB" sz="2000" dirty="0"/>
              <a:t>Fill 3031 gives good results 12:55-14:00</a:t>
            </a:r>
          </a:p>
          <a:p>
            <a:r>
              <a:rPr lang="en-GB" sz="2000" dirty="0"/>
              <a:t>We made 8 injections.</a:t>
            </a:r>
          </a:p>
          <a:p>
            <a:r>
              <a:rPr lang="en-GB" sz="2000" dirty="0"/>
              <a:t>Some batches were not touched (3rd and 7th injection), the others were blown at injection, to 1.4 ns 4-sigma length with different strengths (took 5 min for injection 1 and less than a minute for injection 8</a:t>
            </a:r>
            <a:r>
              <a:rPr lang="en-GB" sz="2000" dirty="0" smtClean="0"/>
              <a:t>).</a:t>
            </a:r>
            <a:endParaRPr lang="en-GB" sz="2000" dirty="0"/>
          </a:p>
          <a:p>
            <a:r>
              <a:rPr lang="en-GB" sz="2000" dirty="0"/>
              <a:t>Bunch length average shows that most bunches (apart for injections 3 and 7) spent the filling with increased longitudinal </a:t>
            </a:r>
            <a:r>
              <a:rPr lang="en-GB" sz="2000" dirty="0" err="1"/>
              <a:t>emittance</a:t>
            </a:r>
            <a:r>
              <a:rPr lang="en-GB" sz="2000" dirty="0"/>
              <a:t> (1.4 ns).</a:t>
            </a:r>
          </a:p>
          <a:p>
            <a:r>
              <a:rPr lang="en-GB" sz="2000" dirty="0"/>
              <a:t>Bunch length by bunch, shows individual evolution: very clear is the fast blow-up of second injection and no blow-up on third. Notice that the previously injected bunches are not affected</a:t>
            </a:r>
            <a:r>
              <a:rPr lang="en-GB" sz="2000" dirty="0" smtClean="0"/>
              <a:t>.</a:t>
            </a:r>
            <a:endParaRPr lang="en-GB" sz="2000" dirty="0"/>
          </a:p>
        </p:txBody>
      </p:sp>
      <p:sp>
        <p:nvSpPr>
          <p:cNvPr id="4" name="Footer Placeholder 3"/>
          <p:cNvSpPr>
            <a:spLocks noGrp="1"/>
          </p:cNvSpPr>
          <p:nvPr>
            <p:ph type="ftr" sz="quarter" idx="10"/>
          </p:nvPr>
        </p:nvSpPr>
        <p:spPr/>
        <p:txBody>
          <a:bodyPr/>
          <a:lstStyle/>
          <a:p>
            <a:r>
              <a:rPr lang="en-US" smtClean="0"/>
              <a:t>LHC status</a:t>
            </a:r>
            <a:endParaRPr lang="en-US" dirty="0"/>
          </a:p>
        </p:txBody>
      </p:sp>
      <p:sp>
        <p:nvSpPr>
          <p:cNvPr id="5" name="Slide Number Placeholder 4"/>
          <p:cNvSpPr>
            <a:spLocks noGrp="1"/>
          </p:cNvSpPr>
          <p:nvPr>
            <p:ph type="sldNum" sz="quarter" idx="11"/>
          </p:nvPr>
        </p:nvSpPr>
        <p:spPr/>
        <p:txBody>
          <a:bodyPr/>
          <a:lstStyle/>
          <a:p>
            <a:fld id="{57C3E7D3-E8A8-4E1B-881E-DBC7929F1526}" type="slidenum">
              <a:rPr lang="en-US" smtClean="0"/>
              <a:pPr/>
              <a:t>6</a:t>
            </a:fld>
            <a:endParaRPr lang="en-US"/>
          </a:p>
        </p:txBody>
      </p:sp>
      <p:sp>
        <p:nvSpPr>
          <p:cNvPr id="6" name="Date Placeholder 5"/>
          <p:cNvSpPr>
            <a:spLocks noGrp="1"/>
          </p:cNvSpPr>
          <p:nvPr>
            <p:ph type="dt" sz="half" idx="12"/>
          </p:nvPr>
        </p:nvSpPr>
        <p:spPr/>
        <p:txBody>
          <a:bodyPr/>
          <a:lstStyle/>
          <a:p>
            <a:r>
              <a:rPr lang="en-US" smtClean="0"/>
              <a:t>06-09-12</a:t>
            </a:r>
            <a:endParaRPr lang="en-US" dirty="0"/>
          </a:p>
        </p:txBody>
      </p:sp>
      <p:sp>
        <p:nvSpPr>
          <p:cNvPr id="7" name="TextBox 6"/>
          <p:cNvSpPr txBox="1"/>
          <p:nvPr/>
        </p:nvSpPr>
        <p:spPr>
          <a:xfrm>
            <a:off x="4427980" y="5301260"/>
            <a:ext cx="4464620" cy="1323439"/>
          </a:xfrm>
          <a:prstGeom prst="rect">
            <a:avLst/>
          </a:prstGeom>
          <a:noFill/>
        </p:spPr>
        <p:txBody>
          <a:bodyPr wrap="square" rtlCol="0">
            <a:spAutoFit/>
          </a:bodyPr>
          <a:lstStyle/>
          <a:p>
            <a:r>
              <a:rPr lang="en-GB" dirty="0" smtClean="0"/>
              <a:t>PHILIPPE BAUDRENGHIEN</a:t>
            </a:r>
            <a:endParaRPr lang="en-GB" dirty="0"/>
          </a:p>
          <a:p>
            <a:r>
              <a:rPr lang="en-GB" dirty="0" smtClean="0"/>
              <a:t>JOHANNES </a:t>
            </a:r>
            <a:r>
              <a:rPr lang="en-GB" dirty="0"/>
              <a:t>MOLENDIJK </a:t>
            </a:r>
            <a:endParaRPr lang="en-GB" dirty="0" smtClean="0"/>
          </a:p>
          <a:p>
            <a:r>
              <a:rPr lang="en-GB" dirty="0" smtClean="0"/>
              <a:t>MICHAEL PIERRE JAUSSI</a:t>
            </a:r>
            <a:endParaRPr lang="en-GB" dirty="0"/>
          </a:p>
        </p:txBody>
      </p:sp>
    </p:spTree>
    <p:extLst>
      <p:ext uri="{BB962C8B-B14F-4D97-AF65-F5344CB8AC3E}">
        <p14:creationId xmlns:p14="http://schemas.microsoft.com/office/powerpoint/2010/main" val="959687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t>Test batch per batch longitudinal blow-up at injection</a:t>
            </a:r>
          </a:p>
        </p:txBody>
      </p:sp>
      <p:sp>
        <p:nvSpPr>
          <p:cNvPr id="3" name="Content Placeholder 2"/>
          <p:cNvSpPr>
            <a:spLocks noGrp="1"/>
          </p:cNvSpPr>
          <p:nvPr>
            <p:ph idx="1"/>
          </p:nvPr>
        </p:nvSpPr>
        <p:spPr>
          <a:xfrm>
            <a:off x="467430" y="836640"/>
            <a:ext cx="8229600" cy="5111750"/>
          </a:xfrm>
        </p:spPr>
        <p:txBody>
          <a:bodyPr/>
          <a:lstStyle/>
          <a:p>
            <a:r>
              <a:rPr lang="en-GB" sz="2000" dirty="0"/>
              <a:t>Transverse profiles were taken during the 1-hour filling. The goal is to correlate transverse </a:t>
            </a:r>
            <a:r>
              <a:rPr lang="en-GB" sz="2000" dirty="0" err="1"/>
              <a:t>emittance</a:t>
            </a:r>
            <a:r>
              <a:rPr lang="en-GB" sz="2000" dirty="0"/>
              <a:t> evolution with longitudinal </a:t>
            </a:r>
            <a:r>
              <a:rPr lang="en-GB" sz="2000" dirty="0" err="1"/>
              <a:t>emittance</a:t>
            </a:r>
            <a:r>
              <a:rPr lang="en-GB" sz="2000" dirty="0"/>
              <a:t>: we would expect batches 3 and 7 to grow faster (transverse) then the others. </a:t>
            </a:r>
            <a:endParaRPr lang="en-GB" sz="2000" dirty="0" smtClean="0"/>
          </a:p>
          <a:p>
            <a:r>
              <a:rPr lang="en-GB" sz="2000" dirty="0" smtClean="0"/>
              <a:t>To </a:t>
            </a:r>
            <a:r>
              <a:rPr lang="en-GB" sz="2000" dirty="0"/>
              <a:t>be </a:t>
            </a:r>
            <a:r>
              <a:rPr lang="en-GB" sz="2000" dirty="0" err="1"/>
              <a:t>analyzed</a:t>
            </a:r>
            <a:r>
              <a:rPr lang="en-GB" sz="2000" dirty="0"/>
              <a:t>. If the correlation is convincing, the method can be applied in operation after minor cleaning of the software (the very useful "failures" on injections 3 and 7 were not planned and we must solve some issues on B2). </a:t>
            </a:r>
          </a:p>
          <a:p>
            <a:endParaRPr lang="en-GB" dirty="0"/>
          </a:p>
        </p:txBody>
      </p:sp>
      <p:sp>
        <p:nvSpPr>
          <p:cNvPr id="4" name="Footer Placeholder 3"/>
          <p:cNvSpPr>
            <a:spLocks noGrp="1"/>
          </p:cNvSpPr>
          <p:nvPr>
            <p:ph type="ftr" sz="quarter" idx="10"/>
          </p:nvPr>
        </p:nvSpPr>
        <p:spPr/>
        <p:txBody>
          <a:bodyPr/>
          <a:lstStyle/>
          <a:p>
            <a:r>
              <a:rPr lang="en-US" smtClean="0"/>
              <a:t>LHC status</a:t>
            </a:r>
            <a:endParaRPr lang="en-US" dirty="0"/>
          </a:p>
        </p:txBody>
      </p:sp>
      <p:sp>
        <p:nvSpPr>
          <p:cNvPr id="5" name="Slide Number Placeholder 4"/>
          <p:cNvSpPr>
            <a:spLocks noGrp="1"/>
          </p:cNvSpPr>
          <p:nvPr>
            <p:ph type="sldNum" sz="quarter" idx="11"/>
          </p:nvPr>
        </p:nvSpPr>
        <p:spPr/>
        <p:txBody>
          <a:bodyPr/>
          <a:lstStyle/>
          <a:p>
            <a:fld id="{57C3E7D3-E8A8-4E1B-881E-DBC7929F1526}" type="slidenum">
              <a:rPr lang="en-US" smtClean="0"/>
              <a:pPr/>
              <a:t>7</a:t>
            </a:fld>
            <a:endParaRPr lang="en-US"/>
          </a:p>
        </p:txBody>
      </p:sp>
      <p:sp>
        <p:nvSpPr>
          <p:cNvPr id="6" name="Date Placeholder 5"/>
          <p:cNvSpPr>
            <a:spLocks noGrp="1"/>
          </p:cNvSpPr>
          <p:nvPr>
            <p:ph type="dt" sz="half" idx="12"/>
          </p:nvPr>
        </p:nvSpPr>
        <p:spPr/>
        <p:txBody>
          <a:bodyPr/>
          <a:lstStyle/>
          <a:p>
            <a:r>
              <a:rPr lang="en-US" smtClean="0"/>
              <a:t>06-09-12</a:t>
            </a:r>
            <a:endParaRPr lang="en-US" dirty="0"/>
          </a:p>
        </p:txBody>
      </p:sp>
      <p:pic>
        <p:nvPicPr>
          <p:cNvPr id="3074" name="Picture 2" descr="http://elogbook.cern.ch/eLogbook/attach_reader?attach_id=12864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594092"/>
            <a:ext cx="9144000" cy="270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7695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3032 – B1V instabilities...</a:t>
            </a:r>
            <a:endParaRPr lang="en-GB" dirty="0"/>
          </a:p>
        </p:txBody>
      </p:sp>
      <p:sp>
        <p:nvSpPr>
          <p:cNvPr id="3" name="Footer Placeholder 2"/>
          <p:cNvSpPr>
            <a:spLocks noGrp="1"/>
          </p:cNvSpPr>
          <p:nvPr>
            <p:ph type="ftr" sz="quarter" idx="10"/>
          </p:nvPr>
        </p:nvSpPr>
        <p:spPr/>
        <p:txBody>
          <a:bodyPr/>
          <a:lstStyle/>
          <a:p>
            <a:r>
              <a:rPr lang="en-US" smtClean="0"/>
              <a:t>LHC status</a:t>
            </a:r>
            <a:endParaRPr lang="en-US" dirty="0"/>
          </a:p>
        </p:txBody>
      </p:sp>
      <p:sp>
        <p:nvSpPr>
          <p:cNvPr id="4" name="Slide Number Placeholder 3"/>
          <p:cNvSpPr>
            <a:spLocks noGrp="1"/>
          </p:cNvSpPr>
          <p:nvPr>
            <p:ph type="sldNum" sz="quarter" idx="11"/>
          </p:nvPr>
        </p:nvSpPr>
        <p:spPr/>
        <p:txBody>
          <a:bodyPr/>
          <a:lstStyle/>
          <a:p>
            <a:fld id="{20D66058-8582-419F-AA3B-A79C8D77E78A}" type="slidenum">
              <a:rPr lang="en-US" smtClean="0"/>
              <a:pPr/>
              <a:t>8</a:t>
            </a:fld>
            <a:endParaRPr lang="en-US"/>
          </a:p>
        </p:txBody>
      </p:sp>
      <p:sp>
        <p:nvSpPr>
          <p:cNvPr id="5" name="Date Placeholder 4"/>
          <p:cNvSpPr>
            <a:spLocks noGrp="1"/>
          </p:cNvSpPr>
          <p:nvPr>
            <p:ph type="dt" sz="half" idx="12"/>
          </p:nvPr>
        </p:nvSpPr>
        <p:spPr/>
        <p:txBody>
          <a:bodyPr/>
          <a:lstStyle/>
          <a:p>
            <a:r>
              <a:rPr lang="en-US" smtClean="0"/>
              <a:t>06-09-12</a:t>
            </a:r>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90" y="980660"/>
            <a:ext cx="8786700" cy="5306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8144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3032 in collisions</a:t>
            </a:r>
            <a:endParaRPr lang="en-GB" dirty="0"/>
          </a:p>
        </p:txBody>
      </p:sp>
      <p:sp>
        <p:nvSpPr>
          <p:cNvPr id="4" name="Footer Placeholder 3"/>
          <p:cNvSpPr>
            <a:spLocks noGrp="1"/>
          </p:cNvSpPr>
          <p:nvPr>
            <p:ph type="ftr" sz="quarter" idx="10"/>
          </p:nvPr>
        </p:nvSpPr>
        <p:spPr/>
        <p:txBody>
          <a:bodyPr/>
          <a:lstStyle/>
          <a:p>
            <a:r>
              <a:rPr lang="en-US" smtClean="0"/>
              <a:t>LHC status</a:t>
            </a:r>
            <a:endParaRPr lang="en-US" dirty="0"/>
          </a:p>
        </p:txBody>
      </p:sp>
      <p:sp>
        <p:nvSpPr>
          <p:cNvPr id="5" name="Slide Number Placeholder 4"/>
          <p:cNvSpPr>
            <a:spLocks noGrp="1"/>
          </p:cNvSpPr>
          <p:nvPr>
            <p:ph type="sldNum" sz="quarter" idx="11"/>
          </p:nvPr>
        </p:nvSpPr>
        <p:spPr/>
        <p:txBody>
          <a:bodyPr/>
          <a:lstStyle/>
          <a:p>
            <a:fld id="{57C3E7D3-E8A8-4E1B-881E-DBC7929F1526}" type="slidenum">
              <a:rPr lang="en-US" smtClean="0"/>
              <a:pPr/>
              <a:t>9</a:t>
            </a:fld>
            <a:endParaRPr lang="en-US"/>
          </a:p>
        </p:txBody>
      </p:sp>
      <p:sp>
        <p:nvSpPr>
          <p:cNvPr id="6" name="Date Placeholder 5"/>
          <p:cNvSpPr>
            <a:spLocks noGrp="1"/>
          </p:cNvSpPr>
          <p:nvPr>
            <p:ph type="dt" sz="half" idx="12"/>
          </p:nvPr>
        </p:nvSpPr>
        <p:spPr/>
        <p:txBody>
          <a:bodyPr/>
          <a:lstStyle/>
          <a:p>
            <a:r>
              <a:rPr lang="en-US" smtClean="0"/>
              <a:t>06-09-12</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246" y="1196690"/>
            <a:ext cx="8702756" cy="4248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2637526"/>
      </p:ext>
    </p:extLst>
  </p:cSld>
  <p:clrMapOvr>
    <a:masterClrMapping/>
  </p:clrMapOvr>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bg2"/>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bg2"/>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bg2"/>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bg2"/>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Pixel</Template>
  <TotalTime>50025</TotalTime>
  <Words>1014</Words>
  <Application>Microsoft Office PowerPoint</Application>
  <PresentationFormat>On-screen Show (4:3)</PresentationFormat>
  <Paragraphs>123</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Pixel</vt:lpstr>
      <vt:lpstr>Wednesday 5th September - morning</vt:lpstr>
      <vt:lpstr>Wednesday 5th September - afternoon</vt:lpstr>
      <vt:lpstr>Wednesday 5th September - afternoon</vt:lpstr>
      <vt:lpstr>Thursday 6th September – early morning</vt:lpstr>
      <vt:lpstr>Thursday 6th September – morning</vt:lpstr>
      <vt:lpstr>Test batch per batch longitudinal blow-up at injection</vt:lpstr>
      <vt:lpstr>Test batch per batch longitudinal blow-up at injection</vt:lpstr>
      <vt:lpstr>3032 – B1V instabilities...</vt:lpstr>
      <vt:lpstr>3032 in collisions</vt:lpstr>
      <vt:lpstr>Specific luminosites</vt:lpstr>
      <vt:lpstr>Klystron saturation</vt:lpstr>
      <vt:lpstr>PowerPoint Presentation</vt:lpstr>
      <vt:lpstr>PowerPoint Presentation</vt:lpstr>
      <vt:lpstr>PowerPoint Presentation</vt:lpstr>
      <vt:lpstr>PowerPoint Presentation</vt:lpstr>
    </vt:vector>
  </TitlesOfParts>
  <Company>CERN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FGC Software Design Review</dc:title>
  <dc:creator>Mike Lamont</dc:creator>
  <cp:lastModifiedBy>Mike Lamont</cp:lastModifiedBy>
  <cp:revision>2228</cp:revision>
  <dcterms:created xsi:type="dcterms:W3CDTF">2010-04-04T19:37:12Z</dcterms:created>
  <dcterms:modified xsi:type="dcterms:W3CDTF">2012-09-06T06:56:32Z</dcterms:modified>
</cp:coreProperties>
</file>