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7"/>
  </p:notesMasterIdLst>
  <p:sldIdLst>
    <p:sldId id="998" r:id="rId2"/>
    <p:sldId id="972" r:id="rId3"/>
    <p:sldId id="992" r:id="rId4"/>
    <p:sldId id="994" r:id="rId5"/>
    <p:sldId id="993" r:id="rId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9/9/12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112288"/>
            <a:ext cx="7411808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since 5: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00h  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repair /exchange of water cooling motor</a:t>
            </a:r>
            <a:endParaRPr lang="en-US" dirty="0" smtClean="0"/>
          </a:p>
          <a:p>
            <a:pPr lvl="0"/>
            <a:r>
              <a:rPr lang="en-US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13:20h </a:t>
            </a:r>
            <a:r>
              <a:rPr lang="en-US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precycle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machine</a:t>
            </a:r>
          </a:p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nb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* </a:t>
            </a:r>
            <a:r>
              <a:rPr lang="en-US" i="1" dirty="0" smtClean="0">
                <a:latin typeface="Times New Roman"/>
                <a:cs typeface="Times New Roman"/>
              </a:rPr>
              <a:t>BLM </a:t>
            </a:r>
            <a:r>
              <a:rPr lang="en-US" i="1" dirty="0" smtClean="0">
                <a:latin typeface="Times New Roman"/>
                <a:cs typeface="Times New Roman"/>
              </a:rPr>
              <a:t>sanity </a:t>
            </a:r>
            <a:r>
              <a:rPr lang="en-US" i="1" dirty="0" smtClean="0">
                <a:latin typeface="Times New Roman"/>
                <a:cs typeface="Times New Roman"/>
              </a:rPr>
              <a:t>check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had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be repeated 7 times </a:t>
            </a:r>
            <a:r>
              <a:rPr lang="en-US" i="1" dirty="0" smtClean="0">
                <a:latin typeface="Times New Roman"/>
                <a:cs typeface="Times New Roman"/>
              </a:rPr>
              <a:t>before passing</a:t>
            </a:r>
            <a:r>
              <a:rPr lang="en-US" i="1" dirty="0" smtClean="0">
                <a:latin typeface="Times New Roman"/>
                <a:cs typeface="Times New Roman"/>
              </a:rPr>
              <a:t>,</a:t>
            </a:r>
          </a:p>
          <a:p>
            <a:pPr lvl="0"/>
            <a:endParaRPr lang="en-US" sz="800" i="1" dirty="0" smtClean="0">
              <a:latin typeface="Times New Roman"/>
              <a:cs typeface="Times New Roman"/>
            </a:endParaRPr>
          </a:p>
          <a:p>
            <a:pPr lvl="0"/>
            <a:r>
              <a:rPr lang="en-US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* 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installed </a:t>
            </a:r>
            <a:r>
              <a:rPr lang="en-US" i="1" dirty="0" smtClean="0">
                <a:latin typeface="Times New Roman"/>
                <a:cs typeface="Times New Roman"/>
              </a:rPr>
              <a:t>monitoring </a:t>
            </a:r>
            <a:r>
              <a:rPr lang="en-US" i="1" dirty="0" smtClean="0">
                <a:latin typeface="Times New Roman"/>
                <a:cs typeface="Times New Roman"/>
              </a:rPr>
              <a:t>electronics on Line 2LB1</a:t>
            </a:r>
            <a:endParaRPr lang="en-US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15:37h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physics beam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16:37h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beam 1 done, inj. collimators out 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&amp; beam dump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             </a:t>
            </a:r>
            <a:r>
              <a:rPr lang="en-US" dirty="0" smtClean="0">
                <a:latin typeface="Times New Roman"/>
                <a:cs typeface="Times New Roman"/>
              </a:rPr>
              <a:t>PC Interlock triggered dump at injection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               reason unclear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877882"/>
            <a:ext cx="3429000" cy="2577176"/>
          </a:xfrm>
          <a:prstGeom prst="rect">
            <a:avLst/>
          </a:prstGeom>
        </p:spPr>
      </p:pic>
      <p:sp>
        <p:nvSpPr>
          <p:cNvPr id="10" name="Subtitle 3"/>
          <p:cNvSpPr txBox="1">
            <a:spLocks/>
          </p:cNvSpPr>
          <p:nvPr/>
        </p:nvSpPr>
        <p:spPr bwMode="auto">
          <a:xfrm>
            <a:off x="533400" y="762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9-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Sep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3"/>
          <p:cNvSpPr txBox="1">
            <a:spLocks/>
          </p:cNvSpPr>
          <p:nvPr/>
        </p:nvSpPr>
        <p:spPr bwMode="auto">
          <a:xfrm>
            <a:off x="228600" y="1600200"/>
            <a:ext cx="8153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17:17h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new injection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delayed by </a:t>
            </a:r>
            <a:r>
              <a:rPr lang="en-US" sz="2000" dirty="0" smtClean="0">
                <a:latin typeface="Times New Roman"/>
                <a:cs typeface="Times New Roman"/>
              </a:rPr>
              <a:t>TI8 injection </a:t>
            </a:r>
            <a:r>
              <a:rPr lang="en-US" sz="2000" dirty="0" smtClean="0">
                <a:latin typeface="Times New Roman"/>
                <a:cs typeface="Times New Roman"/>
              </a:rPr>
              <a:t>oscillations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and delayed again by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“</a:t>
            </a:r>
            <a:r>
              <a:rPr lang="en-US" dirty="0" smtClean="0"/>
              <a:t>IQC latches for TI2 missing injection oscillation data on 72 </a:t>
            </a:r>
            <a:r>
              <a:rPr lang="en-US" dirty="0" err="1" smtClean="0"/>
              <a:t>b</a:t>
            </a:r>
            <a:r>
              <a:rPr lang="en-US" dirty="0" smtClean="0"/>
              <a:t> trains</a:t>
            </a:r>
            <a:r>
              <a:rPr lang="en-US" dirty="0" smtClean="0"/>
              <a:t>.”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18:19h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finished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bgi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emittance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measurement !!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... to be calibrated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:23h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</a:t>
            </a:r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GB" sz="2000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46613"/>
          <a:stretch>
            <a:fillRect/>
          </a:stretch>
        </p:blipFill>
        <p:spPr>
          <a:xfrm flipH="1">
            <a:off x="5371448" y="685800"/>
            <a:ext cx="3543952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667000"/>
            <a:ext cx="3413760" cy="1422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136218"/>
            <a:ext cx="3969127" cy="272178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013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731520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18:36h  </a:t>
            </a:r>
            <a:r>
              <a:rPr lang="en-US" sz="2000" dirty="0" smtClean="0">
                <a:latin typeface="Times New Roman"/>
                <a:cs typeface="Times New Roman"/>
              </a:rPr>
              <a:t>flat top, </a:t>
            </a:r>
            <a:r>
              <a:rPr lang="en-US" sz="2000" dirty="0" err="1" smtClean="0">
                <a:latin typeface="Times New Roman"/>
                <a:cs typeface="Times New Roman"/>
              </a:rPr>
              <a:t>bgi</a:t>
            </a:r>
            <a:r>
              <a:rPr lang="en-US" sz="2000" dirty="0" smtClean="0">
                <a:latin typeface="Times New Roman"/>
                <a:cs typeface="Times New Roman"/>
              </a:rPr>
              <a:t> data qualitatively ok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 ...  at </a:t>
            </a:r>
            <a:r>
              <a:rPr lang="en-US" sz="2000" dirty="0" smtClean="0">
                <a:latin typeface="Times New Roman"/>
                <a:cs typeface="Times New Roman"/>
              </a:rPr>
              <a:t>2.3 </a:t>
            </a:r>
            <a:r>
              <a:rPr lang="en-US" sz="2000" dirty="0" err="1" smtClean="0">
                <a:latin typeface="Times New Roman"/>
                <a:cs typeface="Times New Roman"/>
              </a:rPr>
              <a:t>TeV</a:t>
            </a:r>
            <a:r>
              <a:rPr lang="en-US" sz="2000" dirty="0" smtClean="0">
                <a:latin typeface="Times New Roman"/>
                <a:cs typeface="Times New Roman"/>
              </a:rPr>
              <a:t> MKI2 went faulty, vacuum spike</a:t>
            </a:r>
            <a:r>
              <a:rPr lang="en-US" sz="2000" dirty="0" smtClean="0">
                <a:latin typeface="Times New Roman"/>
                <a:cs typeface="Times New Roman"/>
              </a:rPr>
              <a:t>?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    checked by expert 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18:50h  </a:t>
            </a:r>
            <a:r>
              <a:rPr lang="en-US" sz="2000" dirty="0" smtClean="0">
                <a:latin typeface="Times New Roman"/>
                <a:cs typeface="Times New Roman"/>
              </a:rPr>
              <a:t>squeeze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19:06h  </a:t>
            </a:r>
            <a:r>
              <a:rPr lang="en-US" sz="2000" dirty="0" smtClean="0">
                <a:latin typeface="Times New Roman"/>
                <a:cs typeface="Times New Roman"/>
              </a:rPr>
              <a:t>adjust &amp;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US" sz="2000" b="1" dirty="0" smtClean="0">
                <a:latin typeface="Times New Roman"/>
                <a:cs typeface="Times New Roman"/>
              </a:rPr>
              <a:t>instability</a:t>
            </a:r>
          </a:p>
          <a:p>
            <a:r>
              <a:rPr lang="en-US" sz="2000" b="1" dirty="0" smtClean="0">
                <a:latin typeface="Times New Roman"/>
                <a:cs typeface="Times New Roman"/>
              </a:rPr>
              <a:t>	“</a:t>
            </a:r>
            <a:r>
              <a:rPr lang="en-US" dirty="0" smtClean="0"/>
              <a:t>Instability </a:t>
            </a:r>
            <a:r>
              <a:rPr lang="en-US" dirty="0" smtClean="0"/>
              <a:t>and losses in collision beam</a:t>
            </a:r>
            <a:r>
              <a:rPr lang="en-US" dirty="0" smtClean="0"/>
              <a:t> </a:t>
            </a:r>
          </a:p>
          <a:p>
            <a:r>
              <a:rPr lang="en-US" dirty="0" smtClean="0"/>
              <a:t>	</a:t>
            </a:r>
            <a:r>
              <a:rPr lang="en-US" dirty="0" smtClean="0"/>
              <a:t>process</a:t>
            </a:r>
            <a:r>
              <a:rPr lang="en-US" dirty="0" smtClean="0"/>
              <a:t>, mostly beam 1</a:t>
            </a:r>
            <a:r>
              <a:rPr lang="en-US" b="1" dirty="0" smtClean="0">
                <a:latin typeface="Times New Roman"/>
                <a:cs typeface="Times New Roman"/>
              </a:rPr>
              <a:t> “</a:t>
            </a:r>
          </a:p>
          <a:p>
            <a:endParaRPr lang="en-US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injection</a:t>
            </a:r>
            <a:endParaRPr lang="en-US" b="1" i="1" kern="0" dirty="0" smtClean="0"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Late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90600"/>
            <a:ext cx="2984792" cy="2046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8221" r="57981" b="13154"/>
          <a:stretch>
            <a:fillRect/>
          </a:stretch>
        </p:blipFill>
        <p:spPr>
          <a:xfrm>
            <a:off x="7505333" y="3124201"/>
            <a:ext cx="1486267" cy="198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30438" t="10148" b="32135"/>
          <a:stretch>
            <a:fillRect/>
          </a:stretch>
        </p:blipFill>
        <p:spPr>
          <a:xfrm>
            <a:off x="3048000" y="4724400"/>
            <a:ext cx="2106549" cy="1613121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013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029831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21:31h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squeeze ...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22:14h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adjust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:21h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beams, 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7.3 E33</a:t>
            </a:r>
            <a:endParaRPr lang="en-GB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 Late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066799"/>
            <a:ext cx="3352800" cy="1577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16764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10h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86400" y="1866900"/>
            <a:ext cx="35814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819400"/>
            <a:ext cx="3314700" cy="15598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85456" y="990600"/>
            <a:ext cx="753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lifetime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91100" y="34163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10h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923556" y="2730500"/>
            <a:ext cx="753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lifetime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 t="4709" b="58859"/>
          <a:stretch>
            <a:fillRect/>
          </a:stretch>
        </p:blipFill>
        <p:spPr>
          <a:xfrm>
            <a:off x="3190189" y="4741558"/>
            <a:ext cx="5953811" cy="19016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486400" y="3592512"/>
            <a:ext cx="35814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013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4937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stable beams                               ... and rising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6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1600" b="1" i="1" kern="0" dirty="0" smtClean="0">
                <a:latin typeface="Times New Roman"/>
                <a:cs typeface="Times New Roman"/>
              </a:rPr>
              <a:t>	</a:t>
            </a:r>
            <a:endParaRPr lang="en-GB" sz="1600" b="1" i="1" kern="0" dirty="0" smtClean="0">
              <a:latin typeface="Times New Roman"/>
              <a:cs typeface="Times New Roman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152400"/>
            <a:ext cx="81534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Night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33600" y="1219200"/>
          <a:ext cx="1576388" cy="431800"/>
        </p:xfrm>
        <a:graphic>
          <a:graphicData uri="http://schemas.openxmlformats.org/presentationml/2006/ole">
            <p:oleObj spid="_x0000_s12290" name="Equation" r:id="rId3" imgW="927100" imgH="254000" progId="Equation.3">
              <p:embed/>
            </p:oleObj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t="35987" b="31373"/>
          <a:stretch>
            <a:fillRect/>
          </a:stretch>
        </p:blipFill>
        <p:spPr>
          <a:xfrm>
            <a:off x="56803" y="2209800"/>
            <a:ext cx="9002281" cy="22038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4800600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repair water pump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89037" y="5040868"/>
            <a:ext cx="149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BLM beam 1 </a:t>
            </a:r>
          </a:p>
          <a:p>
            <a:r>
              <a:rPr lang="en-US" dirty="0" smtClean="0"/>
              <a:t>      ??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74045" y="4724400"/>
            <a:ext cx="181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instability adjust</a:t>
            </a:r>
          </a:p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63069" y="5068669"/>
            <a:ext cx="155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 beams</a:t>
            </a:r>
          </a:p>
          <a:p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38474</TotalTime>
  <Words>314</Words>
  <Application>Microsoft Macintosh PowerPoint</Application>
  <PresentationFormat>On-screen Show (4:3)</PresentationFormat>
  <Paragraphs>119</Paragraphs>
  <Slides>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LHCpresentations</vt:lpstr>
      <vt:lpstr>Microsoft Equation</vt:lpstr>
      <vt:lpstr>Slide 1</vt:lpstr>
      <vt:lpstr>Slide 2</vt:lpstr>
      <vt:lpstr>Slide 3</vt:lpstr>
      <vt:lpstr>Slide 4</vt:lpstr>
      <vt:lpstr>Slide 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2256</cp:revision>
  <dcterms:created xsi:type="dcterms:W3CDTF">2012-09-09T04:32:56Z</dcterms:created>
  <dcterms:modified xsi:type="dcterms:W3CDTF">2012-09-09T05:37:57Z</dcterms:modified>
</cp:coreProperties>
</file>