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370" r:id="rId2"/>
    <p:sldId id="1378" r:id="rId3"/>
    <p:sldId id="1371" r:id="rId4"/>
    <p:sldId id="1374" r:id="rId5"/>
    <p:sldId id="1375" r:id="rId6"/>
    <p:sldId id="1377" r:id="rId7"/>
    <p:sldId id="1376" r:id="rId8"/>
    <p:sldId id="1372" r:id="rId9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95267" autoAdjust="0"/>
  </p:normalViewPr>
  <p:slideViewPr>
    <p:cSldViewPr>
      <p:cViewPr varScale="1">
        <p:scale>
          <a:sx n="105" d="100"/>
          <a:sy n="105" d="100"/>
        </p:scale>
        <p:origin x="-222" y="-7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28/08/2012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27</a:t>
            </a:r>
            <a:r>
              <a:rPr lang="en-US" baseline="30000" dirty="0" smtClean="0"/>
              <a:t>th</a:t>
            </a:r>
            <a:r>
              <a:rPr lang="en-US" dirty="0" smtClean="0"/>
              <a:t> August &amp; 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20"/>
            <a:ext cx="8229600" cy="5111750"/>
          </a:xfrm>
        </p:spPr>
        <p:txBody>
          <a:bodyPr/>
          <a:lstStyle/>
          <a:p>
            <a:r>
              <a:rPr lang="en-US" sz="2000" dirty="0" smtClean="0"/>
              <a:t>03:40 Beam dumped by OP due to </a:t>
            </a:r>
            <a:r>
              <a:rPr lang="en-US" sz="2000" dirty="0" err="1" smtClean="0"/>
              <a:t>cryo</a:t>
            </a:r>
            <a:r>
              <a:rPr lang="en-US" sz="2000" dirty="0" smtClean="0"/>
              <a:t> problem in Pt4, integrated L ~ 56 pb-1. </a:t>
            </a:r>
            <a:r>
              <a:rPr lang="en-US" sz="2000" dirty="0" err="1" smtClean="0"/>
              <a:t>Cryo</a:t>
            </a:r>
            <a:r>
              <a:rPr lang="en-US" sz="2000" dirty="0" smtClean="0"/>
              <a:t> compressor off in Pt4. Accesses ongoing.</a:t>
            </a:r>
          </a:p>
          <a:p>
            <a:r>
              <a:rPr lang="en-US" sz="2000" dirty="0" smtClean="0"/>
              <a:t>08:00 Start accesses</a:t>
            </a:r>
          </a:p>
          <a:p>
            <a:pPr lvl="1"/>
            <a:r>
              <a:rPr lang="en-US" sz="1600" dirty="0" smtClean="0"/>
              <a:t>All experiments, point 7 for vacuum interlock re-configuration on spiky gauge, point 6 for orbit corrector, point 4 for BSRT beam 2, point 1 for QPS controller of RQ4.L1, ALICE power converter cooling monitoring</a:t>
            </a:r>
          </a:p>
          <a:p>
            <a:r>
              <a:rPr lang="en-US" sz="2000" dirty="0" smtClean="0"/>
              <a:t>16:00  </a:t>
            </a:r>
            <a:r>
              <a:rPr lang="en-US" sz="2000" dirty="0" err="1" smtClean="0"/>
              <a:t>Cryo</a:t>
            </a:r>
            <a:r>
              <a:rPr lang="en-US" sz="2000" dirty="0" smtClean="0"/>
              <a:t> conditions back – earlier than announced</a:t>
            </a:r>
          </a:p>
          <a:p>
            <a:pPr lvl="1"/>
            <a:r>
              <a:rPr lang="en-US" sz="1600" dirty="0" smtClean="0"/>
              <a:t>Get people out of the machine</a:t>
            </a:r>
          </a:p>
          <a:p>
            <a:r>
              <a:rPr lang="en-US" sz="2000" dirty="0" smtClean="0"/>
              <a:t>17:00 Cycling the magnets</a:t>
            </a:r>
          </a:p>
          <a:p>
            <a:r>
              <a:rPr lang="en-US" sz="2000" dirty="0" smtClean="0"/>
              <a:t>18:30 Injecting batches of 6 for steering TI2, seems ok.</a:t>
            </a:r>
          </a:p>
          <a:p>
            <a:r>
              <a:rPr lang="en-US" sz="2000" dirty="0" smtClean="0"/>
              <a:t>19:18 Inject for physics</a:t>
            </a:r>
          </a:p>
          <a:p>
            <a:r>
              <a:rPr lang="en-US" sz="2000" dirty="0" smtClean="0"/>
              <a:t>19:30 No beam anymore from SPS – dump half way filling</a:t>
            </a:r>
          </a:p>
          <a:p>
            <a:pPr lvl="1"/>
            <a:r>
              <a:rPr lang="en-US" sz="1600" dirty="0" smtClean="0"/>
              <a:t>Extraction septum problem – call specialist</a:t>
            </a:r>
          </a:p>
          <a:p>
            <a:r>
              <a:rPr lang="en-US" sz="2000" dirty="0" smtClean="0"/>
              <a:t>21:47 Injecting for physics again</a:t>
            </a:r>
          </a:p>
          <a:p>
            <a:r>
              <a:rPr lang="en-US" sz="2000" dirty="0" smtClean="0"/>
              <a:t>23:00 Stable beams fill #3009, initial </a:t>
            </a:r>
            <a:r>
              <a:rPr lang="en-US" sz="2000" dirty="0" err="1" smtClean="0"/>
              <a:t>lumi</a:t>
            </a:r>
            <a:r>
              <a:rPr lang="en-US" sz="2000" dirty="0" smtClean="0"/>
              <a:t> 7.3e33 cm-2s-1</a:t>
            </a:r>
          </a:p>
          <a:p>
            <a:r>
              <a:rPr lang="en-US" sz="2000" dirty="0" smtClean="0"/>
              <a:t>23:27 Beam dump – UFO……</a:t>
            </a:r>
          </a:p>
          <a:p>
            <a:r>
              <a:rPr lang="en-US" sz="2000" dirty="0" smtClean="0"/>
              <a:t>02:09 Stable beams fill #3011, initial </a:t>
            </a:r>
            <a:r>
              <a:rPr lang="en-US" sz="2000" dirty="0" err="1" smtClean="0"/>
              <a:t>lumi</a:t>
            </a:r>
            <a:r>
              <a:rPr lang="en-US" sz="2000" dirty="0" smtClean="0"/>
              <a:t> 7.4e33 </a:t>
            </a:r>
            <a:r>
              <a:rPr lang="en-US" sz="2000" dirty="0" smtClean="0"/>
              <a:t>cm-2s-1</a:t>
            </a:r>
          </a:p>
          <a:p>
            <a:pPr lvl="1"/>
            <a:r>
              <a:rPr lang="en-US" sz="1600" smtClean="0"/>
              <a:t>CMS always </a:t>
            </a:r>
            <a:r>
              <a:rPr lang="en-US" sz="1600" dirty="0" smtClean="0"/>
              <a:t>bit lower than ATLAS</a:t>
            </a:r>
            <a:endParaRPr lang="en-US" sz="1600" dirty="0" smtClean="0"/>
          </a:p>
          <a:p>
            <a:endParaRPr lang="en-US" sz="2000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28/08/2012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941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Cryo</a:t>
            </a:r>
            <a:r>
              <a:rPr lang="en-GB" dirty="0" smtClean="0"/>
              <a:t> </a:t>
            </a:r>
            <a:r>
              <a:rPr lang="en-GB" dirty="0" smtClean="0"/>
              <a:t>Point 4 - Krzysztof Brodzinski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28/08/2012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00" y="692620"/>
            <a:ext cx="7705385" cy="5840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investigations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620610"/>
            <a:ext cx="8229600" cy="5111750"/>
          </a:xfrm>
        </p:spPr>
        <p:txBody>
          <a:bodyPr/>
          <a:lstStyle/>
          <a:p>
            <a:r>
              <a:rPr lang="en-US" sz="2000" dirty="0" smtClean="0"/>
              <a:t>Over last weeks RF phase noise warning through ramp</a:t>
            </a:r>
          </a:p>
          <a:p>
            <a:r>
              <a:rPr lang="en-US" sz="2000" dirty="0" smtClean="0"/>
              <a:t>Phase noise present on Cav4B1</a:t>
            </a:r>
          </a:p>
          <a:p>
            <a:pPr lvl="1"/>
            <a:r>
              <a:rPr lang="en-US" sz="1800" dirty="0" smtClean="0"/>
              <a:t>1 turn feedback on this cavity was off</a:t>
            </a:r>
          </a:p>
          <a:p>
            <a:pPr lvl="2"/>
            <a:r>
              <a:rPr lang="en-GB" sz="1600" dirty="0"/>
              <a:t>probably following the running of a </a:t>
            </a:r>
            <a:r>
              <a:rPr lang="en-GB" sz="1600" dirty="0" err="1"/>
              <a:t>Matlab</a:t>
            </a:r>
            <a:r>
              <a:rPr lang="en-GB" sz="1600" dirty="0"/>
              <a:t> script that indeed opens the switch </a:t>
            </a:r>
            <a:endParaRPr lang="en-GB" sz="1600" dirty="0" smtClean="0"/>
          </a:p>
          <a:p>
            <a:pPr lvl="2"/>
            <a:r>
              <a:rPr lang="en-US" sz="1600" dirty="0" smtClean="0"/>
              <a:t>Problem present since at least one week, no older logging data</a:t>
            </a:r>
          </a:p>
          <a:p>
            <a:pPr lvl="1"/>
            <a:r>
              <a:rPr lang="en-US" sz="1800" dirty="0" smtClean="0"/>
              <a:t>The 1 turn feedback generally improves RF phase noise due to beam loading by a factor of 6. This noise gets worse with increased beam intensity…</a:t>
            </a:r>
          </a:p>
          <a:p>
            <a:pPr lvl="1"/>
            <a:r>
              <a:rPr lang="en-US" sz="1800" dirty="0" smtClean="0"/>
              <a:t>Switched back on the 1 turn feedback and observe on later fills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28/08/2012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8180" y="5877341"/>
            <a:ext cx="295241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Philippe Baudrenghien, Gregoire Hagmann</a:t>
            </a:r>
            <a:endParaRPr lang="en-GB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430" y="3861060"/>
            <a:ext cx="4188390" cy="266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17210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Injection steering TI2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28/08/2012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40" y="620610"/>
            <a:ext cx="736886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 bwMode="auto">
          <a:xfrm flipH="1">
            <a:off x="1187530" y="1628750"/>
            <a:ext cx="288040" cy="7201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540" y="2492870"/>
            <a:ext cx="7345020" cy="15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3389" y="4149100"/>
            <a:ext cx="5506802" cy="235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920" y="3933070"/>
            <a:ext cx="8229600" cy="23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#3009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28/08/2012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070" y="692620"/>
            <a:ext cx="5220441" cy="2592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5247" y="3450183"/>
            <a:ext cx="5463333" cy="30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 bwMode="auto">
          <a:xfrm flipH="1">
            <a:off x="5796170" y="2708900"/>
            <a:ext cx="1080150" cy="136819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732300" y="1412721"/>
            <a:ext cx="21603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UFO 5L4</a:t>
            </a:r>
            <a:br>
              <a:rPr lang="en-GB" sz="1800" dirty="0" smtClean="0"/>
            </a:br>
            <a:r>
              <a:rPr lang="en-US" sz="1800" dirty="0" smtClean="0"/>
              <a:t>losses were at 200% of threshold and were spread over RS 3,4, and 5.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RF fingers 7R7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28/08/2012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410" y="836640"/>
            <a:ext cx="8229600" cy="1152160"/>
          </a:xfrm>
        </p:spPr>
        <p:txBody>
          <a:bodyPr/>
          <a:lstStyle/>
          <a:p>
            <a:r>
              <a:rPr lang="en-GB" dirty="0" smtClean="0"/>
              <a:t>....</a:t>
            </a:r>
            <a:r>
              <a:rPr lang="en-US" dirty="0" smtClean="0"/>
              <a:t> would have dumped if threshold not raised / interlock of valve reconfigured</a:t>
            </a:r>
            <a:br>
              <a:rPr lang="en-US" dirty="0" smtClean="0"/>
            </a:b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590" y="1916790"/>
            <a:ext cx="6066126" cy="404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 situation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908650"/>
            <a:ext cx="8229600" cy="792110"/>
          </a:xfrm>
        </p:spPr>
        <p:txBody>
          <a:bodyPr/>
          <a:lstStyle/>
          <a:p>
            <a:r>
              <a:rPr lang="en-GB" dirty="0" err="1" smtClean="0"/>
              <a:t>LHCb</a:t>
            </a:r>
            <a:r>
              <a:rPr lang="en-GB" dirty="0" smtClean="0"/>
              <a:t> polarity flip at the end of this fill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28/08/2012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450" y="1772770"/>
            <a:ext cx="7933081" cy="424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80660"/>
            <a:ext cx="8229600" cy="5111750"/>
          </a:xfrm>
        </p:spPr>
        <p:txBody>
          <a:bodyPr/>
          <a:lstStyle/>
          <a:p>
            <a:r>
              <a:rPr lang="en-GB" dirty="0" smtClean="0"/>
              <a:t>Physics</a:t>
            </a:r>
          </a:p>
          <a:p>
            <a:r>
              <a:rPr lang="en-GB" dirty="0" err="1" smtClean="0"/>
              <a:t>LHCb</a:t>
            </a:r>
            <a:r>
              <a:rPr lang="en-GB" dirty="0" smtClean="0"/>
              <a:t> polarity change</a:t>
            </a:r>
          </a:p>
          <a:p>
            <a:pPr lvl="1"/>
            <a:r>
              <a:rPr lang="en-GB" dirty="0" smtClean="0"/>
              <a:t>After this fill ....</a:t>
            </a:r>
          </a:p>
          <a:p>
            <a:pPr lvl="1"/>
            <a:r>
              <a:rPr lang="en-GB" dirty="0" smtClean="0"/>
              <a:t>15 minutes intervention on </a:t>
            </a:r>
            <a:r>
              <a:rPr lang="en-GB" dirty="0" err="1" smtClean="0"/>
              <a:t>LHCb</a:t>
            </a:r>
            <a:r>
              <a:rPr lang="en-GB" dirty="0" smtClean="0"/>
              <a:t> dipole power converter when current at zero for polarity change.</a:t>
            </a:r>
            <a:r>
              <a:rPr lang="en-US" dirty="0" smtClean="0"/>
              <a:t> Monitoring values of the cooling system of the power converter to be changed.</a:t>
            </a:r>
            <a:endParaRPr lang="en-GB" dirty="0" smtClean="0"/>
          </a:p>
          <a:p>
            <a:pPr lvl="1"/>
            <a:r>
              <a:rPr lang="en-GB" dirty="0" smtClean="0"/>
              <a:t>If no beam for 1 – 2 hours, also intervention from </a:t>
            </a:r>
            <a:r>
              <a:rPr lang="en-GB" dirty="0" err="1" smtClean="0"/>
              <a:t>LHCb</a:t>
            </a:r>
            <a:r>
              <a:rPr lang="en-GB" dirty="0" smtClean="0"/>
              <a:t> side, but this is presently not foreseen.</a:t>
            </a:r>
          </a:p>
          <a:p>
            <a:pPr lvl="1"/>
            <a:r>
              <a:rPr lang="en-GB" dirty="0" smtClean="0"/>
              <a:t>Followed by fill 2 x 6 bunches to check head-on collisions on all IPs</a:t>
            </a:r>
          </a:p>
          <a:p>
            <a:r>
              <a:rPr lang="en-GB" dirty="0" smtClean="0"/>
              <a:t>RF batch-by-batch blow-up</a:t>
            </a:r>
          </a:p>
          <a:p>
            <a:pPr lvl="1"/>
            <a:r>
              <a:rPr lang="en-GB" dirty="0" smtClean="0"/>
              <a:t>Long outstanding,1-2 hours at injection</a:t>
            </a:r>
          </a:p>
          <a:p>
            <a:pPr lvl="1"/>
            <a:r>
              <a:rPr lang="en-GB" dirty="0" smtClean="0"/>
              <a:t>Some time later this week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28/08/2012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56506</TotalTime>
  <Words>361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Monday 27th August &amp; night</vt:lpstr>
      <vt:lpstr>Cryo Point 4 - Krzysztof Brodzinski</vt:lpstr>
      <vt:lpstr>RF investigations</vt:lpstr>
      <vt:lpstr>Injection steering TI2</vt:lpstr>
      <vt:lpstr>Fill #3009</vt:lpstr>
      <vt:lpstr>RF fingers 7R7</vt:lpstr>
      <vt:lpstr>Present situation</vt:lpstr>
      <vt:lpstr>The 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3142</cp:revision>
  <dcterms:created xsi:type="dcterms:W3CDTF">2010-07-26T05:43:59Z</dcterms:created>
  <dcterms:modified xsi:type="dcterms:W3CDTF">2012-08-28T06:26:47Z</dcterms:modified>
</cp:coreProperties>
</file>