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9"/>
  </p:notesMasterIdLst>
  <p:sldIdLst>
    <p:sldId id="1118" r:id="rId2"/>
    <p:sldId id="1136" r:id="rId3"/>
    <p:sldId id="1137" r:id="rId4"/>
    <p:sldId id="1133" r:id="rId5"/>
    <p:sldId id="1138" r:id="rId6"/>
    <p:sldId id="1139" r:id="rId7"/>
    <p:sldId id="1135" r:id="rId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00"/>
    <a:srgbClr val="FF9900"/>
    <a:srgbClr val="960663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706" autoAdjust="0"/>
  </p:normalViewPr>
  <p:slideViewPr>
    <p:cSldViewPr>
      <p:cViewPr>
        <p:scale>
          <a:sx n="75" d="100"/>
          <a:sy n="75" d="100"/>
        </p:scale>
        <p:origin x="-1938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02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83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6C5952-2E06-4937-BCFB-9BD10462452F}" type="datetime1">
              <a:rPr lang="en-GB" smtClean="0"/>
              <a:t>18/08/2012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9C7B-9AA7-4C07-B83A-CCEB50E56FF7}" type="datetime1">
              <a:rPr lang="en-GB" smtClean="0"/>
              <a:t>18/08/2012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16A8-0D6A-4191-981A-8CE8CD981D6A}" type="datetime1">
              <a:rPr lang="en-GB" smtClean="0"/>
              <a:t>18/08/2012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5A5DA-283C-41D4-88D9-605A735D0AA5}" type="datetime1">
              <a:rPr lang="en-GB" smtClean="0"/>
              <a:t>18/08/2012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220B406-1E4A-42F1-B83D-6FBCF9BDF08F}" type="datetime1">
              <a:rPr lang="en-GB" smtClean="0"/>
              <a:t>18/08/2012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792163"/>
          </a:xfrm>
        </p:spPr>
        <p:txBody>
          <a:bodyPr/>
          <a:lstStyle/>
          <a:p>
            <a:r>
              <a:rPr lang="en-US" dirty="0" smtClean="0"/>
              <a:t>Friday 17/08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772" y="990600"/>
            <a:ext cx="8784771" cy="5257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09:00 Filling #2981. Still very good </a:t>
            </a:r>
            <a:r>
              <a:rPr lang="en-US" sz="2000" dirty="0" err="1" smtClean="0"/>
              <a:t>emittances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09:52 Beam dump during the ramp. SIS interlock on RB energy </a:t>
            </a:r>
            <a:r>
              <a:rPr lang="en-US" sz="2000" dirty="0" smtClean="0"/>
              <a:t>check. Data update too slow </a:t>
            </a:r>
            <a:r>
              <a:rPr lang="en-US" sz="2000" dirty="0" smtClean="0"/>
              <a:t>(CMW)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smtClean="0">
                <a:sym typeface="Wingdings" pitchFamily="2" charset="2"/>
              </a:rPr>
              <a:t>Being investigated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While ramping down </a:t>
            </a:r>
            <a:r>
              <a:rPr lang="en-US" sz="2000" dirty="0" smtClean="0"/>
              <a:t>start PS </a:t>
            </a:r>
            <a:r>
              <a:rPr lang="en-US" sz="2000" dirty="0"/>
              <a:t>access for RF cavity then access for ALICE, ATLAS, CMS + other 2 pending accesses for the machine</a:t>
            </a:r>
            <a:r>
              <a:rPr lang="en-US" sz="2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Problem of the 40 MHz RF cavity more serious than expected. Could not be repaired. More news next week. For the moment running without hot spare.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13:20 PS/SPS ready but still CMS access.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13:45 CMS out.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14:13 injecting (</a:t>
            </a:r>
            <a:r>
              <a:rPr lang="en-US" sz="2000" dirty="0" smtClean="0"/>
              <a:t>2983): 1.6x10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</a:t>
            </a:r>
            <a:r>
              <a:rPr lang="en-US" sz="2000" dirty="0" smtClean="0"/>
              <a:t>p/b. Increased damper gain (V) during the squeeze.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15:41 Stable beams #2983: Initial luminosities close to 7x10</a:t>
            </a:r>
            <a:r>
              <a:rPr lang="en-US" sz="2000" baseline="30000" dirty="0" smtClean="0"/>
              <a:t>33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 </a:t>
            </a:r>
            <a:r>
              <a:rPr lang="en-US" sz="2000" baseline="30000" dirty="0" smtClean="0"/>
              <a:t>. </a:t>
            </a:r>
            <a:r>
              <a:rPr lang="en-US" sz="2000" dirty="0" smtClean="0"/>
              <a:t>Losses on some bunches (B2 mostly) after end of squeeze. 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A5DA-283C-41D4-88D9-605A735D0AA5}" type="datetime1">
              <a:rPr lang="en-GB" smtClean="0"/>
              <a:t>18/08/2012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54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#2980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Instability (vertical) observed at the end of the squeeze in Fill 2980.</a:t>
            </a:r>
            <a:endParaRPr lang="en-GB" dirty="0" smtClean="0"/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A5DA-283C-41D4-88D9-605A735D0AA5}" type="datetime1">
              <a:rPr lang="en-GB" smtClean="0"/>
              <a:t>18/08/2012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26" name="Picture 2" descr="\\cern.ch\dfs\Users\a\arduini\Documents\instabil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86000"/>
            <a:ext cx="8877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7550" y="3135868"/>
            <a:ext cx="14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BBQ-B1V</a:t>
            </a:r>
            <a:endParaRPr lang="en-GB" b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9150" y="2738824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BBQ-B2H</a:t>
            </a:r>
            <a:endParaRPr lang="en-GB" b="1" baseline="-250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5500" y="3123230"/>
            <a:ext cx="155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BBQ-B2V</a:t>
            </a:r>
            <a:endParaRPr lang="en-GB" b="1" baseline="-250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752556"/>
            <a:ext cx="14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99"/>
                </a:solidFill>
              </a:rPr>
              <a:t>BBQ-B1H</a:t>
            </a:r>
            <a:endParaRPr lang="en-GB" b="1" baseline="-250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6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#2980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25219"/>
            <a:ext cx="8686800" cy="762000"/>
          </a:xfrm>
        </p:spPr>
        <p:txBody>
          <a:bodyPr/>
          <a:lstStyle/>
          <a:p>
            <a:r>
              <a:rPr lang="en-US" sz="2400" dirty="0" smtClean="0"/>
              <a:t>Following recommendation from impedance team further increased damper gain in the V-plane (factor 2) now equal to H-plane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A5DA-283C-41D4-88D9-605A735D0AA5}" type="datetime1">
              <a:rPr lang="en-GB" smtClean="0"/>
              <a:t>18/08/2012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71154"/>
            <a:ext cx="3986792" cy="344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81" y="990600"/>
            <a:ext cx="3975819" cy="344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" y="4512963"/>
            <a:ext cx="15240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X. Buffat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552738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28230" y="1712214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7320" y="2756154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0" y="2489998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149939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Collision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2489998"/>
            <a:ext cx="173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End of squeeze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94300" y="2771394"/>
            <a:ext cx="173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End of squeeze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1701617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Collision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065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792163"/>
          </a:xfrm>
        </p:spPr>
        <p:txBody>
          <a:bodyPr/>
          <a:lstStyle/>
          <a:p>
            <a:r>
              <a:rPr lang="en-US" dirty="0" smtClean="0"/>
              <a:t>Fill 2983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772" y="990600"/>
            <a:ext cx="8937171" cy="1524000"/>
          </a:xfrm>
        </p:spPr>
        <p:txBody>
          <a:bodyPr/>
          <a:lstStyle/>
          <a:p>
            <a:r>
              <a:rPr lang="en-US" sz="2400" dirty="0" smtClean="0"/>
              <a:t>Still some instabilities already appearing at the end of the squeeze </a:t>
            </a:r>
            <a:r>
              <a:rPr lang="en-US" sz="2400" dirty="0" smtClean="0"/>
              <a:t>and later although </a:t>
            </a:r>
            <a:r>
              <a:rPr lang="en-US" sz="2400" dirty="0" smtClean="0"/>
              <a:t>better than fill 2980.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1400" dirty="0" smtClean="0"/>
          </a:p>
          <a:p>
            <a:r>
              <a:rPr lang="en-US" sz="2400" dirty="0" smtClean="0"/>
              <a:t>Further increase damper gain (now at maximum in both planes) and chromaticity (13 units)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A5DA-283C-41D4-88D9-605A735D0AA5}" type="datetime1">
              <a:rPr lang="en-GB" smtClean="0"/>
              <a:t>18/08/2012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3074" name="Picture 2" descr="\\cern.ch\dfs\Users\a\arduini\Documents\29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86800" cy="35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62200" y="2770912"/>
            <a:ext cx="14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BBQ-B1V</a:t>
            </a:r>
            <a:endParaRPr lang="en-GB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2373868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BBQ-B2H</a:t>
            </a:r>
            <a:endParaRPr lang="en-GB" b="1" baseline="-250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0150" y="2758274"/>
            <a:ext cx="155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BBQ-B2V</a:t>
            </a:r>
            <a:endParaRPr lang="en-GB" b="1" baseline="-250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5850" y="2387600"/>
            <a:ext cx="14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99"/>
                </a:solidFill>
              </a:rPr>
              <a:t>BBQ-B1H</a:t>
            </a:r>
            <a:endParaRPr lang="en-GB" b="1" baseline="-250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6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2893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Damper pick-up data</a:t>
            </a:r>
          </a:p>
          <a:p>
            <a:r>
              <a:rPr lang="en-US" sz="2800" dirty="0" smtClean="0"/>
              <a:t>Consistency with BBQ data being verified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A5DA-283C-41D4-88D9-605A735D0AA5}" type="datetime1">
              <a:rPr lang="en-GB" smtClean="0"/>
              <a:t>18/08/2012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49" y="2222500"/>
            <a:ext cx="4758449" cy="356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51" y="2222500"/>
            <a:ext cx="4758449" cy="356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14150" y="5678027"/>
            <a:ext cx="1634249" cy="51957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B. Salvant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5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2893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400"/>
          </a:xfrm>
        </p:spPr>
        <p:txBody>
          <a:bodyPr/>
          <a:lstStyle/>
          <a:p>
            <a:r>
              <a:rPr lang="en-US" dirty="0" smtClean="0"/>
              <a:t>Loss data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A5DA-283C-41D4-88D9-605A735D0AA5}" type="datetime1">
              <a:rPr lang="en-GB" smtClean="0"/>
              <a:t>18/08/2012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76400"/>
            <a:ext cx="5914351" cy="458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28436" y="5791200"/>
            <a:ext cx="1295400" cy="26613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X. Buffat</a:t>
            </a:r>
            <a:endParaRPr lang="en-US" sz="1600" b="1" dirty="0">
              <a:solidFill>
                <a:srgbClr val="FFFF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50146" y="3733800"/>
            <a:ext cx="56046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54100" y="3225800"/>
            <a:ext cx="56046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30450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Adjust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8150" y="3733800"/>
            <a:ext cx="173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End of squeeze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0323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Kicker temperature</a:t>
            </a:r>
            <a:endParaRPr lang="en-GB" dirty="0"/>
          </a:p>
        </p:txBody>
      </p:sp>
      <p:pic>
        <p:nvPicPr>
          <p:cNvPr id="1026" name="Picture 2" descr="http://elogbook.cern.ch/eLogbook/attach_reader?attach_id=12807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514600"/>
            <a:ext cx="7315200" cy="296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28600" y="1219200"/>
            <a:ext cx="8686800" cy="762000"/>
          </a:xfrm>
        </p:spPr>
        <p:txBody>
          <a:bodyPr/>
          <a:lstStyle/>
          <a:p>
            <a:r>
              <a:rPr lang="en-US" sz="2400" dirty="0" smtClean="0"/>
              <a:t>Dump delayed due to injection kicker temperature (MKI2) to minimize waiting time at injection. Thresholds to be verified.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07:30 Beams dumped (end of fill #2893 – 195 pb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16 h). </a:t>
            </a:r>
            <a:r>
              <a:rPr lang="en-US" sz="2400" dirty="0" smtClean="0"/>
              <a:t>Filling for physics</a:t>
            </a:r>
            <a:endParaRPr lang="en-GB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9C7B-9AA7-4C07-B83A-CCEB50E56FF7}" type="datetime1">
              <a:rPr lang="en-GB" smtClean="0"/>
              <a:t>18/08/2012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92491"/>
      </p:ext>
    </p:extLst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27537</TotalTime>
  <Words>377</Words>
  <Application>Microsoft Office PowerPoint</Application>
  <PresentationFormat>On-screen Show (4:3)</PresentationFormat>
  <Paragraphs>78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LHCpresentations</vt:lpstr>
      <vt:lpstr>Friday 17/08</vt:lpstr>
      <vt:lpstr>Fill #2980</vt:lpstr>
      <vt:lpstr>Fill #2980</vt:lpstr>
      <vt:lpstr>Fill 2983</vt:lpstr>
      <vt:lpstr>Fill 2893</vt:lpstr>
      <vt:lpstr>Fill 2893</vt:lpstr>
      <vt:lpstr>Kicker temperature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Gianluigi Arduini</cp:lastModifiedBy>
  <cp:revision>2394</cp:revision>
  <dcterms:created xsi:type="dcterms:W3CDTF">2010-04-25T23:23:07Z</dcterms:created>
  <dcterms:modified xsi:type="dcterms:W3CDTF">2012-08-18T06:57:20Z</dcterms:modified>
</cp:coreProperties>
</file>