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1"/>
  </p:notesMasterIdLst>
  <p:sldIdLst>
    <p:sldId id="1115" r:id="rId2"/>
    <p:sldId id="1116" r:id="rId3"/>
    <p:sldId id="1118" r:id="rId4"/>
    <p:sldId id="1119" r:id="rId5"/>
    <p:sldId id="1120" r:id="rId6"/>
    <p:sldId id="1121" r:id="rId7"/>
    <p:sldId id="1122" r:id="rId8"/>
    <p:sldId id="1114" r:id="rId9"/>
    <p:sldId id="993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9900"/>
    <a:srgbClr val="960663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06" autoAdjust="0"/>
  </p:normalViewPr>
  <p:slideViewPr>
    <p:cSldViewPr>
      <p:cViewPr varScale="1">
        <p:scale>
          <a:sx n="87" d="100"/>
          <a:sy n="87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03/08/2012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03/08/2012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03/08/2012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03/08/2012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02/08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12:09 dump by OP: 12.5 hours in stable beams; Integrated </a:t>
            </a:r>
            <a:r>
              <a:rPr lang="en-US" sz="2400" dirty="0" err="1"/>
              <a:t>lumi</a:t>
            </a:r>
            <a:r>
              <a:rPr lang="en-US" sz="2400" dirty="0"/>
              <a:t>: ~149 pb</a:t>
            </a:r>
            <a:r>
              <a:rPr lang="en-US" sz="2400" baseline="30000" dirty="0"/>
              <a:t>-1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13:38-17:00  series of problems in sequence:</a:t>
            </a:r>
          </a:p>
          <a:p>
            <a:pPr lvl="1"/>
            <a:r>
              <a:rPr lang="en-US" sz="2000" dirty="0" smtClean="0"/>
              <a:t>SPS </a:t>
            </a:r>
            <a:r>
              <a:rPr lang="en-US" sz="2000" dirty="0"/>
              <a:t>B2 </a:t>
            </a:r>
            <a:r>
              <a:rPr lang="en-US" sz="2000" dirty="0" smtClean="0"/>
              <a:t>extraction (BPM interlock)</a:t>
            </a:r>
            <a:endParaRPr lang="en-US" sz="2000" dirty="0"/>
          </a:p>
          <a:p>
            <a:pPr lvl="1"/>
            <a:r>
              <a:rPr lang="en-US" sz="2000" dirty="0" smtClean="0"/>
              <a:t>Vacuum </a:t>
            </a:r>
            <a:r>
              <a:rPr lang="en-US" sz="2000" dirty="0"/>
              <a:t>interlock on </a:t>
            </a:r>
            <a:r>
              <a:rPr lang="en-US" sz="2000" dirty="0" smtClean="0"/>
              <a:t>LHC transverse </a:t>
            </a:r>
            <a:r>
              <a:rPr lang="en-US" sz="2000" dirty="0"/>
              <a:t>damper (VB1 and </a:t>
            </a:r>
            <a:r>
              <a:rPr lang="en-US" sz="2000" dirty="0" smtClean="0"/>
              <a:t>HB2). Vacuum spike.</a:t>
            </a:r>
          </a:p>
          <a:p>
            <a:pPr lvl="1"/>
            <a:r>
              <a:rPr lang="en-US" sz="2000" dirty="0" smtClean="0"/>
              <a:t>PS </a:t>
            </a:r>
            <a:r>
              <a:rPr lang="en-US" sz="2000" dirty="0"/>
              <a:t>main power supply </a:t>
            </a:r>
            <a:r>
              <a:rPr lang="en-US" sz="2000" dirty="0" smtClean="0"/>
              <a:t>down</a:t>
            </a:r>
          </a:p>
          <a:p>
            <a:r>
              <a:rPr lang="en-US" sz="2400" dirty="0" smtClean="0"/>
              <a:t>17:00 Problem </a:t>
            </a:r>
            <a:r>
              <a:rPr lang="en-US" sz="2400" dirty="0"/>
              <a:t>with QPS controller on RQD.A23 (33.L3). Access required.</a:t>
            </a:r>
          </a:p>
          <a:p>
            <a:r>
              <a:rPr lang="en-US" sz="2400" dirty="0" smtClean="0"/>
              <a:t>19:36 </a:t>
            </a:r>
            <a:r>
              <a:rPr lang="en-US" sz="2400" dirty="0"/>
              <a:t>End of access: power supply of the QPS detection unit replaced. In the shadow  verification of the RQF.A12 energy extraction (following spurious opening on </a:t>
            </a:r>
            <a:r>
              <a:rPr lang="en-US" sz="2400" dirty="0" err="1"/>
              <a:t>sunday</a:t>
            </a:r>
            <a:r>
              <a:rPr lang="en-US" sz="2400" dirty="0"/>
              <a:t> night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9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02/08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19:44 </a:t>
            </a:r>
            <a:r>
              <a:rPr lang="en-US" sz="2400" dirty="0"/>
              <a:t>Lost patrol in PM18 (door YCPS01=PM18). Already happened last </a:t>
            </a:r>
            <a:r>
              <a:rPr lang="en-US" sz="2400" dirty="0" err="1"/>
              <a:t>friday</a:t>
            </a:r>
            <a:r>
              <a:rPr lang="en-US" sz="2400" dirty="0"/>
              <a:t>. Piquet intervention to replace relay on the door</a:t>
            </a:r>
          </a:p>
          <a:p>
            <a:r>
              <a:rPr lang="en-US" sz="2400" dirty="0"/>
              <a:t>21:20 Patrol completed and machine closed - </a:t>
            </a:r>
            <a:r>
              <a:rPr lang="en-US" sz="2400" dirty="0" err="1"/>
              <a:t>Precycling</a:t>
            </a:r>
            <a:endParaRPr lang="en-US" sz="2400" dirty="0"/>
          </a:p>
          <a:p>
            <a:r>
              <a:rPr lang="en-US" sz="2400" dirty="0"/>
              <a:t>22:30 injection finally. </a:t>
            </a:r>
            <a:endParaRPr lang="en-US" sz="2400" dirty="0" smtClean="0"/>
          </a:p>
          <a:p>
            <a:r>
              <a:rPr lang="en-US" sz="2400" dirty="0" smtClean="0"/>
              <a:t>Fill </a:t>
            </a:r>
            <a:r>
              <a:rPr lang="en-US" sz="2400" dirty="0"/>
              <a:t>with equal settings for B1 and B2 </a:t>
            </a:r>
            <a:r>
              <a:rPr lang="en-US" sz="2400" dirty="0">
                <a:sym typeface="Wingdings" pitchFamily="2" charset="2"/>
              </a:rPr>
              <a:t> reduction of damper gain by 25% for B1 H and reduction of the </a:t>
            </a:r>
            <a:r>
              <a:rPr lang="en-US" sz="2400" dirty="0" err="1">
                <a:sym typeface="Wingdings" pitchFamily="2" charset="2"/>
              </a:rPr>
              <a:t>octupoles</a:t>
            </a:r>
            <a:r>
              <a:rPr lang="en-US" sz="2400" dirty="0">
                <a:sym typeface="Wingdings" pitchFamily="2" charset="2"/>
              </a:rPr>
              <a:t> for B2 (~10 </a:t>
            </a:r>
            <a:r>
              <a:rPr lang="en-US" sz="2400" dirty="0" smtClean="0">
                <a:sym typeface="Wingdings" pitchFamily="2" charset="2"/>
              </a:rPr>
              <a:t>%)</a:t>
            </a:r>
            <a:endParaRPr lang="en-US" sz="2400" dirty="0" smtClean="0"/>
          </a:p>
          <a:p>
            <a:r>
              <a:rPr lang="en-US" sz="2400" dirty="0" smtClean="0"/>
              <a:t>00:22 Stable beams #2905 Initial luminosity 5.9x10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</a:p>
          <a:p>
            <a:pPr marL="0" indent="0">
              <a:buNone/>
            </a:pPr>
            <a:endParaRPr lang="en-US" sz="2400" baseline="30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6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00:40 Beam dump due to trip of RQ5.L8 ~6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in 20 </a:t>
            </a:r>
            <a:r>
              <a:rPr lang="en-US" sz="2400" dirty="0" err="1" smtClean="0"/>
              <a:t>mins</a:t>
            </a:r>
            <a:r>
              <a:rPr lang="en-US" sz="2400" dirty="0" smtClean="0"/>
              <a:t>. </a:t>
            </a:r>
            <a:r>
              <a:rPr lang="en-US" sz="2400" dirty="0" smtClean="0"/>
              <a:t>SEU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050" name="Picture 2" descr="http://elogbook.cern.ch/eLogbook/attach_reader?attach_id=12740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" y="2179320"/>
            <a:ext cx="5577840" cy="399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1981200"/>
          </a:xfrm>
        </p:spPr>
        <p:txBody>
          <a:bodyPr/>
          <a:lstStyle/>
          <a:p>
            <a:r>
              <a:rPr lang="en-US" sz="2400" dirty="0" smtClean="0"/>
              <a:t>03:43 Stable beams #2906. Initial luminosities 6x10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</a:p>
          <a:p>
            <a:r>
              <a:rPr lang="en-US" sz="2400" dirty="0" smtClean="0"/>
              <a:t>04:38 beam dump due to UFO @ MKI2 (156% of dump threshold). 18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in 55 </a:t>
            </a:r>
            <a:r>
              <a:rPr lang="en-US" sz="2400" dirty="0" err="1" smtClean="0"/>
              <a:t>mins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3074" name="Picture 2" descr="http://elogbook.cern.ch/eLogbook/attach_reader?attach_id=1274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800"/>
            <a:ext cx="476250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58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06:28 Fill </a:t>
            </a:r>
            <a:r>
              <a:rPr lang="en-US" sz="2800" dirty="0" smtClean="0"/>
              <a:t>#2907. Dumped once more by UFO during the first part of the </a:t>
            </a:r>
            <a:r>
              <a:rPr lang="en-US" sz="2800" dirty="0" smtClean="0"/>
              <a:t>squeeze (100 %!!!)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000" dirty="0"/>
          </a:p>
          <a:p>
            <a:r>
              <a:rPr lang="en-US" sz="2800" dirty="0" smtClean="0"/>
              <a:t>Filling rather rocky with frequent IQC </a:t>
            </a:r>
            <a:r>
              <a:rPr lang="en-US" sz="2800" dirty="0" err="1" smtClean="0"/>
              <a:t>vetos</a:t>
            </a:r>
            <a:r>
              <a:rPr lang="en-US" sz="2800" smtClean="0"/>
              <a:t>.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098" name="Picture 2" descr="http://elogbook.cern.ch/eLogbook/attach_reader?attach_id=1274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76250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32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quality</a:t>
            </a:r>
            <a:endParaRPr lang="en-GB" dirty="0"/>
          </a:p>
        </p:txBody>
      </p:sp>
      <p:pic>
        <p:nvPicPr>
          <p:cNvPr id="5122" name="Picture 2" descr="http://elogbook.cern.ch/eLogbook/attach_reader?attach_id=127405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1135699"/>
            <a:ext cx="4038600" cy="160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r>
              <a:rPr lang="en-US" dirty="0" smtClean="0"/>
              <a:t>Still rather large </a:t>
            </a:r>
            <a:r>
              <a:rPr lang="en-US" dirty="0" err="1" smtClean="0"/>
              <a:t>emittances</a:t>
            </a:r>
            <a:r>
              <a:rPr lang="en-US" dirty="0" smtClean="0"/>
              <a:t> particularly B2V</a:t>
            </a:r>
          </a:p>
          <a:p>
            <a:r>
              <a:rPr lang="en-US" dirty="0" err="1" smtClean="0"/>
              <a:t>Emittance</a:t>
            </a:r>
            <a:r>
              <a:rPr lang="en-US" dirty="0" smtClean="0"/>
              <a:t> increasing along the SPS trains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</a:t>
            </a:r>
            <a:r>
              <a:rPr lang="en-US" dirty="0" err="1" smtClean="0"/>
              <a:t>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124" name="Picture 4" descr="http://elogbook.cern.ch/eLogbook/attach_reader?attach_id=12740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671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elogbook.cern.ch/eLogbook/attach_reader?attach_id=12740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26069"/>
            <a:ext cx="38671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elogbook.cern.ch/eLogbook/attach_reader?attach_id=12740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47701"/>
            <a:ext cx="3857625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10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during the squeeze</a:t>
            </a:r>
            <a:endParaRPr lang="en-GB" dirty="0"/>
          </a:p>
        </p:txBody>
      </p:sp>
      <p:pic>
        <p:nvPicPr>
          <p:cNvPr id="6146" name="Picture 2" descr="http://elogbook.cern.ch/eLogbook/attach_reader?attach_id=12740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9620" y="1059180"/>
            <a:ext cx="4564380" cy="351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6148" name="Picture 4" descr="http://elogbook.cern.ch/eLogbook/attach_reader?attach_id=1274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06" y="1059180"/>
            <a:ext cx="4564380" cy="351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72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for physics</a:t>
            </a:r>
          </a:p>
          <a:p>
            <a:r>
              <a:rPr lang="en-US" dirty="0" smtClean="0"/>
              <a:t>Still pending: scraping of tails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6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F0F4-286B-47AD-9B76-DCDC94ED7F09}" type="datetime1">
              <a:rPr lang="en-GB" smtClean="0"/>
              <a:t>03/08/2012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Change </a:t>
            </a:r>
            <a:r>
              <a:rPr lang="en-GB" sz="2400" dirty="0"/>
              <a:t>CTRV cards on TSU FECs for </a:t>
            </a:r>
            <a:r>
              <a:rPr lang="en-GB" sz="2400" dirty="0" smtClean="0"/>
              <a:t>LBDS </a:t>
            </a:r>
            <a:r>
              <a:rPr lang="en-GB" sz="2400" dirty="0" smtClean="0">
                <a:sym typeface="Wingdings" pitchFamily="2" charset="2"/>
              </a:rPr>
              <a:t> N. </a:t>
            </a:r>
            <a:r>
              <a:rPr lang="en-GB" sz="2400" dirty="0" err="1" smtClean="0">
                <a:sym typeface="Wingdings" pitchFamily="2" charset="2"/>
              </a:rPr>
              <a:t>Magnin</a:t>
            </a:r>
            <a:r>
              <a:rPr lang="en-GB" sz="2400" dirty="0" smtClean="0">
                <a:sym typeface="Wingdings" pitchFamily="2" charset="2"/>
              </a:rPr>
              <a:t> (2 h)</a:t>
            </a:r>
          </a:p>
          <a:p>
            <a:r>
              <a:rPr lang="en-US" sz="2400" dirty="0">
                <a:sym typeface="Wingdings" pitchFamily="2" charset="2"/>
              </a:rPr>
              <a:t>Moving of the spare MKD generator from gallery to the surface</a:t>
            </a: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26746</TotalTime>
  <Words>369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Thu 02/08</vt:lpstr>
      <vt:lpstr>Thu 02/08</vt:lpstr>
      <vt:lpstr>PowerPoint Presentation</vt:lpstr>
      <vt:lpstr>PowerPoint Presentation</vt:lpstr>
      <vt:lpstr>PowerPoint Presentation</vt:lpstr>
      <vt:lpstr>Beam quality</vt:lpstr>
      <vt:lpstr>Losses during the squeeze</vt:lpstr>
      <vt:lpstr>Plans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2302</cp:revision>
  <dcterms:created xsi:type="dcterms:W3CDTF">2010-04-25T23:23:07Z</dcterms:created>
  <dcterms:modified xsi:type="dcterms:W3CDTF">2012-08-03T06:27:34Z</dcterms:modified>
</cp:coreProperties>
</file>