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965" r:id="rId2"/>
    <p:sldId id="954" r:id="rId3"/>
    <p:sldId id="955" r:id="rId4"/>
    <p:sldId id="967" r:id="rId5"/>
    <p:sldId id="968" r:id="rId6"/>
    <p:sldId id="969" r:id="rId7"/>
    <p:sldId id="972" r:id="rId8"/>
    <p:sldId id="971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7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37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7/29/2012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29-July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Mike Lamont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923" b="29528"/>
          <a:stretch>
            <a:fillRect/>
          </a:stretch>
        </p:blipFill>
        <p:spPr>
          <a:xfrm>
            <a:off x="228600" y="1528356"/>
            <a:ext cx="8610600" cy="44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1061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since 05:21 </a:t>
            </a:r>
            <a:r>
              <a:rPr lang="en-GB" sz="2000" b="1" i="1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... stable beams ...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   using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special filling scheme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for Alice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bunch losses during squeeze / adjust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                      </a:t>
            </a:r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fill 2884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		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4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4693" b="37545"/>
          <a:stretch>
            <a:fillRect/>
          </a:stretch>
        </p:blipFill>
        <p:spPr>
          <a:xfrm>
            <a:off x="5029200" y="1143000"/>
            <a:ext cx="3962400" cy="2013184"/>
          </a:xfrm>
          <a:prstGeom prst="rect">
            <a:avLst/>
          </a:prstGeom>
        </p:spPr>
      </p:pic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276600" y="2057400"/>
          <a:ext cx="12668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863600" imgH="203200" progId="Equation.3">
                  <p:embed/>
                </p:oleObj>
              </mc:Choice>
              <mc:Fallback>
                <p:oleObj name="Equation" r:id="rId4" imgW="8636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12668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200" y="4114800"/>
            <a:ext cx="32914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3505200"/>
            <a:ext cx="3251200" cy="167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8665" y="3547646"/>
            <a:ext cx="59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20%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233779" y="4309646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3%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103684" y="5943600"/>
            <a:ext cx="104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fill 2886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05587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 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6905498" cy="5139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10:06h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sz="2000" dirty="0" smtClean="0"/>
              <a:t>loss of network communication in UJ56</a:t>
            </a:r>
            <a:endParaRPr lang="en-GB" sz="8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US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6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GB" sz="2400" b="1" i="1" kern="0" dirty="0" smtClean="0"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3373728" cy="2957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654" y="2057400"/>
            <a:ext cx="3465166" cy="304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3908" y="4876800"/>
            <a:ext cx="82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collimator TCL5.R5 beam 1,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... an old friend !!                                                        </a:t>
            </a:r>
            <a:r>
              <a:rPr lang="en-US" dirty="0" smtClean="0">
                <a:latin typeface="Times New Roman"/>
                <a:cs typeface="Times New Roman"/>
              </a:rPr>
              <a:t>TCTVA.4R5,TCTH.4R5 beam2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76300" y="3467100"/>
            <a:ext cx="2362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219200"/>
            <a:ext cx="5638800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</a:t>
            </a: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66800"/>
            <a:ext cx="4948657" cy="6832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10:15h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communication lost for BIC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piquet: </a:t>
            </a:r>
            <a:r>
              <a:rPr lang="en-US" sz="1600" dirty="0" smtClean="0"/>
              <a:t>might be a </a:t>
            </a:r>
            <a:r>
              <a:rPr lang="en-US" sz="1600" dirty="0" smtClean="0">
                <a:solidFill>
                  <a:srgbClr val="FF0000"/>
                </a:solidFill>
              </a:rPr>
              <a:t>dead network switch </a:t>
            </a:r>
            <a:r>
              <a:rPr lang="en-US" sz="1600" dirty="0" smtClean="0"/>
              <a:t>in UJ56.</a:t>
            </a:r>
          </a:p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Access: </a:t>
            </a:r>
            <a:r>
              <a:rPr lang="en-US" sz="2000" b="1" i="1" dirty="0" smtClean="0">
                <a:latin typeface="Times New Roman"/>
                <a:cs typeface="Times New Roman"/>
              </a:rPr>
              <a:t>but door to the first level of UJ56</a:t>
            </a:r>
          </a:p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cannot be opened </a:t>
            </a:r>
          </a:p>
          <a:p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(door access control is inside ;-) </a:t>
            </a: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15:18h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physics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CourierNewPSMT"/>
              </a:rPr>
              <a:t>B1H = 1.8	B2H = 1.58</a:t>
            </a:r>
          </a:p>
          <a:p>
            <a:r>
              <a:rPr lang="en-US" sz="2000" dirty="0" smtClean="0">
                <a:latin typeface="CourierNewPSMT"/>
              </a:rPr>
              <a:t>	B1V = 1.81	B2V = 1.8</a:t>
            </a:r>
          </a:p>
          <a:p>
            <a:endParaRPr lang="en-US" sz="2000" dirty="0" smtClean="0">
              <a:latin typeface="CourierNewPSMT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15:53h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</a:t>
            </a:r>
            <a:endParaRPr lang="en-US" sz="2000" dirty="0" smtClean="0">
              <a:latin typeface="CourierNewPSMT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850" y="838201"/>
            <a:ext cx="2750749" cy="236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04" y="4114800"/>
            <a:ext cx="4324096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01000" y="5943600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</a:rPr>
              <a:t>Sat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4988744" cy="7571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16:16h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</a:t>
            </a:r>
          </a:p>
          <a:p>
            <a:pPr lvl="0"/>
            <a:r>
              <a:rPr lang="en-US" dirty="0" smtClean="0"/>
              <a:t>            </a:t>
            </a:r>
            <a:r>
              <a:rPr lang="en-US" dirty="0" smtClean="0">
                <a:solidFill>
                  <a:srgbClr val="008000"/>
                </a:solidFill>
              </a:rPr>
              <a:t>no warning level losses until collisions.” </a:t>
            </a: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</a:t>
            </a:r>
            <a:r>
              <a:rPr lang="en-US" sz="2000" b="1" i="1" dirty="0" smtClean="0">
                <a:latin typeface="Times New Roman"/>
                <a:cs typeface="Times New Roman"/>
              </a:rPr>
              <a:t>very small bunch intensity losses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             	during squeeze / adjust </a:t>
            </a: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     carefully following the tune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	&amp; re-</a:t>
            </a:r>
            <a:r>
              <a:rPr lang="en-US" sz="2000" b="1" i="1" dirty="0" err="1" smtClean="0">
                <a:latin typeface="Times New Roman"/>
                <a:cs typeface="Times New Roman"/>
              </a:rPr>
              <a:t>optimise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optimi</a:t>
            </a:r>
            <a:r>
              <a:rPr lang="en-US" sz="2000" b="1" i="1" dirty="0" smtClean="0">
                <a:latin typeface="Times New Roman"/>
                <a:cs typeface="Times New Roman"/>
              </a:rPr>
              <a:t>  </a:t>
            </a:r>
            <a:endParaRPr lang="en-GB" sz="2000" b="1" i="1" dirty="0" smtClean="0"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8455" b="12298"/>
          <a:stretch>
            <a:fillRect/>
          </a:stretch>
        </p:blipFill>
        <p:spPr>
          <a:xfrm>
            <a:off x="5410200" y="1219200"/>
            <a:ext cx="3733800" cy="2277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5179" y="2362200"/>
            <a:ext cx="48122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3%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81158" y="1261646"/>
            <a:ext cx="48122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3%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t="16176"/>
          <a:stretch>
            <a:fillRect/>
          </a:stretch>
        </p:blipFill>
        <p:spPr>
          <a:xfrm>
            <a:off x="5410200" y="4061718"/>
            <a:ext cx="3657600" cy="25365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</a:t>
            </a:r>
            <a:r>
              <a:rPr lang="en-GB" sz="3200" kern="0" noProof="0" dirty="0" err="1" smtClean="0">
                <a:solidFill>
                  <a:srgbClr val="FF0000"/>
                </a:solidFill>
                <a:latin typeface="+mn-lt"/>
              </a:rPr>
              <a:t>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4600855" cy="15419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16:42h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</a:t>
            </a: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                         bunch losses in adjust:</a:t>
            </a:r>
          </a:p>
          <a:p>
            <a:pPr lvl="0"/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	        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3...5% b1</a:t>
            </a:r>
          </a:p>
          <a:p>
            <a:pPr lvl="0"/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			         4...7% b2</a:t>
            </a:r>
            <a:endParaRPr lang="en-US" sz="2000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5475" b="35981"/>
          <a:stretch>
            <a:fillRect/>
          </a:stretch>
        </p:blipFill>
        <p:spPr>
          <a:xfrm>
            <a:off x="3962400" y="1066800"/>
            <a:ext cx="4937090" cy="2542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b="3074"/>
          <a:stretch>
            <a:fillRect/>
          </a:stretch>
        </p:blipFill>
        <p:spPr>
          <a:xfrm>
            <a:off x="5282594" y="3886200"/>
            <a:ext cx="3861406" cy="2880445"/>
          </a:xfrm>
          <a:prstGeom prst="rect">
            <a:avLst/>
          </a:prstGeom>
        </p:spPr>
      </p:pic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912938" y="1752600"/>
          <a:ext cx="12493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5" imgW="850900" imgH="203200" progId="Equation.3">
                  <p:embed/>
                </p:oleObj>
              </mc:Choice>
              <mc:Fallback>
                <p:oleObj name="Equation" r:id="rId5" imgW="8509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1752600"/>
                        <a:ext cx="124936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Late /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4568820" cy="1695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16:42h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for completeness: 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	losses during collisions</a:t>
            </a: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		30 ... 40 %</a:t>
            </a: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18:00h  ...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08:30h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 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95400"/>
            <a:ext cx="3405900" cy="2799671"/>
          </a:xfrm>
          <a:prstGeom prst="rect">
            <a:avLst/>
          </a:prstGeom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143000" y="5257800"/>
          <a:ext cx="1508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4" imgW="1028700" imgH="254000" progId="Equation.3">
                  <p:embed/>
                </p:oleObj>
              </mc:Choice>
              <mc:Fallback>
                <p:oleObj name="Equation" r:id="rId4" imgW="10287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15081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 t="42446" b="28605"/>
          <a:stretch>
            <a:fillRect/>
          </a:stretch>
        </p:blipFill>
        <p:spPr>
          <a:xfrm>
            <a:off x="2895600" y="4648200"/>
            <a:ext cx="596623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 bwMode="auto">
          <a:xfrm>
            <a:off x="685800" y="0"/>
            <a:ext cx="8153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143000"/>
            <a:ext cx="5855840" cy="86485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ATLAS request: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access for cooling problem (30 min)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35028</TotalTime>
  <Words>180</Words>
  <Application>Microsoft Office PowerPoint</Application>
  <PresentationFormat>On-screen Show (4:3)</PresentationFormat>
  <Paragraphs>274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LHCpresentations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Mike Lamont</cp:lastModifiedBy>
  <cp:revision>2216</cp:revision>
  <dcterms:created xsi:type="dcterms:W3CDTF">2012-07-29T04:26:52Z</dcterms:created>
  <dcterms:modified xsi:type="dcterms:W3CDTF">2012-07-29T10:35:54Z</dcterms:modified>
</cp:coreProperties>
</file>