
<file path=[Content_Types].xml><?xml version="1.0" encoding="utf-8"?>
<Types xmlns="http://schemas.openxmlformats.org/package/2006/content-types">
  <Default Extension="png" ContentType="image/png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app.xml" ContentType="application/vnd.openxmlformats-officedocument.extended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presProps.xml" ContentType="application/vnd.openxmlformats-officedocument.presentationml.presProps+xml"/>
  <Default Extension="gif" ContentType="image/gif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</p:sldMasterIdLst>
  <p:notesMasterIdLst>
    <p:notesMasterId r:id="rId7"/>
  </p:notesMasterIdLst>
  <p:sldIdLst>
    <p:sldId id="965" r:id="rId2"/>
    <p:sldId id="966" r:id="rId3"/>
    <p:sldId id="954" r:id="rId4"/>
    <p:sldId id="955" r:id="rId5"/>
    <p:sldId id="967" r:id="rId6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112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76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10" Type="http://schemas.openxmlformats.org/officeDocument/2006/relationships/viewProps" Target="viewProps.xml"/><Relationship Id="rId5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presProps" Target="pres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7/9/12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600200"/>
            <a:ext cx="9029700" cy="4521200"/>
          </a:xfrm>
          <a:prstGeom prst="rect">
            <a:avLst/>
          </a:prstGeom>
        </p:spPr>
      </p:pic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0"/>
            <a:ext cx="81534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Tue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Morning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10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-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July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Bernhard Holzer, Jan</a:t>
            </a:r>
            <a:r>
              <a:rPr kumimoji="0" lang="en-GB" sz="19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9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Uythoven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968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Subtitle 3"/>
          <p:cNvSpPr txBox="1">
            <a:spLocks/>
          </p:cNvSpPr>
          <p:nvPr/>
        </p:nvSpPr>
        <p:spPr bwMode="auto">
          <a:xfrm>
            <a:off x="685800" y="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Mon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Late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16:00h </a:t>
            </a:r>
            <a:r>
              <a:rPr lang="en-GB" sz="2400" b="1" i="1" kern="0" dirty="0" err="1" smtClean="0">
                <a:latin typeface="Times New Roman"/>
                <a:cs typeface="Times New Roman"/>
              </a:rPr>
              <a:t>cryo</a:t>
            </a:r>
            <a:r>
              <a:rPr lang="en-GB" sz="2400" b="1" i="1" kern="0" dirty="0" smtClean="0">
                <a:latin typeface="Times New Roman"/>
                <a:cs typeface="Times New Roman"/>
              </a:rPr>
              <a:t> back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17:00h </a:t>
            </a:r>
            <a:r>
              <a:rPr lang="en-GB" sz="2400" b="1" i="1" kern="0" dirty="0" smtClean="0">
                <a:latin typeface="Times New Roman"/>
                <a:cs typeface="Times New Roman"/>
              </a:rPr>
              <a:t>LHC “on”, no QPS hick ups, start </a:t>
            </a:r>
            <a:r>
              <a:rPr lang="en-GB" sz="2400" b="1" i="1" kern="0" dirty="0" err="1" smtClean="0">
                <a:latin typeface="Times New Roman"/>
                <a:cs typeface="Times New Roman"/>
              </a:rPr>
              <a:t>precycle</a:t>
            </a:r>
            <a:endParaRPr lang="en-GB" sz="2400" b="1" i="1" kern="0" dirty="0" smtClean="0">
              <a:latin typeface="Times New Roman"/>
              <a:cs typeface="Times New Roman"/>
            </a:endParaRPr>
          </a:p>
          <a:p>
            <a:pPr lvl="0" eaLnBrk="0" hangingPunct="0">
              <a:spcBef>
                <a:spcPct val="20000"/>
              </a:spcBef>
              <a:defRPr/>
            </a:pP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17</a:t>
            </a: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:40h </a:t>
            </a:r>
            <a:r>
              <a:rPr lang="en-GB" sz="2400" b="1" i="1" kern="0" dirty="0" smtClean="0">
                <a:latin typeface="Times New Roman"/>
                <a:cs typeface="Times New Roman"/>
              </a:rPr>
              <a:t>injection probe beam</a:t>
            </a:r>
          </a:p>
          <a:p>
            <a:pPr lvl="0" eaLnBrk="0" hangingPunct="0">
              <a:spcBef>
                <a:spcPct val="20000"/>
              </a:spcBef>
              <a:defRPr/>
            </a:pP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17:40h </a:t>
            </a:r>
            <a:r>
              <a:rPr lang="en-US" sz="2400" i="1" dirty="0" smtClean="0"/>
              <a:t>Q20 </a:t>
            </a:r>
            <a:r>
              <a:rPr lang="en-US" sz="2400" i="1" dirty="0" smtClean="0"/>
              <a:t>pilot </a:t>
            </a:r>
            <a:r>
              <a:rPr lang="en-US" sz="2400" i="1" dirty="0" smtClean="0"/>
              <a:t>in </a:t>
            </a:r>
            <a:r>
              <a:rPr lang="en-US" sz="2400" i="1" dirty="0" smtClean="0">
                <a:solidFill>
                  <a:srgbClr val="FF0000"/>
                </a:solidFill>
              </a:rPr>
              <a:t>... RF </a:t>
            </a:r>
            <a:r>
              <a:rPr lang="en-US" sz="2400" i="1" dirty="0" smtClean="0">
                <a:solidFill>
                  <a:srgbClr val="FF0000"/>
                </a:solidFill>
              </a:rPr>
              <a:t>phase </a:t>
            </a:r>
            <a:r>
              <a:rPr lang="en-US" sz="2400" i="1" dirty="0" smtClean="0">
                <a:solidFill>
                  <a:srgbClr val="FF0000"/>
                </a:solidFill>
              </a:rPr>
              <a:t>error ... </a:t>
            </a:r>
            <a:endParaRPr lang="en-GB" sz="2400" b="1" i="1" kern="0" dirty="0" smtClean="0">
              <a:latin typeface="Times New Roman"/>
              <a:cs typeface="Times New Roman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971800"/>
            <a:ext cx="3657600" cy="1515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657600"/>
            <a:ext cx="2374082" cy="16764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968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 b="29528"/>
          <a:stretch>
            <a:fillRect/>
          </a:stretch>
        </p:blipFill>
        <p:spPr>
          <a:xfrm>
            <a:off x="4778741" y="1371600"/>
            <a:ext cx="4365259" cy="23072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229600" cy="511175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lvl="1"/>
            <a:endParaRPr lang="en-GB" sz="1800" dirty="0"/>
          </a:p>
        </p:txBody>
      </p:sp>
      <p:sp>
        <p:nvSpPr>
          <p:cNvPr id="6" name="Rectangle 5"/>
          <p:cNvSpPr/>
          <p:nvPr/>
        </p:nvSpPr>
        <p:spPr>
          <a:xfrm>
            <a:off x="1676400" y="918865"/>
            <a:ext cx="4562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First high intensity Q20 bunch in. 3.26e+11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838200"/>
            <a:ext cx="117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20:34h </a:t>
            </a:r>
            <a:endParaRPr lang="en-US" dirty="0"/>
          </a:p>
        </p:txBody>
      </p:sp>
      <p:sp>
        <p:nvSpPr>
          <p:cNvPr id="10" name="Subtitle 3"/>
          <p:cNvSpPr txBox="1">
            <a:spLocks/>
          </p:cNvSpPr>
          <p:nvPr/>
        </p:nvSpPr>
        <p:spPr bwMode="auto">
          <a:xfrm>
            <a:off x="685800" y="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Mon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Late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998" y="2133600"/>
            <a:ext cx="3248264" cy="219511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015798" y="2667000"/>
            <a:ext cx="914400" cy="304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" y="4572000"/>
            <a:ext cx="4398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22:14h </a:t>
            </a:r>
            <a:r>
              <a:rPr lang="en-GB" sz="2400" b="1" i="1" kern="0" dirty="0" smtClean="0">
                <a:latin typeface="Times New Roman"/>
                <a:cs typeface="Times New Roman"/>
              </a:rPr>
              <a:t>ramp ... with problems ... 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962400"/>
            <a:ext cx="1621532" cy="1498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0941" y="4343400"/>
            <a:ext cx="3033059" cy="2286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62000" y="5410200"/>
            <a:ext cx="4572000" cy="1200329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r>
              <a:rPr lang="en-US" b="1" i="1" dirty="0" err="1" smtClean="0">
                <a:latin typeface="Times New Roman"/>
                <a:cs typeface="Times New Roman"/>
              </a:rPr>
              <a:t>emittances</a:t>
            </a:r>
            <a:r>
              <a:rPr lang="en-US" b="1" i="1" dirty="0" smtClean="0">
                <a:latin typeface="Times New Roman"/>
                <a:cs typeface="Times New Roman"/>
              </a:rPr>
              <a:t> after Squeeze</a:t>
            </a:r>
            <a:r>
              <a:rPr lang="en-US" dirty="0" smtClean="0"/>
              <a:t>:  B1H </a:t>
            </a:r>
            <a:r>
              <a:rPr lang="en-US" dirty="0" smtClean="0"/>
              <a:t>= </a:t>
            </a:r>
            <a:r>
              <a:rPr lang="en-US" dirty="0" smtClean="0"/>
              <a:t>4.2</a:t>
            </a:r>
          </a:p>
          <a:p>
            <a:r>
              <a:rPr lang="en-US" dirty="0" smtClean="0"/>
              <a:t>		           B1V </a:t>
            </a:r>
            <a:r>
              <a:rPr lang="en-US" dirty="0" smtClean="0"/>
              <a:t>= </a:t>
            </a:r>
            <a:r>
              <a:rPr lang="en-US" dirty="0" smtClean="0"/>
              <a:t>1.5</a:t>
            </a:r>
          </a:p>
          <a:p>
            <a:r>
              <a:rPr lang="en-US" dirty="0" smtClean="0"/>
              <a:t>		           B2H </a:t>
            </a:r>
            <a:r>
              <a:rPr lang="en-US" dirty="0" smtClean="0"/>
              <a:t>= </a:t>
            </a:r>
            <a:r>
              <a:rPr lang="en-US" dirty="0" smtClean="0"/>
              <a:t>2.8</a:t>
            </a:r>
          </a:p>
          <a:p>
            <a:r>
              <a:rPr lang="en-US" dirty="0" smtClean="0"/>
              <a:t>		           B2V </a:t>
            </a:r>
            <a:r>
              <a:rPr lang="en-US" dirty="0" smtClean="0"/>
              <a:t>= 4.2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2514600"/>
            <a:ext cx="948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ε</a:t>
            </a:r>
            <a:r>
              <a:rPr lang="en-US" baseline="-25000" dirty="0" err="1" smtClean="0"/>
              <a:t>n</a:t>
            </a:r>
            <a:r>
              <a:rPr lang="en-US" dirty="0" smtClean="0"/>
              <a:t> ≈ 2.0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013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Mon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Late / Night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16002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preliminary </a:t>
            </a:r>
            <a:r>
              <a:rPr lang="en-US" dirty="0" smtClean="0"/>
              <a:t>pile-up </a:t>
            </a:r>
            <a:r>
              <a:rPr lang="en-US" dirty="0" smtClean="0"/>
              <a:t>number from CMS at start of </a:t>
            </a:r>
            <a:r>
              <a:rPr lang="en-US" dirty="0" smtClean="0"/>
              <a:t>SB:    45</a:t>
            </a:r>
          </a:p>
          <a:p>
            <a:r>
              <a:rPr lang="en-US" dirty="0" smtClean="0"/>
              <a:t> 			from </a:t>
            </a:r>
            <a:r>
              <a:rPr lang="en-US" dirty="0" smtClean="0"/>
              <a:t>ATLAS at start of SB:</a:t>
            </a:r>
            <a:r>
              <a:rPr lang="en-US" dirty="0" smtClean="0"/>
              <a:t>  30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" y="1066800"/>
            <a:ext cx="2788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23:00h </a:t>
            </a:r>
            <a:r>
              <a:rPr lang="en-GB" sz="2400" b="1" i="1" kern="0" dirty="0" smtClean="0">
                <a:latin typeface="Times New Roman"/>
                <a:cs typeface="Times New Roman"/>
              </a:rPr>
              <a:t>stable beams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7200" y="2205335"/>
            <a:ext cx="8180971" cy="3847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23:58h </a:t>
            </a:r>
            <a:r>
              <a:rPr lang="en-GB" sz="24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 </a:t>
            </a:r>
            <a:r>
              <a:rPr lang="en-GB" sz="2400" b="1" i="1" kern="0" dirty="0" smtClean="0">
                <a:latin typeface="Times New Roman"/>
                <a:cs typeface="Times New Roman"/>
              </a:rPr>
              <a:t>&amp; cycle</a:t>
            </a:r>
          </a:p>
          <a:p>
            <a:endParaRPr lang="en-GB" sz="2400" b="1" i="1" kern="0" dirty="0" smtClean="0">
              <a:latin typeface="Times New Roman"/>
              <a:cs typeface="Times New Roman"/>
            </a:endParaRPr>
          </a:p>
          <a:p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01:25h</a:t>
            </a:r>
            <a:r>
              <a:rPr lang="en-GB" sz="2400" b="1" i="1" kern="0" dirty="0" smtClean="0">
                <a:latin typeface="Times New Roman"/>
                <a:cs typeface="Times New Roman"/>
              </a:rPr>
              <a:t> new injection, ramp, squeeze ...</a:t>
            </a:r>
          </a:p>
          <a:p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02:15h </a:t>
            </a:r>
            <a:r>
              <a:rPr lang="en-GB" sz="24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</a:t>
            </a:r>
            <a:r>
              <a:rPr lang="en-GB" sz="24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dump: </a:t>
            </a:r>
            <a:r>
              <a:rPr lang="en-US" dirty="0" smtClean="0"/>
              <a:t>High </a:t>
            </a:r>
            <a:r>
              <a:rPr lang="en-US" dirty="0" smtClean="0"/>
              <a:t>losses on </a:t>
            </a:r>
            <a:r>
              <a:rPr lang="en-US" dirty="0" smtClean="0"/>
              <a:t>B1,</a:t>
            </a:r>
          </a:p>
          <a:p>
            <a:r>
              <a:rPr lang="en-US" dirty="0" smtClean="0"/>
              <a:t>	 we </a:t>
            </a:r>
            <a:r>
              <a:rPr lang="en-US" dirty="0" smtClean="0"/>
              <a:t>decided to dump since the pile-up wouldn't be better than before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03:19h </a:t>
            </a:r>
            <a:r>
              <a:rPr lang="en-GB" sz="2400" b="1" i="1" kern="0" dirty="0" smtClean="0">
                <a:latin typeface="Times New Roman"/>
                <a:cs typeface="Times New Roman"/>
              </a:rPr>
              <a:t>new injection</a:t>
            </a:r>
          </a:p>
          <a:p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sz="2000" dirty="0" smtClean="0"/>
              <a:t>B1 heavily unstable during the </a:t>
            </a:r>
            <a:r>
              <a:rPr lang="en-US" sz="2000" dirty="0" smtClean="0"/>
              <a:t>squeeze</a:t>
            </a:r>
          </a:p>
          <a:p>
            <a:r>
              <a:rPr lang="en-US" sz="2000" dirty="0" smtClean="0"/>
              <a:t>	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dumped by operator</a:t>
            </a:r>
            <a:r>
              <a:rPr lang="en-US" sz="2000" dirty="0" smtClean="0"/>
              <a:t> 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05:35h </a:t>
            </a:r>
            <a:r>
              <a:rPr lang="en-GB" sz="24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new injection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rcRect t="11073" b="16609"/>
          <a:stretch>
            <a:fillRect/>
          </a:stretch>
        </p:blipFill>
        <p:spPr>
          <a:xfrm flipH="1">
            <a:off x="6172200" y="4593707"/>
            <a:ext cx="2446040" cy="163483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553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Tue Morning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1066800"/>
            <a:ext cx="3994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07:00h</a:t>
            </a:r>
            <a:r>
              <a:rPr lang="en-GB" sz="24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r>
              <a:rPr lang="en-GB" sz="24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.. finally </a:t>
            </a:r>
            <a:r>
              <a:rPr lang="en-GB" sz="2400" b="1" i="1" kern="0" dirty="0" smtClean="0">
                <a:latin typeface="Times New Roman"/>
                <a:cs typeface="Times New Roman"/>
              </a:rPr>
              <a:t>stable beams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t="20300" r="49828" b="35987"/>
          <a:stretch>
            <a:fillRect/>
          </a:stretch>
        </p:blipFill>
        <p:spPr>
          <a:xfrm>
            <a:off x="1752600" y="1905000"/>
            <a:ext cx="5181600" cy="3385918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5538400"/>
      </p:ext>
    </p:extLst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34507</TotalTime>
  <Words>273</Words>
  <Application>Microsoft Macintosh PowerPoint</Application>
  <PresentationFormat>On-screen Show (4:3)</PresentationFormat>
  <Paragraphs>53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LHCpresentations</vt:lpstr>
      <vt:lpstr>Slide 1</vt:lpstr>
      <vt:lpstr>  </vt:lpstr>
      <vt:lpstr>Slide 3</vt:lpstr>
      <vt:lpstr>Slide 4</vt:lpstr>
      <vt:lpstr>Slide 5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2188</cp:revision>
  <dcterms:created xsi:type="dcterms:W3CDTF">2012-07-09T19:00:51Z</dcterms:created>
  <dcterms:modified xsi:type="dcterms:W3CDTF">2012-07-10T05:30:07Z</dcterms:modified>
</cp:coreProperties>
</file>