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9" r:id="rId1"/>
  </p:sldMasterIdLst>
  <p:notesMasterIdLst>
    <p:notesMasterId r:id="rId9"/>
  </p:notesMasterIdLst>
  <p:handoutMasterIdLst>
    <p:handoutMasterId r:id="rId10"/>
  </p:handoutMasterIdLst>
  <p:sldIdLst>
    <p:sldId id="878" r:id="rId2"/>
    <p:sldId id="880" r:id="rId3"/>
    <p:sldId id="881" r:id="rId4"/>
    <p:sldId id="882" r:id="rId5"/>
    <p:sldId id="883" r:id="rId6"/>
    <p:sldId id="884" r:id="rId7"/>
    <p:sldId id="885" r:id="rId8"/>
  </p:sldIdLst>
  <p:sldSz cx="9144000" cy="6858000" type="screen4x3"/>
  <p:notesSz cx="7010400" cy="9296400"/>
  <p:defaultTextStyle>
    <a:defPPr>
      <a:defRPr lang="en-US"/>
    </a:defPPr>
    <a:lvl1pPr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FF0000"/>
    <a:srgbClr val="99FF99"/>
    <a:srgbClr val="0000FF"/>
    <a:srgbClr val="FFCCCC"/>
    <a:srgbClr val="9FCAFF"/>
    <a:srgbClr val="DDDDDD"/>
    <a:srgbClr val="99FFCC"/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71" autoAdjust="0"/>
    <p:restoredTop sz="91575" autoAdjust="0"/>
  </p:normalViewPr>
  <p:slideViewPr>
    <p:cSldViewPr>
      <p:cViewPr varScale="1">
        <p:scale>
          <a:sx n="100" d="100"/>
          <a:sy n="100" d="100"/>
        </p:scale>
        <p:origin x="-198" y="-90"/>
      </p:cViewPr>
      <p:guideLst>
        <p:guide orient="horz" pos="2160"/>
        <p:guide pos="5103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10" cy="7201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71544C-6647-7A44-A30B-40518DF4CE46}" type="datetimeFigureOut">
              <a:rPr lang="en-US" smtClean="0"/>
              <a:pPr/>
              <a:t>7/3/2012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1DEE20-7222-3F4B-902C-214D1A5332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171504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17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0" y="4415790"/>
            <a:ext cx="5608320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fld id="{1EE94C69-A77A-4829-890D-081FF2A6740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561455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60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25603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25604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 eaLnBrk="1" hangingPunct="1">
                <a:spcBef>
                  <a:spcPct val="0"/>
                </a:spcBef>
              </a:pPr>
              <a:endParaRPr lang="en-US" sz="240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grpSp>
          <p:nvGrpSpPr>
            <p:cNvPr id="25605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25606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7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8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9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0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1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2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3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4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5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</p:grpSp>
      </p:grpSp>
      <p:sp>
        <p:nvSpPr>
          <p:cNvPr id="25616" name="Rectangle 16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03-07-12</a:t>
            </a:r>
            <a:endParaRPr lang="en-US"/>
          </a:p>
        </p:txBody>
      </p:sp>
      <p:sp>
        <p:nvSpPr>
          <p:cNvPr id="25617" name="Rectangle 17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LHC status</a:t>
            </a:r>
            <a:endParaRPr lang="en-US"/>
          </a:p>
        </p:txBody>
      </p:sp>
      <p:sp>
        <p:nvSpPr>
          <p:cNvPr id="25618" name="Rectangle 18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 Black" pitchFamily="34" charset="0"/>
              </a:defRPr>
            </a:lvl1pPr>
          </a:lstStyle>
          <a:p>
            <a:fld id="{42080964-D815-4D51-9BE1-AC88875DFBA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5619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38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5620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600"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status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9DD70A9-BAE9-49B5-BB4A-4022358022C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03-07-12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00850" y="25400"/>
            <a:ext cx="2112963" cy="62833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5400"/>
            <a:ext cx="6191250" cy="62833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status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E8FBF62-69F5-429E-9AEA-628EF2B2989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03-07-12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25400"/>
            <a:ext cx="8229600" cy="523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196975"/>
            <a:ext cx="4038600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038600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LHC status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902450" y="6632575"/>
            <a:ext cx="2133600" cy="252413"/>
          </a:xfrm>
        </p:spPr>
        <p:txBody>
          <a:bodyPr/>
          <a:lstStyle>
            <a:lvl1pPr>
              <a:defRPr/>
            </a:lvl1pPr>
          </a:lstStyle>
          <a:p>
            <a:fld id="{C49955D0-AFF1-4FD6-B1E6-F241286C4CD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03-07-12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25400"/>
            <a:ext cx="8229600" cy="523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196975"/>
            <a:ext cx="8229600" cy="511175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LHC status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902450" y="6632575"/>
            <a:ext cx="2133600" cy="252413"/>
          </a:xfrm>
        </p:spPr>
        <p:txBody>
          <a:bodyPr/>
          <a:lstStyle>
            <a:lvl1pPr>
              <a:defRPr/>
            </a:lvl1pPr>
          </a:lstStyle>
          <a:p>
            <a:fld id="{4F3283CE-86ED-4A5A-9952-48D6A180EE0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03-07-12</a:t>
            </a: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newlhc logo1.gi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-681848" y="0"/>
            <a:ext cx="1357346" cy="1357346"/>
          </a:xfrm>
          <a:prstGeom prst="rect">
            <a:avLst/>
          </a:prstGeom>
          <a:effectLst>
            <a:glow rad="101600">
              <a:schemeClr val="accent1">
                <a:lumMod val="40000"/>
                <a:lumOff val="60000"/>
                <a:alpha val="40000"/>
              </a:schemeClr>
            </a:glow>
            <a:reflection blurRad="6350" stA="50000" endA="300" endPos="55000" dir="5400000" sy="-100000" algn="bl" rotWithShape="0"/>
            <a:softEdge rad="12700"/>
          </a:effectLst>
        </p:spPr>
      </p:pic>
      <p:sp>
        <p:nvSpPr>
          <p:cNvPr id="11" name="Text Placeholder 10"/>
          <p:cNvSpPr>
            <a:spLocks noGrp="1"/>
          </p:cNvSpPr>
          <p:nvPr>
            <p:ph type="body" sz="quarter" idx="10"/>
          </p:nvPr>
        </p:nvSpPr>
        <p:spPr>
          <a:xfrm>
            <a:off x="685800" y="1295400"/>
            <a:ext cx="8128000" cy="4597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6" name="Title Placeholder 1"/>
          <p:cNvSpPr>
            <a:spLocks noGrp="1"/>
          </p:cNvSpPr>
          <p:nvPr>
            <p:ph type="title"/>
          </p:nvPr>
        </p:nvSpPr>
        <p:spPr bwMode="auto">
          <a:xfrm>
            <a:off x="1600200" y="152400"/>
            <a:ext cx="73152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sz="3600"/>
            </a:lvl1pPr>
          </a:lstStyle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1"/>
          </p:nvPr>
        </p:nvSpPr>
        <p:spPr>
          <a:xfrm>
            <a:off x="204788" y="6553200"/>
            <a:ext cx="1199009" cy="198438"/>
          </a:xfrm>
        </p:spPr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en-US" smtClean="0"/>
              <a:t>03-07-12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1764402" y="6553200"/>
            <a:ext cx="5615189" cy="198438"/>
          </a:xfrm>
        </p:spPr>
        <p:txBody>
          <a:bodyPr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en-US" smtClean="0"/>
              <a:t>LHC status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3"/>
          </p:nvPr>
        </p:nvSpPr>
        <p:spPr>
          <a:xfrm>
            <a:off x="8433851" y="6553200"/>
            <a:ext cx="495837" cy="198438"/>
          </a:xfrm>
        </p:spPr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F5548BC7-4E35-4494-AD1E-CD52997EA5E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7C3E7D3-E8A8-4E1B-881E-DBC7929F152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03-07-12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status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6E0ED20-7A76-4972-AE92-35B37E63204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03-07-12</a:t>
            </a: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975"/>
            <a:ext cx="4038600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038600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status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8C3C834-58DF-41D7-88B7-80F9B44404A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03-07-12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status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5E1D296-40C6-4194-BE1B-ED8CF69751C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03-07-12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0D66058-8582-419F-AA3B-A79C8D77E78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03-07-12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status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5627ED7-E218-4887-B885-6131837B135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03-07-12</a:t>
            </a: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status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55E8A60-F04D-4DB5-AB5E-D47017D00F3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03-07-12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status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76E6735-74B0-4165-999F-8C826942DD7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03-07-12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632575"/>
            <a:ext cx="2895600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defRPr sz="1200"/>
            </a:lvl1pPr>
          </a:lstStyle>
          <a:p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02450" y="6632575"/>
            <a:ext cx="2133600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000"/>
            </a:lvl1pPr>
          </a:lstStyle>
          <a:p>
            <a:fld id="{212BBE4B-11BF-433F-B4D5-C48334632EB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4590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684213" y="25400"/>
            <a:ext cx="8229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459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96975"/>
            <a:ext cx="8229600" cy="511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24592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925" y="6616700"/>
            <a:ext cx="2133600" cy="26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/>
            </a:lvl1pPr>
          </a:lstStyle>
          <a:p>
            <a:r>
              <a:rPr lang="en-US" smtClean="0"/>
              <a:t>03-07-12</a:t>
            </a:r>
            <a:endParaRPr lang="en-US" dirty="0"/>
          </a:p>
        </p:txBody>
      </p:sp>
      <p:sp>
        <p:nvSpPr>
          <p:cNvPr id="24593" name="Line 17"/>
          <p:cNvSpPr>
            <a:spLocks noChangeShapeType="1"/>
          </p:cNvSpPr>
          <p:nvPr userDrawn="1"/>
        </p:nvSpPr>
        <p:spPr bwMode="auto">
          <a:xfrm>
            <a:off x="684213" y="620713"/>
            <a:ext cx="8280400" cy="0"/>
          </a:xfrm>
          <a:prstGeom prst="line">
            <a:avLst/>
          </a:prstGeom>
          <a:noFill/>
          <a:ln w="25400" cap="sq">
            <a:solidFill>
              <a:schemeClr val="bg2"/>
            </a:solidFill>
            <a:round/>
            <a:headEnd/>
            <a:tailEnd type="non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24594" name="Picture 18"/>
          <p:cNvPicPr>
            <a:picLocks noChangeAspect="1" noChangeArrowheads="1"/>
          </p:cNvPicPr>
          <p:nvPr userDrawn="1"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0" y="0"/>
            <a:ext cx="654050" cy="623888"/>
          </a:xfrm>
          <a:prstGeom prst="rect">
            <a:avLst/>
          </a:prstGeom>
          <a:noFill/>
          <a:ln w="12700" cap="sq" algn="ctr">
            <a:noFill/>
            <a:miter lim="800000"/>
            <a:headEnd/>
            <a:tailEnd type="none" w="lg" len="lg"/>
          </a:ln>
          <a:effectLst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</p:sldLayoutIdLst>
  <p:hf hdr="0"/>
  <p:txStyles>
    <p:titleStyle>
      <a:lvl1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2400">
          <a:solidFill>
            <a:schemeClr val="bg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000">
          <a:solidFill>
            <a:srgbClr val="0000FF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16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Monday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420" y="764630"/>
            <a:ext cx="8229600" cy="5111750"/>
          </a:xfrm>
        </p:spPr>
        <p:txBody>
          <a:bodyPr/>
          <a:lstStyle/>
          <a:p>
            <a:r>
              <a:rPr lang="en-GB" dirty="0" smtClean="0"/>
              <a:t>14:00 beam dump</a:t>
            </a:r>
          </a:p>
          <a:p>
            <a:pPr lvl="1"/>
            <a:r>
              <a:rPr lang="en-GB" dirty="0" smtClean="0"/>
              <a:t>End fill 2797 after 7h 2m of stable beams 480 bunches, ATLAS toroid OFF.</a:t>
            </a:r>
          </a:p>
          <a:p>
            <a:r>
              <a:rPr lang="en-GB" dirty="0" smtClean="0"/>
              <a:t>Access:</a:t>
            </a:r>
          </a:p>
          <a:p>
            <a:pPr lvl="1"/>
            <a:r>
              <a:rPr lang="en-GB" sz="1800" dirty="0" smtClean="0"/>
              <a:t>ATLAS</a:t>
            </a:r>
          </a:p>
          <a:p>
            <a:pPr lvl="1"/>
            <a:r>
              <a:rPr lang="en-GB" sz="1800" dirty="0" smtClean="0"/>
              <a:t>change </a:t>
            </a:r>
            <a:r>
              <a:rPr lang="en-GB" sz="1800" dirty="0"/>
              <a:t>of the PC of RCVBV24.L4B1, </a:t>
            </a:r>
            <a:endParaRPr lang="en-GB" sz="1800" dirty="0" smtClean="0"/>
          </a:p>
          <a:p>
            <a:pPr lvl="1"/>
            <a:r>
              <a:rPr lang="en-GB" sz="1800" dirty="0" smtClean="0"/>
              <a:t>repair </a:t>
            </a:r>
            <a:r>
              <a:rPr lang="en-GB" sz="1800" dirty="0"/>
              <a:t>of </a:t>
            </a:r>
            <a:r>
              <a:rPr lang="en-GB" sz="1800" dirty="0" smtClean="0"/>
              <a:t>QPS/EE </a:t>
            </a:r>
            <a:r>
              <a:rPr lang="en-GB" sz="1800" dirty="0"/>
              <a:t>on </a:t>
            </a:r>
            <a:r>
              <a:rPr lang="en-GB" sz="1800" dirty="0" smtClean="0"/>
              <a:t>RCS.A23B1</a:t>
            </a:r>
          </a:p>
          <a:p>
            <a:pPr lvl="1"/>
            <a:r>
              <a:rPr lang="en-GB" sz="1800" dirty="0" smtClean="0"/>
              <a:t>intervention </a:t>
            </a:r>
            <a:r>
              <a:rPr lang="en-GB" sz="1800" dirty="0"/>
              <a:t>on the crates of the BPMD in P6</a:t>
            </a:r>
            <a:r>
              <a:rPr lang="en-GB" sz="1800" dirty="0" smtClean="0"/>
              <a:t>.</a:t>
            </a:r>
          </a:p>
          <a:p>
            <a:pPr lvl="1"/>
            <a:r>
              <a:rPr lang="en-GB" sz="1800" dirty="0" smtClean="0"/>
              <a:t> </a:t>
            </a:r>
            <a:r>
              <a:rPr lang="en-GB" sz="1800" dirty="0"/>
              <a:t>ATLAS </a:t>
            </a:r>
            <a:r>
              <a:rPr lang="en-GB" sz="1800" smtClean="0"/>
              <a:t>toroid </a:t>
            </a:r>
            <a:r>
              <a:rPr lang="en-GB" sz="1800" smtClean="0"/>
              <a:t>ramped </a:t>
            </a:r>
            <a:r>
              <a:rPr lang="en-GB" sz="1800" dirty="0" smtClean="0"/>
              <a:t>up</a:t>
            </a:r>
          </a:p>
          <a:p>
            <a:pPr lvl="1"/>
            <a:r>
              <a:rPr lang="en-GB" sz="1800" dirty="0"/>
              <a:t>The collimator </a:t>
            </a:r>
            <a:r>
              <a:rPr lang="en-GB" sz="1800" dirty="0" err="1"/>
              <a:t>vistar</a:t>
            </a:r>
            <a:r>
              <a:rPr lang="en-GB" sz="1800" dirty="0"/>
              <a:t> display was fixed and the DIP processes are being restarted (timestamp problem</a:t>
            </a:r>
            <a:r>
              <a:rPr lang="en-GB" sz="1800" dirty="0" smtClean="0"/>
              <a:t>).</a:t>
            </a:r>
            <a:endParaRPr lang="en-GB" sz="1800" dirty="0"/>
          </a:p>
          <a:p>
            <a:pPr lvl="1"/>
            <a:r>
              <a:rPr lang="en-GB" sz="1800" dirty="0"/>
              <a:t>The sequence for setting the XRP thresholds for TOTEM was fixed by Stefano</a:t>
            </a:r>
            <a:r>
              <a:rPr lang="en-GB" sz="1800" dirty="0" smtClean="0"/>
              <a:t>.</a:t>
            </a:r>
            <a:endParaRPr lang="en-GB" sz="1800" dirty="0"/>
          </a:p>
          <a:p>
            <a:pPr lvl="1"/>
            <a:r>
              <a:rPr lang="en-GB" sz="1800" dirty="0"/>
              <a:t>The vacuum solenoids around the injection kickers have been switched back ON; they had been left OFF after the technical stop</a:t>
            </a:r>
            <a:r>
              <a:rPr lang="en-GB" sz="1800" dirty="0" smtClean="0"/>
              <a:t>.</a:t>
            </a:r>
          </a:p>
          <a:p>
            <a:pPr lvl="1"/>
            <a:r>
              <a:rPr lang="en-GB" sz="1800" dirty="0"/>
              <a:t>unmasked all three masks in RF monitoring in Big Sister. They were all dating back from 2011.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7C3E7D3-E8A8-4E1B-881E-DBC7929F1526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03-07-12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47346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Monday afternoon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17:30 Injecting</a:t>
            </a:r>
          </a:p>
          <a:p>
            <a:r>
              <a:rPr lang="en-GB" dirty="0" smtClean="0"/>
              <a:t>19:24 Stable beams </a:t>
            </a:r>
          </a:p>
          <a:p>
            <a:pPr lvl="1"/>
            <a:r>
              <a:rPr lang="en-GB" dirty="0" smtClean="0"/>
              <a:t>Fill 2798  - 852 bunches</a:t>
            </a:r>
          </a:p>
          <a:p>
            <a:r>
              <a:rPr lang="en-GB" dirty="0" smtClean="0"/>
              <a:t>20:01 Beams dumped – big UFO MKI2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7C3E7D3-E8A8-4E1B-881E-DBC7929F1526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03-07-12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00" y="3068950"/>
            <a:ext cx="3976798" cy="35365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312931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Monday evening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Access prepared for </a:t>
            </a:r>
            <a:r>
              <a:rPr lang="en-GB" dirty="0" err="1"/>
              <a:t>LHCb</a:t>
            </a:r>
            <a:r>
              <a:rPr lang="en-GB" dirty="0"/>
              <a:t>. </a:t>
            </a:r>
            <a:endParaRPr lang="en-GB" dirty="0" smtClean="0"/>
          </a:p>
          <a:p>
            <a:r>
              <a:rPr lang="en-GB" dirty="0" smtClean="0"/>
              <a:t>22:00 Access finished ready for injection</a:t>
            </a:r>
          </a:p>
          <a:p>
            <a:r>
              <a:rPr lang="en-GB" dirty="0" smtClean="0"/>
              <a:t>Beam quality </a:t>
            </a:r>
            <a:r>
              <a:rPr lang="en-GB" dirty="0"/>
              <a:t>problems from the </a:t>
            </a:r>
            <a:r>
              <a:rPr lang="en-GB" dirty="0" smtClean="0"/>
              <a:t>SPS. </a:t>
            </a:r>
          </a:p>
          <a:p>
            <a:pPr lvl="1"/>
            <a:r>
              <a:rPr lang="en-GB" dirty="0" smtClean="0"/>
              <a:t>The </a:t>
            </a:r>
            <a:r>
              <a:rPr lang="en-GB" dirty="0"/>
              <a:t>vertical </a:t>
            </a:r>
            <a:r>
              <a:rPr lang="en-GB" dirty="0" err="1" smtClean="0"/>
              <a:t>emittances</a:t>
            </a:r>
            <a:r>
              <a:rPr lang="en-GB" dirty="0" smtClean="0"/>
              <a:t> </a:t>
            </a:r>
            <a:r>
              <a:rPr lang="en-GB" dirty="0"/>
              <a:t>were measured to be 2 um (instead of 1.5). </a:t>
            </a:r>
          </a:p>
          <a:p>
            <a:r>
              <a:rPr lang="en-GB" dirty="0" smtClean="0"/>
              <a:t>00:53 lose 2799 in </a:t>
            </a:r>
            <a:r>
              <a:rPr lang="en-GB" dirty="0"/>
              <a:t>the </a:t>
            </a:r>
            <a:r>
              <a:rPr lang="en-GB" dirty="0" smtClean="0"/>
              <a:t>squeeze</a:t>
            </a:r>
          </a:p>
          <a:p>
            <a:pPr lvl="1"/>
            <a:r>
              <a:rPr lang="en-GB" dirty="0" smtClean="0"/>
              <a:t> trip of RQ7.L7B1 – QPS trigger</a:t>
            </a:r>
          </a:p>
          <a:p>
            <a:r>
              <a:rPr lang="en-GB" dirty="0" smtClean="0"/>
              <a:t>02:00 Back around at injection</a:t>
            </a:r>
          </a:p>
          <a:p>
            <a:r>
              <a:rPr lang="en-GB" dirty="0" smtClean="0"/>
              <a:t>03:38  Fill 2800 - beam </a:t>
            </a:r>
            <a:r>
              <a:rPr lang="en-GB" dirty="0"/>
              <a:t>dumped by high losses on Q4.L6 on RS 5.2s after 1 </a:t>
            </a:r>
            <a:r>
              <a:rPr lang="en-GB" dirty="0" smtClean="0"/>
              <a:t>minute into </a:t>
            </a:r>
            <a:r>
              <a:rPr lang="en-GB" dirty="0"/>
              <a:t>the collisions BP.</a:t>
            </a:r>
          </a:p>
          <a:p>
            <a:pPr lvl="1"/>
            <a:r>
              <a:rPr lang="en-GB" dirty="0"/>
              <a:t>Tune signal for beam 1 show </a:t>
            </a:r>
            <a:r>
              <a:rPr lang="en-GB" dirty="0" smtClean="0"/>
              <a:t>instabilities </a:t>
            </a:r>
            <a:r>
              <a:rPr lang="en-GB" dirty="0"/>
              <a:t>in </a:t>
            </a:r>
            <a:r>
              <a:rPr lang="en-GB" dirty="0" smtClean="0"/>
              <a:t>H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7C3E7D3-E8A8-4E1B-881E-DBC7929F1526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03-07-12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14615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Familiar </a:t>
            </a:r>
            <a:r>
              <a:rPr lang="en-GB" dirty="0" err="1" smtClean="0"/>
              <a:t>picutres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7C3E7D3-E8A8-4E1B-881E-DBC7929F1526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03-07-12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90" y="764630"/>
            <a:ext cx="4822251" cy="38487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880" y="2775236"/>
            <a:ext cx="5188370" cy="36961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283530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Tuesday morning</a:t>
            </a:r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05:30 Access start for Atlas</a:t>
            </a:r>
          </a:p>
          <a:p>
            <a:pPr lvl="1"/>
            <a:r>
              <a:rPr lang="en-GB" dirty="0" smtClean="0"/>
              <a:t>Compressor – </a:t>
            </a:r>
            <a:r>
              <a:rPr lang="en-GB" dirty="0" err="1" smtClean="0"/>
              <a:t>Torroid</a:t>
            </a:r>
            <a:endParaRPr lang="en-GB" dirty="0" smtClean="0"/>
          </a:p>
          <a:p>
            <a:r>
              <a:rPr lang="en-GB" dirty="0" smtClean="0"/>
              <a:t>07:10 Atlas finished</a:t>
            </a:r>
          </a:p>
          <a:p>
            <a:r>
              <a:rPr lang="en-GB" dirty="0" smtClean="0"/>
              <a:t>08:10 – lose test ramp to un-masked interlocks</a:t>
            </a:r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r>
              <a:rPr lang="en-GB" dirty="0" smtClean="0"/>
              <a:t>Try test ramp again – chromaticity and then another shot at 854 bunches </a:t>
            </a:r>
          </a:p>
          <a:p>
            <a:r>
              <a:rPr lang="en-GB" dirty="0" smtClean="0"/>
              <a:t>SPS working on beam quality in the meantime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0D66058-8582-419F-AA3B-A79C8D77E78A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03-07-12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26812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7C3E7D3-E8A8-4E1B-881E-DBC7929F1526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03-07-12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8635"/>
            <a:ext cx="8955658" cy="64104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8466" y="6233838"/>
            <a:ext cx="5038725" cy="390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25344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0D66058-8582-419F-AA3B-A79C8D77E78A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03-07-12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05" y="0"/>
            <a:ext cx="9210676" cy="655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31159258"/>
      </p:ext>
    </p:extLst>
  </p:cSld>
  <p:clrMapOvr>
    <a:masterClrMapping/>
  </p:clrMapOvr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40461</TotalTime>
  <Words>297</Words>
  <Application>Microsoft Office PowerPoint</Application>
  <PresentationFormat>On-screen Show (4:3)</PresentationFormat>
  <Paragraphs>60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Pixel</vt:lpstr>
      <vt:lpstr>Monday</vt:lpstr>
      <vt:lpstr>Monday afternoon</vt:lpstr>
      <vt:lpstr>Monday evening</vt:lpstr>
      <vt:lpstr>Familiar picutres</vt:lpstr>
      <vt:lpstr>Tuesday morning</vt:lpstr>
      <vt:lpstr>PowerPoint Presentation</vt:lpstr>
      <vt:lpstr>PowerPoint Presentation</vt:lpstr>
    </vt:vector>
  </TitlesOfParts>
  <Company>CERN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FGC Software Design Review</dc:title>
  <dc:creator>Mike Lamont</dc:creator>
  <cp:lastModifiedBy>Mike Lamont</cp:lastModifiedBy>
  <cp:revision>1927</cp:revision>
  <dcterms:created xsi:type="dcterms:W3CDTF">2010-04-04T19:37:12Z</dcterms:created>
  <dcterms:modified xsi:type="dcterms:W3CDTF">2012-07-03T06:55:32Z</dcterms:modified>
</cp:coreProperties>
</file>