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222" r:id="rId2"/>
    <p:sldId id="1224" r:id="rId3"/>
    <p:sldId id="1225" r:id="rId4"/>
    <p:sldId id="1228" r:id="rId5"/>
    <p:sldId id="1226" r:id="rId6"/>
    <p:sldId id="1227" r:id="rId7"/>
    <p:sldId id="1231" r:id="rId8"/>
    <p:sldId id="1229" r:id="rId9"/>
    <p:sldId id="1230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66"/>
    <a:srgbClr val="008000"/>
    <a:srgbClr val="0000FF"/>
    <a:srgbClr val="FFCC99"/>
    <a:srgbClr val="FF5050"/>
    <a:srgbClr val="CC0000"/>
    <a:srgbClr val="FF3300"/>
    <a:srgbClr val="FF0000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7/5/2012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7/5/2012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7/5/2012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7/5/2012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7/5/2012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7/5/2012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7/5/2012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7/5/2012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7/5/2012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7/5/2012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7/5/2012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7/5/2012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7/5/2012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7/5/2012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5111750"/>
          </a:xfrm>
        </p:spPr>
        <p:txBody>
          <a:bodyPr/>
          <a:lstStyle/>
          <a:p>
            <a:r>
              <a:rPr lang="en-US" dirty="0" smtClean="0"/>
              <a:t>In the morning test cycle with probe for Q’ measurement. </a:t>
            </a:r>
          </a:p>
          <a:p>
            <a:pPr lvl="1"/>
            <a:r>
              <a:rPr lang="en-US" dirty="0" smtClean="0"/>
              <a:t>Difficult to get good Q’ measurements, fall back to manual RF frequency trims.</a:t>
            </a:r>
          </a:p>
          <a:p>
            <a:pPr lvl="1"/>
            <a:r>
              <a:rPr lang="en-US" dirty="0" smtClean="0"/>
              <a:t>Q’ close to negative in H, a bit high in V (~5) at end of squeeze.</a:t>
            </a:r>
          </a:p>
          <a:p>
            <a:pPr lvl="1"/>
            <a:r>
              <a:rPr lang="en-US" dirty="0" smtClean="0"/>
              <a:t>Dumped on too large RF frequency trim (forgot to mask).</a:t>
            </a:r>
          </a:p>
          <a:p>
            <a:r>
              <a:rPr lang="en-US" dirty="0" smtClean="0"/>
              <a:t>Refilling with 852b. </a:t>
            </a:r>
            <a:r>
              <a:rPr lang="en-US" dirty="0" err="1" smtClean="0"/>
              <a:t>Hor</a:t>
            </a:r>
            <a:r>
              <a:rPr lang="en-US" dirty="0" smtClean="0"/>
              <a:t> Q’ trimmed up to ~2 based on measurements.</a:t>
            </a:r>
          </a:p>
          <a:p>
            <a:r>
              <a:rPr lang="en-US" dirty="0" smtClean="0"/>
              <a:t>14:30 Lost beam when going into collision, B2 losses (similar to early morning loss).</a:t>
            </a:r>
          </a:p>
          <a:p>
            <a:r>
              <a:rPr lang="en-US" dirty="0" smtClean="0"/>
              <a:t>Trying again, but drop bunch intensity to 1.4E11.</a:t>
            </a:r>
          </a:p>
          <a:p>
            <a:r>
              <a:rPr lang="en-US" dirty="0" smtClean="0"/>
              <a:t>18:45 Once more beam lost when going into collisions, on B2 losses.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evening / night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5111750"/>
          </a:xfrm>
        </p:spPr>
        <p:txBody>
          <a:bodyPr/>
          <a:lstStyle/>
          <a:p>
            <a:r>
              <a:rPr lang="en-US" dirty="0" smtClean="0"/>
              <a:t>Decided to fall back to 840b, rollback back Q’ trims… Keep the bunch intensity lower.</a:t>
            </a:r>
          </a:p>
          <a:p>
            <a:r>
              <a:rPr lang="en-US" dirty="0" smtClean="0"/>
              <a:t>20:55 Stable beam fill #2805, 840b, 1.4E11 ppb. Luminosity ~3.5E33 cm-2s-1.</a:t>
            </a:r>
          </a:p>
          <a:p>
            <a:r>
              <a:rPr lang="en-US" dirty="0" smtClean="0"/>
              <a:t>06:00 Dump by OP, 70 pb-1 integrated.</a:t>
            </a:r>
          </a:p>
          <a:p>
            <a:r>
              <a:rPr lang="en-US" dirty="0" smtClean="0"/>
              <a:t>Moving to 1380 (in fact 1374), keeping lower bunch charge.</a:t>
            </a:r>
          </a:p>
          <a:p>
            <a:r>
              <a:rPr lang="en-US" dirty="0" smtClean="0"/>
              <a:t>During the squeeze losses starting on selected groups of bunches of B2, partner bunches on B1 (</a:t>
            </a:r>
            <a:r>
              <a:rPr lang="en-US" dirty="0" err="1" smtClean="0"/>
              <a:t>wrt</a:t>
            </a:r>
            <a:r>
              <a:rPr lang="en-US" dirty="0" smtClean="0"/>
              <a:t> IR1/5) blown up in H plane.</a:t>
            </a:r>
          </a:p>
          <a:p>
            <a:pPr lvl="1"/>
            <a:r>
              <a:rPr lang="en-US" dirty="0" smtClean="0"/>
              <a:t>Strange QH trim on B2 by QFB, compensated manually at end of squeeze.</a:t>
            </a:r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051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cern.ch\dfs\Users\j\jwenning\Desktop\2012070409592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9089" y="1124680"/>
            <a:ext cx="5473191" cy="5011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of losses of B2 in collision fill 2806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908650"/>
            <a:ext cx="8229600" cy="108015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Developed in the squeeze, getting worse and worse…</a:t>
            </a:r>
          </a:p>
          <a:p>
            <a:pPr lvl="1"/>
            <a:r>
              <a:rPr lang="en-US" dirty="0" smtClean="0"/>
              <a:t>Stabilized finally when colliding…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350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7/5/2012</a:t>
            </a:fld>
            <a:endParaRPr lang="en-US" dirty="0"/>
          </a:p>
        </p:txBody>
      </p:sp>
      <p:pic>
        <p:nvPicPr>
          <p:cNvPr id="1026" name="Picture 2" descr="\\cern.ch\dfs\Users\j\jwenning\Desktop\20120704095646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550" y="1196690"/>
            <a:ext cx="6223801" cy="51117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462622" y="1988800"/>
            <a:ext cx="2008883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End of Squeeze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56220" y="4437140"/>
            <a:ext cx="971741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Collide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2"/>
          </p:cNvCxnSpPr>
          <p:nvPr/>
        </p:nvCxnSpPr>
        <p:spPr bwMode="auto">
          <a:xfrm flipH="1">
            <a:off x="5940192" y="2388910"/>
            <a:ext cx="526872" cy="46401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0"/>
          </p:cNvCxnSpPr>
          <p:nvPr/>
        </p:nvCxnSpPr>
        <p:spPr bwMode="auto">
          <a:xfrm flipH="1" flipV="1">
            <a:off x="6300240" y="4005080"/>
            <a:ext cx="341851" cy="43206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Emittances</a:t>
            </a:r>
            <a:r>
              <a:rPr lang="en-US" dirty="0" smtClean="0"/>
              <a:t> on B1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869287"/>
            <a:ext cx="8229600" cy="975493"/>
          </a:xfrm>
        </p:spPr>
        <p:txBody>
          <a:bodyPr/>
          <a:lstStyle/>
          <a:p>
            <a:r>
              <a:rPr lang="en-US" dirty="0" smtClean="0"/>
              <a:t>All OK on flat top, blown-up after the squeeze in H.</a:t>
            </a:r>
          </a:p>
          <a:p>
            <a:pPr lvl="1"/>
            <a:r>
              <a:rPr lang="en-US" dirty="0" smtClean="0"/>
              <a:t>Mirrors the losses on B2 bunches (</a:t>
            </a:r>
            <a:r>
              <a:rPr lang="en-US" dirty="0" err="1" smtClean="0"/>
              <a:t>wrt</a:t>
            </a:r>
            <a:r>
              <a:rPr lang="en-US" dirty="0" smtClean="0"/>
              <a:t> IR/5 collisions)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7/5/2012</a:t>
            </a:fld>
            <a:endParaRPr lang="en-US" dirty="0"/>
          </a:p>
        </p:txBody>
      </p:sp>
      <p:pic>
        <p:nvPicPr>
          <p:cNvPr id="2050" name="Picture 2" descr="\\cern.ch\dfs\Users\j\jwenning\Desktop\BS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00" y="1916790"/>
            <a:ext cx="8166675" cy="23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cern.ch\dfs\Users\j\jwenning\Desktop\BSRT.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00" y="4172499"/>
            <a:ext cx="8137130" cy="235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90518" y="2636890"/>
            <a:ext cx="498856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7480" y="4653170"/>
            <a:ext cx="498856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340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09:30 </a:t>
            </a:r>
            <a:r>
              <a:rPr lang="en-US" dirty="0"/>
              <a:t>Stable beam fill #</a:t>
            </a:r>
            <a:r>
              <a:rPr lang="en-US" dirty="0" smtClean="0"/>
              <a:t>2806, 1374b</a:t>
            </a:r>
            <a:r>
              <a:rPr lang="en-US" dirty="0"/>
              <a:t>, </a:t>
            </a:r>
            <a:r>
              <a:rPr lang="en-US" dirty="0" smtClean="0"/>
              <a:t>1.4E11 </a:t>
            </a:r>
            <a:r>
              <a:rPr lang="en-US" dirty="0"/>
              <a:t>ppb. Luminosity </a:t>
            </a:r>
            <a:r>
              <a:rPr lang="en-US" dirty="0" smtClean="0"/>
              <a:t>~4.6E33 cm-2s-1</a:t>
            </a:r>
          </a:p>
          <a:p>
            <a:r>
              <a:rPr lang="en-US" dirty="0" smtClean="0"/>
              <a:t>18:50 OP dump. Integrated L 103 pb-1.</a:t>
            </a:r>
          </a:p>
          <a:p>
            <a:r>
              <a:rPr lang="en-US" dirty="0" smtClean="0"/>
              <a:t>20:10 B1: 6 bunches lost at injection, large losses in injection area, ALICE trigger.</a:t>
            </a:r>
          </a:p>
          <a:p>
            <a:r>
              <a:rPr lang="en-US" dirty="0" smtClean="0"/>
              <a:t>21:20 Ditto.</a:t>
            </a:r>
          </a:p>
          <a:p>
            <a:pPr lvl="1"/>
            <a:r>
              <a:rPr lang="en-US" dirty="0" smtClean="0"/>
              <a:t>In both cases it seems the beam was dumped on the TDI. No trajectory recorded in the PM.</a:t>
            </a:r>
          </a:p>
          <a:p>
            <a:pPr lvl="1"/>
            <a:r>
              <a:rPr lang="en-US" dirty="0" smtClean="0"/>
              <a:t>Beam arrives some 50 us too early.</a:t>
            </a:r>
          </a:p>
          <a:p>
            <a:pPr lvl="1"/>
            <a:r>
              <a:rPr lang="en-US" dirty="0" smtClean="0"/>
              <a:t>Traced to the fact that the SPS RF was on local clock and not locked to LHC – is normally be caught by SPS BQM. To be checked.</a:t>
            </a:r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7349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670"/>
            <a:ext cx="8229600" cy="5111750"/>
          </a:xfrm>
        </p:spPr>
        <p:txBody>
          <a:bodyPr/>
          <a:lstStyle/>
          <a:p>
            <a:r>
              <a:rPr lang="en-US" dirty="0" smtClean="0"/>
              <a:t>23:00 Injection, ~1.45-1.5E11 ppb.</a:t>
            </a:r>
          </a:p>
          <a:p>
            <a:r>
              <a:rPr lang="en-US" dirty="0" smtClean="0"/>
              <a:t>00:09 Stable beam fill #2807, 1374b. Luminosity ~6.2E33 cm-2s-1</a:t>
            </a:r>
          </a:p>
          <a:p>
            <a:r>
              <a:rPr lang="en-US" dirty="0" smtClean="0"/>
              <a:t>03:40 </a:t>
            </a:r>
            <a:r>
              <a:rPr lang="en-US" dirty="0" err="1" smtClean="0"/>
              <a:t>Cryo</a:t>
            </a:r>
            <a:r>
              <a:rPr lang="en-US" dirty="0" smtClean="0"/>
              <a:t> compressor in Pt2 stopped due to increased oil leakage.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7/5/2012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Morning: intervention on </a:t>
            </a:r>
            <a:r>
              <a:rPr lang="en-US" dirty="0" err="1" smtClean="0"/>
              <a:t>cryo</a:t>
            </a:r>
            <a:r>
              <a:rPr lang="en-US" dirty="0" smtClean="0"/>
              <a:t> compressor in Pt2 – oil leak.</a:t>
            </a:r>
          </a:p>
          <a:p>
            <a:pPr lvl="1"/>
            <a:r>
              <a:rPr lang="en-US" dirty="0" smtClean="0"/>
              <a:t>Weld with a crack.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team hopes to minimize impact with no or little downtime for </a:t>
            </a:r>
            <a:r>
              <a:rPr lang="en-US" dirty="0" err="1" smtClean="0"/>
              <a:t>cryo</a:t>
            </a:r>
            <a:r>
              <a:rPr lang="en-US" dirty="0" smtClean="0"/>
              <a:t>-maintain.</a:t>
            </a:r>
          </a:p>
          <a:p>
            <a:pPr lvl="1"/>
            <a:r>
              <a:rPr lang="en-US" dirty="0" smtClean="0"/>
              <a:t>In the shadow of stable </a:t>
            </a:r>
            <a:r>
              <a:rPr lang="en-US" smtClean="0"/>
              <a:t>beams if all goes well.</a:t>
            </a:r>
            <a:endParaRPr lang="en-US" dirty="0" smtClean="0"/>
          </a:p>
          <a:p>
            <a:r>
              <a:rPr lang="en-US" dirty="0" smtClean="0"/>
              <a:t>Then stable beams again.</a:t>
            </a:r>
          </a:p>
          <a:p>
            <a:r>
              <a:rPr lang="en-US" dirty="0" smtClean="0"/>
              <a:t>And we would like to insert yet another Q’ measurement cycle (until Monday).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7/5/2012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 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5111750"/>
          </a:xfrm>
        </p:spPr>
        <p:txBody>
          <a:bodyPr/>
          <a:lstStyle/>
          <a:p>
            <a:r>
              <a:rPr lang="en-US" dirty="0" smtClean="0"/>
              <a:t>90m setup starts Friday in the morning (&gt; 09:00).</a:t>
            </a:r>
          </a:p>
          <a:p>
            <a:pPr lvl="1"/>
            <a:r>
              <a:rPr lang="en-US" dirty="0" smtClean="0"/>
              <a:t>Un-squeeze 3 bunches of ~8E10 (&lt; Very Relaxed SBF)</a:t>
            </a:r>
          </a:p>
          <a:p>
            <a:pPr lvl="1"/>
            <a:r>
              <a:rPr lang="en-US" dirty="0" smtClean="0"/>
              <a:t>Commission/test collision BP,</a:t>
            </a:r>
          </a:p>
          <a:p>
            <a:pPr lvl="1"/>
            <a:r>
              <a:rPr lang="en-US" dirty="0" smtClean="0"/>
              <a:t>Find collisions,</a:t>
            </a:r>
          </a:p>
          <a:p>
            <a:pPr lvl="1"/>
            <a:r>
              <a:rPr lang="en-US" dirty="0" smtClean="0"/>
              <a:t>Align TCTs in IR1 /5 (collisions only, end of squeeze settings will be calculated from collision settings),</a:t>
            </a:r>
          </a:p>
          <a:p>
            <a:pPr lvl="1"/>
            <a:r>
              <a:rPr lang="en-US" dirty="0" smtClean="0"/>
              <a:t>Align all RPs,</a:t>
            </a:r>
          </a:p>
          <a:p>
            <a:pPr lvl="1"/>
            <a:r>
              <a:rPr lang="en-US" dirty="0" smtClean="0"/>
              <a:t>RP data taking with minimal retraction.</a:t>
            </a:r>
          </a:p>
          <a:p>
            <a:r>
              <a:rPr lang="en-US" dirty="0" smtClean="0"/>
              <a:t>Then loss maps and </a:t>
            </a:r>
            <a:r>
              <a:rPr lang="en-US" dirty="0" err="1" smtClean="0"/>
              <a:t>asynch</a:t>
            </a:r>
            <a:r>
              <a:rPr lang="en-US" dirty="0" smtClean="0"/>
              <a:t>. dump tests (full set).</a:t>
            </a:r>
          </a:p>
          <a:p>
            <a:pPr lvl="1"/>
            <a:r>
              <a:rPr lang="en-US" dirty="0" smtClean="0"/>
              <a:t>To be completed next week if needed, as it is not very likely that we finish all in the 24 h slot.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7/5/2012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47055</TotalTime>
  <Words>618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Tuesday</vt:lpstr>
      <vt:lpstr>Tuesday evening / night</vt:lpstr>
      <vt:lpstr>Pattern of losses of B2 in collision fill 2806</vt:lpstr>
      <vt:lpstr>Lifetimes</vt:lpstr>
      <vt:lpstr>Emittances on B1</vt:lpstr>
      <vt:lpstr>Wednesday</vt:lpstr>
      <vt:lpstr>Last night</vt:lpstr>
      <vt:lpstr>Today</vt:lpstr>
      <vt:lpstr>90 m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3890</cp:revision>
  <dcterms:created xsi:type="dcterms:W3CDTF">2010-07-26T05:43:59Z</dcterms:created>
  <dcterms:modified xsi:type="dcterms:W3CDTF">2012-07-05T07:45:54Z</dcterms:modified>
</cp:coreProperties>
</file>