
<file path=[Content_Types].xml><?xml version="1.0" encoding="utf-8"?>
<Types xmlns="http://schemas.openxmlformats.org/package/2006/content-types"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84" r:id="rId1"/>
  </p:sldMasterIdLst>
  <p:notesMasterIdLst>
    <p:notesMasterId r:id="rId7"/>
  </p:notesMasterIdLst>
  <p:handoutMasterIdLst>
    <p:handoutMasterId r:id="rId8"/>
  </p:handoutMasterIdLst>
  <p:sldIdLst>
    <p:sldId id="540" r:id="rId2"/>
    <p:sldId id="552" r:id="rId3"/>
    <p:sldId id="541" r:id="rId4"/>
    <p:sldId id="554" r:id="rId5"/>
    <p:sldId id="551" r:id="rId6"/>
  </p:sldIdLst>
  <p:sldSz cx="9144000" cy="6858000" type="screen4x3"/>
  <p:notesSz cx="6797675" cy="99282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  <a:srgbClr val="FFCC66"/>
    <a:srgbClr val="0000FF"/>
    <a:srgbClr val="003399"/>
    <a:srgbClr val="B82300"/>
    <a:srgbClr val="FE8002"/>
    <a:srgbClr val="CC0099"/>
    <a:srgbClr val="006600"/>
    <a:srgbClr val="FD5C03"/>
    <a:srgbClr val="8C8C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250" autoAdjust="0"/>
    <p:restoredTop sz="99234" autoAdjust="0"/>
  </p:normalViewPr>
  <p:slideViewPr>
    <p:cSldViewPr snapToObjects="1">
      <p:cViewPr>
        <p:scale>
          <a:sx n="70" d="100"/>
          <a:sy n="70" d="100"/>
        </p:scale>
        <p:origin x="-110" y="-322"/>
      </p:cViewPr>
      <p:guideLst>
        <p:guide orient="horz" pos="4319"/>
        <p:guide pos="5738"/>
      </p:guideLst>
    </p:cSldViewPr>
  </p:slideViewPr>
  <p:outlineViewPr>
    <p:cViewPr>
      <p:scale>
        <a:sx n="33" d="100"/>
        <a:sy n="33" d="100"/>
      </p:scale>
      <p:origin x="0" y="12413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226CFEE5-E694-4D75-B600-43F31FF6BBFA}" type="datetimeFigureOut">
              <a:rPr lang="en-US"/>
              <a:pPr>
                <a:defRPr/>
              </a:pPr>
              <a:t>6/25/2012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98BD28E1-838A-4D4B-811C-2658FD1F64B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66432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defTabSz="92710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algn="r" defTabSz="92710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defTabSz="92710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algn="r" defTabSz="927100">
              <a:defRPr sz="1200">
                <a:latin typeface="Arial" charset="0"/>
              </a:defRPr>
            </a:lvl1pPr>
          </a:lstStyle>
          <a:p>
            <a:pPr>
              <a:defRPr/>
            </a:pPr>
            <a:fld id="{47B2CF9C-0117-4802-A492-4949F13F6F2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26359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7B2CF9C-0117-4802-A492-4949F13F6F21}" type="slidenum">
              <a:rPr lang="en-GB" smtClean="0"/>
              <a:pPr>
                <a:defRPr/>
              </a:pPr>
              <a:t>1</a:t>
            </a:fld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22"/>
          <p:cNvSpPr txBox="1">
            <a:spLocks noChangeArrowheads="1"/>
          </p:cNvSpPr>
          <p:nvPr userDrawn="1"/>
        </p:nvSpPr>
        <p:spPr bwMode="auto">
          <a:xfrm>
            <a:off x="8039100" y="6507163"/>
            <a:ext cx="10541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fld id="{97089497-6043-4A13-B4D8-5E09838C7E08}" type="slidenum">
              <a:rPr lang="en-US" sz="1600"/>
              <a:pPr algn="r">
                <a:spcBef>
                  <a:spcPct val="50000"/>
                </a:spcBef>
                <a:defRPr/>
              </a:pPr>
              <a:t>‹#›</a:t>
            </a:fld>
            <a:endParaRPr lang="en-US" sz="1600" dirty="0"/>
          </a:p>
        </p:txBody>
      </p:sp>
      <p:sp>
        <p:nvSpPr>
          <p:cNvPr id="8" name="Line 21"/>
          <p:cNvSpPr>
            <a:spLocks noChangeShapeType="1"/>
          </p:cNvSpPr>
          <p:nvPr userDrawn="1"/>
        </p:nvSpPr>
        <p:spPr bwMode="auto">
          <a:xfrm>
            <a:off x="468313" y="6499225"/>
            <a:ext cx="8229600" cy="0"/>
          </a:xfrm>
          <a:prstGeom prst="line">
            <a:avLst/>
          </a:prstGeom>
          <a:noFill/>
          <a:ln w="19050">
            <a:solidFill>
              <a:srgbClr val="003399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6624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352550" y="3505200"/>
            <a:ext cx="6400800" cy="23241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 lvl="1">
              <a:defRPr/>
            </a:lvl2pPr>
            <a:lvl3pPr lvl="2">
              <a:defRPr/>
            </a:lvl3pPr>
            <a:lvl4pPr lvl="3">
              <a:defRPr/>
            </a:lvl4pPr>
            <a:lvl5pPr lvl="4">
              <a:defRPr/>
            </a:lvl5pPr>
          </a:lstStyle>
          <a:p>
            <a:r>
              <a:rPr lang="de-CH"/>
              <a:t>Text Level 1 20 Pt. </a:t>
            </a:r>
          </a:p>
          <a:p>
            <a:pPr lvl="1"/>
            <a:r>
              <a:rPr lang="de-CH"/>
              <a:t>Text Level 2 18 Pt.</a:t>
            </a:r>
          </a:p>
          <a:p>
            <a:pPr lvl="2"/>
            <a:r>
              <a:rPr lang="de-CH"/>
              <a:t>Text Level 3 16 Pt.</a:t>
            </a:r>
          </a:p>
          <a:p>
            <a:pPr lvl="3"/>
            <a:r>
              <a:rPr lang="de-CH"/>
              <a:t>Text Level 4 14 Pt.</a:t>
            </a:r>
          </a:p>
          <a:p>
            <a:pPr lvl="4"/>
            <a:r>
              <a:rPr lang="de-CH"/>
              <a:t>Text Level 5 14 Pt.</a:t>
            </a:r>
            <a:endParaRPr lang="en-US"/>
          </a:p>
        </p:txBody>
      </p:sp>
      <p:sp>
        <p:nvSpPr>
          <p:cNvPr id="266246" name="Rectangle 6"/>
          <p:cNvSpPr>
            <a:spLocks noGrp="1" noChangeArrowheads="1"/>
          </p:cNvSpPr>
          <p:nvPr>
            <p:ph type="ctrTitle"/>
          </p:nvPr>
        </p:nvSpPr>
        <p:spPr>
          <a:xfrm>
            <a:off x="685800" y="20193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lank Templa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7"/>
          <p:cNvSpPr>
            <a:spLocks noChangeArrowheads="1"/>
          </p:cNvSpPr>
          <p:nvPr userDrawn="1"/>
        </p:nvSpPr>
        <p:spPr bwMode="auto">
          <a:xfrm>
            <a:off x="0" y="0"/>
            <a:ext cx="9144000" cy="762000"/>
          </a:xfrm>
          <a:prstGeom prst="rect">
            <a:avLst/>
          </a:prstGeom>
          <a:solidFill>
            <a:srgbClr val="062F67">
              <a:alpha val="85000"/>
            </a:srgbClr>
          </a:solidFill>
          <a:ln w="19050">
            <a:noFill/>
            <a:miter lim="800000"/>
            <a:headEnd/>
            <a:tailEnd/>
          </a:ln>
          <a:effectLst/>
        </p:spPr>
        <p:txBody>
          <a:bodyPr wrap="none" lIns="91435" tIns="45718" rIns="91435" bIns="45718" anchor="ctr"/>
          <a:lstStyle/>
          <a:p>
            <a:pPr>
              <a:defRPr/>
            </a:pPr>
            <a:endParaRPr lang="en-US" sz="24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4" name="Rectangle 47"/>
          <p:cNvSpPr>
            <a:spLocks noChangeArrowheads="1"/>
          </p:cNvSpPr>
          <p:nvPr userDrawn="1"/>
        </p:nvSpPr>
        <p:spPr bwMode="auto">
          <a:xfrm>
            <a:off x="0" y="6629400"/>
            <a:ext cx="9144000" cy="228600"/>
          </a:xfrm>
          <a:prstGeom prst="rect">
            <a:avLst/>
          </a:prstGeom>
          <a:solidFill>
            <a:srgbClr val="062F67">
              <a:alpha val="85000"/>
            </a:srgbClr>
          </a:solidFill>
          <a:ln w="19050">
            <a:noFill/>
            <a:miter lim="800000"/>
            <a:headEnd/>
            <a:tailEnd/>
          </a:ln>
          <a:effectLst/>
        </p:spPr>
        <p:txBody>
          <a:bodyPr wrap="none" lIns="91435" tIns="45718" rIns="91435" bIns="45718" anchor="ctr"/>
          <a:lstStyle/>
          <a:p>
            <a:pPr>
              <a:defRPr/>
            </a:pPr>
            <a:endParaRPr lang="en-US" sz="2400" dirty="0">
              <a:solidFill>
                <a:schemeClr val="bg1"/>
              </a:solidFill>
              <a:latin typeface="Calibri" pitchFamily="34" charset="0"/>
            </a:endParaRPr>
          </a:p>
        </p:txBody>
      </p:sp>
      <p:pic>
        <p:nvPicPr>
          <p:cNvPr id="5" name="Picture 1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13" y="92075"/>
            <a:ext cx="633412" cy="63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7800" y="160338"/>
            <a:ext cx="4905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17"/>
          <p:cNvSpPr txBox="1"/>
          <p:nvPr userDrawn="1"/>
        </p:nvSpPr>
        <p:spPr>
          <a:xfrm>
            <a:off x="-9525" y="187325"/>
            <a:ext cx="609600" cy="261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1100" dirty="0">
                <a:solidFill>
                  <a:schemeClr val="bg1"/>
                </a:solidFill>
                <a:effectLst>
                  <a:outerShdw blurRad="165100" dist="635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CERN</a:t>
            </a:r>
            <a:endParaRPr lang="en-GB" sz="1100" dirty="0">
              <a:solidFill>
                <a:schemeClr val="bg1"/>
              </a:solidFill>
              <a:effectLst>
                <a:outerShdw blurRad="165100" dist="635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34"/>
          <p:cNvSpPr>
            <a:spLocks noChangeArrowheads="1"/>
          </p:cNvSpPr>
          <p:nvPr userDrawn="1"/>
        </p:nvSpPr>
        <p:spPr bwMode="auto">
          <a:xfrm>
            <a:off x="0" y="6642100"/>
            <a:ext cx="1828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>
              <a:defRPr/>
            </a:pPr>
            <a:r>
              <a:rPr lang="en-US" sz="1200">
                <a:solidFill>
                  <a:schemeClr val="bg1"/>
                </a:solidFill>
                <a:latin typeface="Calibri" pitchFamily="34" charset="0"/>
              </a:rPr>
              <a:t>markus.zerlauth@cern.ch</a:t>
            </a:r>
          </a:p>
        </p:txBody>
      </p:sp>
      <p:sp>
        <p:nvSpPr>
          <p:cNvPr id="9" name="Rectangle 34"/>
          <p:cNvSpPr>
            <a:spLocks noChangeArrowheads="1"/>
          </p:cNvSpPr>
          <p:nvPr userDrawn="1"/>
        </p:nvSpPr>
        <p:spPr bwMode="auto">
          <a:xfrm>
            <a:off x="1828800" y="6642100"/>
            <a:ext cx="5486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r>
              <a:rPr lang="en-US" sz="1200" dirty="0">
                <a:solidFill>
                  <a:schemeClr val="bg1"/>
                </a:solidFill>
                <a:latin typeface="Calibri" pitchFamily="34" charset="0"/>
              </a:rPr>
              <a:t>LHC </a:t>
            </a:r>
            <a:r>
              <a:rPr lang="en-US" sz="1200" dirty="0" smtClean="0">
                <a:solidFill>
                  <a:schemeClr val="bg1"/>
                </a:solidFill>
                <a:latin typeface="Calibri" pitchFamily="34" charset="0"/>
              </a:rPr>
              <a:t> Performance</a:t>
            </a:r>
            <a:r>
              <a:rPr lang="en-US" sz="1200" baseline="0" dirty="0" smtClean="0">
                <a:solidFill>
                  <a:schemeClr val="bg1"/>
                </a:solidFill>
                <a:latin typeface="Calibri" pitchFamily="34" charset="0"/>
              </a:rPr>
              <a:t> Workshop – Chamonix 2012</a:t>
            </a:r>
            <a:endParaRPr lang="en-US" sz="12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10" name="Rectangle 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001000" y="6629400"/>
            <a:ext cx="1143000" cy="228600"/>
          </a:xfrm>
          <a:prstGeom prst="rect">
            <a:avLst/>
          </a:prstGeom>
        </p:spPr>
        <p:txBody>
          <a:bodyPr/>
          <a:lstStyle>
            <a:lvl1pPr eaLnBrk="1" hangingPunct="1">
              <a:defRPr sz="11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B95C3B5D-A04A-42D5-B914-BF8EC138D99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785813"/>
            <a:ext cx="8229600" cy="5637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dirty="0" smtClean="0"/>
              <a:t>Text Level 1 20 </a:t>
            </a:r>
            <a:r>
              <a:rPr lang="de-CH" dirty="0" err="1" smtClean="0"/>
              <a:t>Pt</a:t>
            </a:r>
            <a:r>
              <a:rPr lang="de-CH" dirty="0" smtClean="0"/>
              <a:t>. </a:t>
            </a:r>
          </a:p>
          <a:p>
            <a:pPr lvl="1"/>
            <a:r>
              <a:rPr lang="de-CH" dirty="0" smtClean="0"/>
              <a:t>Text Level 2 18 </a:t>
            </a:r>
            <a:r>
              <a:rPr lang="de-CH" dirty="0" err="1" smtClean="0"/>
              <a:t>Pt</a:t>
            </a:r>
            <a:r>
              <a:rPr lang="de-CH" dirty="0" smtClean="0"/>
              <a:t>.</a:t>
            </a:r>
          </a:p>
          <a:p>
            <a:pPr lvl="2"/>
            <a:r>
              <a:rPr lang="de-CH" dirty="0" smtClean="0"/>
              <a:t>Text Level 3 16 </a:t>
            </a:r>
            <a:r>
              <a:rPr lang="de-CH" dirty="0" err="1" smtClean="0"/>
              <a:t>Pt</a:t>
            </a:r>
            <a:r>
              <a:rPr lang="de-CH" dirty="0" smtClean="0"/>
              <a:t>.</a:t>
            </a:r>
          </a:p>
          <a:p>
            <a:pPr lvl="3"/>
            <a:r>
              <a:rPr lang="de-CH" dirty="0" smtClean="0"/>
              <a:t>Text Level 4 14 </a:t>
            </a:r>
            <a:r>
              <a:rPr lang="de-CH" dirty="0" err="1" smtClean="0"/>
              <a:t>Pt</a:t>
            </a:r>
            <a:r>
              <a:rPr lang="de-CH" dirty="0" smtClean="0"/>
              <a:t>.</a:t>
            </a:r>
          </a:p>
          <a:p>
            <a:pPr lvl="4"/>
            <a:r>
              <a:rPr lang="de-CH" dirty="0" smtClean="0"/>
              <a:t>Text Level 5 14 </a:t>
            </a:r>
            <a:r>
              <a:rPr lang="de-CH" dirty="0" err="1" smtClean="0"/>
              <a:t>Pt</a:t>
            </a:r>
            <a:r>
              <a:rPr lang="de-CH" dirty="0" smtClean="0"/>
              <a:t>.</a:t>
            </a:r>
            <a:endParaRPr lang="en-US" dirty="0" smtClean="0"/>
          </a:p>
        </p:txBody>
      </p:sp>
      <p:sp>
        <p:nvSpPr>
          <p:cNvPr id="1035" name="Text Box 11"/>
          <p:cNvSpPr txBox="1">
            <a:spLocks noChangeArrowheads="1"/>
          </p:cNvSpPr>
          <p:nvPr/>
        </p:nvSpPr>
        <p:spPr bwMode="auto">
          <a:xfrm>
            <a:off x="2209800" y="6556375"/>
            <a:ext cx="4648200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300" dirty="0" smtClean="0"/>
              <a:t>2012-06-25</a:t>
            </a:r>
          </a:p>
        </p:txBody>
      </p:sp>
      <p:sp>
        <p:nvSpPr>
          <p:cNvPr id="1040" name="Text Box 16"/>
          <p:cNvSpPr txBox="1">
            <a:spLocks noChangeArrowheads="1"/>
          </p:cNvSpPr>
          <p:nvPr/>
        </p:nvSpPr>
        <p:spPr bwMode="auto">
          <a:xfrm>
            <a:off x="381000" y="6542088"/>
            <a:ext cx="3386138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300" dirty="0" smtClean="0"/>
              <a:t>8:30</a:t>
            </a:r>
            <a:r>
              <a:rPr lang="en-US" sz="1300" baseline="0" dirty="0" smtClean="0"/>
              <a:t> meeting</a:t>
            </a:r>
            <a:endParaRPr lang="en-US" sz="1300" dirty="0"/>
          </a:p>
        </p:txBody>
      </p:sp>
      <p:sp>
        <p:nvSpPr>
          <p:cNvPr id="1042" name="Text Box 18"/>
          <p:cNvSpPr txBox="1">
            <a:spLocks noChangeArrowheads="1"/>
          </p:cNvSpPr>
          <p:nvPr/>
        </p:nvSpPr>
        <p:spPr bwMode="auto">
          <a:xfrm>
            <a:off x="5727700" y="6542088"/>
            <a:ext cx="26670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US" sz="1300" dirty="0" smtClean="0"/>
              <a:t>EBH</a:t>
            </a:r>
            <a:endParaRPr lang="en-US" sz="1300" dirty="0"/>
          </a:p>
        </p:txBody>
      </p:sp>
      <p:sp>
        <p:nvSpPr>
          <p:cNvPr id="1030" name="Rectangle 19"/>
          <p:cNvSpPr>
            <a:spLocks noGrp="1" noChangeArrowheads="1"/>
          </p:cNvSpPr>
          <p:nvPr>
            <p:ph type="title"/>
          </p:nvPr>
        </p:nvSpPr>
        <p:spPr bwMode="auto">
          <a:xfrm>
            <a:off x="463550" y="79375"/>
            <a:ext cx="8218488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45" name="Line 21"/>
          <p:cNvSpPr>
            <a:spLocks noChangeShapeType="1"/>
          </p:cNvSpPr>
          <p:nvPr/>
        </p:nvSpPr>
        <p:spPr bwMode="auto">
          <a:xfrm>
            <a:off x="468313" y="6499225"/>
            <a:ext cx="8229600" cy="0"/>
          </a:xfrm>
          <a:prstGeom prst="line">
            <a:avLst/>
          </a:prstGeom>
          <a:noFill/>
          <a:ln w="19050">
            <a:solidFill>
              <a:srgbClr val="003399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046" name="Text Box 22"/>
          <p:cNvSpPr txBox="1">
            <a:spLocks noChangeArrowheads="1"/>
          </p:cNvSpPr>
          <p:nvPr userDrawn="1"/>
        </p:nvSpPr>
        <p:spPr bwMode="auto">
          <a:xfrm>
            <a:off x="8039100" y="6507163"/>
            <a:ext cx="10541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fld id="{D9D0EF41-8BD5-4BA3-B152-07B4757AE79F}" type="slidenum">
              <a:rPr lang="en-US" sz="1600"/>
              <a:pPr algn="r">
                <a:spcBef>
                  <a:spcPct val="50000"/>
                </a:spcBef>
                <a:defRPr/>
              </a:pPr>
              <a:t>‹#›</a:t>
            </a:fld>
            <a:endParaRPr lang="en-US" sz="1600" dirty="0"/>
          </a:p>
        </p:txBody>
      </p:sp>
      <p:sp>
        <p:nvSpPr>
          <p:cNvPr id="1047" name="Line 23"/>
          <p:cNvSpPr>
            <a:spLocks noChangeShapeType="1"/>
          </p:cNvSpPr>
          <p:nvPr userDrawn="1"/>
        </p:nvSpPr>
        <p:spPr bwMode="auto">
          <a:xfrm>
            <a:off x="458788" y="714375"/>
            <a:ext cx="8229600" cy="0"/>
          </a:xfrm>
          <a:prstGeom prst="line">
            <a:avLst/>
          </a:prstGeom>
          <a:noFill/>
          <a:ln w="19050">
            <a:solidFill>
              <a:srgbClr val="003399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4" r:id="rId2"/>
    <p:sldLayoutId id="2147483815" r:id="rId3"/>
    <p:sldLayoutId id="2147483816" r:id="rId4"/>
    <p:sldLayoutId id="2147483818" r:id="rId5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9pPr>
    </p:titleStyle>
    <p:bodyStyle>
      <a:lvl1pPr marL="2286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rgbClr val="003399"/>
          </a:solidFill>
          <a:latin typeface="+mn-lt"/>
          <a:ea typeface="+mn-ea"/>
          <a:cs typeface="+mn-cs"/>
        </a:defRPr>
      </a:lvl1pPr>
      <a:lvl2pPr marL="565150" indent="-2222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906463" indent="-2222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3pPr>
      <a:lvl4pPr marL="1249363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4pPr>
      <a:lvl5pPr marL="1601788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5pPr>
      <a:lvl6pPr marL="2058988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6pPr>
      <a:lvl7pPr marL="2516188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7pPr>
      <a:lvl8pPr marL="2973388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8pPr>
      <a:lvl9pPr marL="3430588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251520" y="3505200"/>
            <a:ext cx="8568952" cy="2324100"/>
          </a:xfrm>
        </p:spPr>
        <p:txBody>
          <a:bodyPr/>
          <a:lstStyle/>
          <a:p>
            <a:pPr>
              <a:buNone/>
            </a:pPr>
            <a:r>
              <a:rPr lang="en-US" dirty="0">
                <a:solidFill>
                  <a:schemeClr val="accent2"/>
                </a:solidFill>
              </a:rPr>
              <a:t>Coordinators: </a:t>
            </a:r>
            <a:r>
              <a:rPr lang="en-US" dirty="0"/>
              <a:t>Mike Lamont and Barbara Holzer</a:t>
            </a:r>
          </a:p>
          <a:p>
            <a:pPr>
              <a:buNone/>
            </a:pPr>
            <a:endParaRPr lang="en-US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accent2"/>
                </a:solidFill>
              </a:rPr>
              <a:t>MD Coordination: </a:t>
            </a:r>
            <a:r>
              <a:rPr lang="en-US" dirty="0"/>
              <a:t>Ralph </a:t>
            </a:r>
            <a:r>
              <a:rPr lang="en-US" dirty="0" smtClean="0"/>
              <a:t>Assmann</a:t>
            </a:r>
            <a:r>
              <a:rPr lang="en-US" dirty="0"/>
              <a:t>, Giulia </a:t>
            </a:r>
            <a:r>
              <a:rPr lang="en-US" dirty="0" smtClean="0"/>
              <a:t>Papotti, </a:t>
            </a:r>
            <a:r>
              <a:rPr lang="en-US" dirty="0"/>
              <a:t>Frank </a:t>
            </a:r>
            <a:r>
              <a:rPr lang="en-US" dirty="0" smtClean="0"/>
              <a:t>Zimmermann 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Week 25 Summary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4652424"/>
              </p:ext>
            </p:extLst>
          </p:nvPr>
        </p:nvGraphicFramePr>
        <p:xfrm>
          <a:off x="457200" y="1338286"/>
          <a:ext cx="8229600" cy="4197142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1234480"/>
                <a:gridCol w="1440160"/>
                <a:gridCol w="1410618"/>
                <a:gridCol w="4144342"/>
              </a:tblGrid>
              <a:tr h="696491">
                <a:tc>
                  <a:txBody>
                    <a:bodyPr/>
                    <a:lstStyle/>
                    <a:p>
                      <a:endParaRPr lang="en-GB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Scheduled</a:t>
                      </a:r>
                      <a:endParaRPr lang="en-GB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Actual</a:t>
                      </a:r>
                      <a:endParaRPr lang="en-GB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b="0" dirty="0"/>
                    </a:p>
                  </a:txBody>
                  <a:tcPr anchor="ctr"/>
                </a:tc>
              </a:tr>
              <a:tr h="696491"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Monday 18.6.</a:t>
                      </a:r>
                      <a:endParaRPr lang="en-GB" sz="2000" b="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 till 13:00</a:t>
                      </a:r>
                      <a:endParaRPr lang="en-GB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 till 13:00</a:t>
                      </a:r>
                      <a:endParaRPr lang="en-GB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</a:rPr>
                        <a:t>Luminosity production</a:t>
                      </a:r>
                      <a:endParaRPr lang="en-GB" sz="2000" b="1" dirty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696491">
                <a:tc>
                  <a:txBody>
                    <a:bodyPr/>
                    <a:lstStyle/>
                    <a:p>
                      <a:endParaRPr lang="en-GB" sz="20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13:00</a:t>
                      </a:r>
                      <a:r>
                        <a:rPr lang="en-US" baseline="0" dirty="0" smtClean="0"/>
                        <a:t> – 18:00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13:00</a:t>
                      </a:r>
                      <a:r>
                        <a:rPr lang="en-US" baseline="0" dirty="0" smtClean="0"/>
                        <a:t> – 18:00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Access followed by test</a:t>
                      </a:r>
                      <a:r>
                        <a:rPr lang="en-US" sz="2000" baseline="0" dirty="0" smtClean="0"/>
                        <a:t> of TETRA impact on beam</a:t>
                      </a:r>
                      <a:endParaRPr lang="en-GB" sz="2000" dirty="0"/>
                    </a:p>
                  </a:txBody>
                  <a:tcPr anchor="ctr"/>
                </a:tc>
              </a:tr>
              <a:tr h="696491">
                <a:tc>
                  <a:txBody>
                    <a:bodyPr/>
                    <a:lstStyle/>
                    <a:p>
                      <a:endParaRPr lang="en-GB" sz="20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18:00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20:00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accent2">
                              <a:lumMod val="40000"/>
                              <a:lumOff val="60000"/>
                            </a:schemeClr>
                          </a:solidFill>
                        </a:rPr>
                        <a:t>90</a:t>
                      </a:r>
                      <a:r>
                        <a:rPr lang="en-US" sz="2000" baseline="0" dirty="0" smtClean="0">
                          <a:solidFill>
                            <a:schemeClr val="accent2">
                              <a:lumMod val="40000"/>
                              <a:lumOff val="60000"/>
                            </a:schemeClr>
                          </a:solidFill>
                        </a:rPr>
                        <a:t> m beta* un-squeeze validation</a:t>
                      </a:r>
                      <a:endParaRPr lang="en-GB" sz="2000" dirty="0"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696491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Tuesday</a:t>
                      </a:r>
                      <a:r>
                        <a:rPr lang="en-US" sz="200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n-US" sz="20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19.6.</a:t>
                      </a:r>
                      <a:endParaRPr lang="en-GB" sz="20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6:00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12:30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</a:rPr>
                        <a:t>Start MD Block #2</a:t>
                      </a:r>
                      <a:endParaRPr lang="en-GB" sz="2000" b="1" dirty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696491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Monday 25.6.</a:t>
                      </a:r>
                      <a:endParaRPr lang="en-GB" sz="20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6:00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</a:rPr>
                        <a:t>Start Technical Stop</a:t>
                      </a:r>
                      <a:endParaRPr lang="en-GB" sz="2000" b="1" dirty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of Week 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89522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Atlas: 6.6/6.3 fb-1 delivered/recorded 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CMS: 6.8/6.3 fb-1 delivered/recorded </a:t>
            </a:r>
          </a:p>
          <a:p>
            <a:r>
              <a:rPr lang="en-US" dirty="0" err="1" smtClean="0">
                <a:solidFill>
                  <a:schemeClr val="accent2"/>
                </a:solidFill>
              </a:rPr>
              <a:t>LHCb</a:t>
            </a:r>
            <a:r>
              <a:rPr lang="en-US" dirty="0" smtClean="0">
                <a:solidFill>
                  <a:schemeClr val="accent2"/>
                </a:solidFill>
              </a:rPr>
              <a:t>: 0.65/0.62 fb-1 delivered/recorded 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Alice: a little over 1 pb-1 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Closed books for ICHEP on Monday 18 </a:t>
            </a:r>
            <a:r>
              <a:rPr lang="en-US" dirty="0" smtClean="0"/>
              <a:t>June 13:00</a:t>
            </a:r>
            <a:endParaRPr lang="en-GB" dirty="0"/>
          </a:p>
        </p:txBody>
      </p:sp>
      <p:sp>
        <p:nvSpPr>
          <p:cNvPr id="4" name="AutoShape 2" descr="https://atlas.web.cern.ch/Atlas/GROUPS/DATAPREPARATION/DataSummary/2012/daydata/figs/daytotal_ilum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AutoShape 4" descr="https://atlas.web.cern.ch/Atlas/GROUPS/DATAPREPARATION/DataSummary/2012/daydata/figs/daytotal_ilum.pn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AutoShape 6" descr="https://atlas.web.cern.ch/Atlas/GROUPS/DATAPREPARATION/DataSummary/2012/daydata/figs/daytotal_ilum.pn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" name="AutoShape 8" descr="https://cmswbm.web.cern.ch/cmswbm/fills/fill_yearly_integratedluminosity.gif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057" name="Picture 9" descr="\\cern.ch\dfs\Users\e\eholzer\Documents\powerpoint\LHC_coordination\week_25\daytotal_ilum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" t="3147" r="10051"/>
          <a:stretch/>
        </p:blipFill>
        <p:spPr bwMode="auto">
          <a:xfrm>
            <a:off x="21763" y="3068960"/>
            <a:ext cx="4694253" cy="36389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\\cern.ch\dfs\Users\e\eholzer\Documents\powerpoint\LHC_coordination\week_25\fill_yearly_integratedluminosity.gif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36" t="4237" r="3305"/>
          <a:stretch/>
        </p:blipFill>
        <p:spPr bwMode="auto">
          <a:xfrm>
            <a:off x="4572000" y="2132856"/>
            <a:ext cx="4544054" cy="30979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93891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9999"/>
                </a:solidFill>
              </a:rPr>
              <a:t>Excellent availability: ~ </a:t>
            </a:r>
            <a:r>
              <a:rPr lang="en-US" dirty="0" smtClean="0">
                <a:solidFill>
                  <a:srgbClr val="FF9999"/>
                </a:solidFill>
              </a:rPr>
              <a:t>14% </a:t>
            </a:r>
            <a:r>
              <a:rPr lang="en-US" dirty="0">
                <a:solidFill>
                  <a:srgbClr val="FF9999"/>
                </a:solidFill>
              </a:rPr>
              <a:t>of time spent in fault, access or </a:t>
            </a:r>
            <a:r>
              <a:rPr lang="en-US" dirty="0" smtClean="0">
                <a:solidFill>
                  <a:srgbClr val="FF9999"/>
                </a:solidFill>
              </a:rPr>
              <a:t>recovery (e.g. pre-cycle)</a:t>
            </a:r>
            <a:endParaRPr lang="en-US" sz="18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r>
              <a:rPr lang="en-US" sz="1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Monday </a:t>
            </a:r>
            <a:r>
              <a:rPr lang="en-US" sz="1800" b="1" dirty="0" smtClean="0">
                <a:solidFill>
                  <a:srgbClr val="FFCC66"/>
                </a:solidFill>
              </a:rPr>
              <a:t>5:00 hours </a:t>
            </a:r>
            <a:r>
              <a:rPr lang="en-US" sz="1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– 2 separate accesses:</a:t>
            </a:r>
          </a:p>
          <a:p>
            <a:pPr lvl="1"/>
            <a:r>
              <a:rPr lang="en-GB" sz="1800" dirty="0">
                <a:solidFill>
                  <a:schemeClr val="tx2"/>
                </a:solidFill>
              </a:rPr>
              <a:t>LBDS Check/repair Ethernet connection on FEC </a:t>
            </a:r>
            <a:r>
              <a:rPr lang="en-GB" sz="1800" dirty="0" smtClean="0">
                <a:solidFill>
                  <a:schemeClr val="tx2"/>
                </a:solidFill>
              </a:rPr>
              <a:t>cfc-ua63-mkdtspm</a:t>
            </a:r>
          </a:p>
          <a:p>
            <a:pPr lvl="1"/>
            <a:r>
              <a:rPr lang="en-GB" sz="1800" dirty="0" smtClean="0">
                <a:solidFill>
                  <a:schemeClr val="tx2"/>
                </a:solidFill>
              </a:rPr>
              <a:t>Collimator </a:t>
            </a:r>
            <a:r>
              <a:rPr lang="en-GB" sz="1800" dirty="0">
                <a:solidFill>
                  <a:schemeClr val="tx2"/>
                </a:solidFill>
              </a:rPr>
              <a:t>cooling check TCT IR8 </a:t>
            </a:r>
            <a:endParaRPr lang="en-GB" sz="1800" dirty="0" smtClean="0">
              <a:solidFill>
                <a:schemeClr val="tx2"/>
              </a:solidFill>
            </a:endParaRPr>
          </a:p>
          <a:p>
            <a:pPr lvl="1"/>
            <a:r>
              <a:rPr lang="en-GB" sz="1800" dirty="0" smtClean="0">
                <a:solidFill>
                  <a:schemeClr val="tx2"/>
                </a:solidFill>
              </a:rPr>
              <a:t>BI BBQ: </a:t>
            </a:r>
            <a:r>
              <a:rPr lang="en-GB" sz="1800" dirty="0">
                <a:solidFill>
                  <a:schemeClr val="tx2"/>
                </a:solidFill>
              </a:rPr>
              <a:t>UA43 </a:t>
            </a:r>
            <a:r>
              <a:rPr lang="en-GB" sz="1800" dirty="0" smtClean="0">
                <a:solidFill>
                  <a:schemeClr val="tx2"/>
                </a:solidFill>
              </a:rPr>
              <a:t>– remote communication </a:t>
            </a:r>
            <a:r>
              <a:rPr lang="en-GB" sz="1800" dirty="0">
                <a:solidFill>
                  <a:schemeClr val="tx2"/>
                </a:solidFill>
              </a:rPr>
              <a:t>with a controls front-end</a:t>
            </a:r>
          </a:p>
          <a:p>
            <a:pPr lvl="1"/>
            <a:r>
              <a:rPr lang="en-GB" sz="1800" dirty="0" smtClean="0">
                <a:solidFill>
                  <a:schemeClr val="tx2"/>
                </a:solidFill>
              </a:rPr>
              <a:t>BI Head-Tail monitor: Q7R4 </a:t>
            </a:r>
            <a:r>
              <a:rPr lang="en-GB" sz="1800" dirty="0">
                <a:solidFill>
                  <a:schemeClr val="tx2"/>
                </a:solidFill>
              </a:rPr>
              <a:t>- install </a:t>
            </a:r>
            <a:r>
              <a:rPr lang="en-GB" sz="1800" dirty="0" smtClean="0">
                <a:solidFill>
                  <a:schemeClr val="tx2"/>
                </a:solidFill>
              </a:rPr>
              <a:t>attenuators</a:t>
            </a:r>
          </a:p>
          <a:p>
            <a:pPr lvl="1"/>
            <a:r>
              <a:rPr lang="en-GB" sz="1800" dirty="0" smtClean="0">
                <a:solidFill>
                  <a:schemeClr val="tx2"/>
                </a:solidFill>
              </a:rPr>
              <a:t>ATLAS</a:t>
            </a:r>
          </a:p>
          <a:p>
            <a:pPr lvl="1"/>
            <a:r>
              <a:rPr lang="en-US" sz="1800" dirty="0" smtClean="0">
                <a:solidFill>
                  <a:srgbClr val="0000FF"/>
                </a:solidFill>
              </a:rPr>
              <a:t>2</a:t>
            </a:r>
            <a:r>
              <a:rPr lang="en-US" sz="1800" baseline="30000" dirty="0" smtClean="0">
                <a:solidFill>
                  <a:srgbClr val="0000FF"/>
                </a:solidFill>
              </a:rPr>
              <a:t>nd</a:t>
            </a:r>
            <a:r>
              <a:rPr lang="en-US" sz="1800" dirty="0" smtClean="0">
                <a:solidFill>
                  <a:srgbClr val="0000FF"/>
                </a:solidFill>
              </a:rPr>
              <a:t> access: RF </a:t>
            </a:r>
            <a:r>
              <a:rPr lang="en-US" sz="1800" dirty="0">
                <a:solidFill>
                  <a:srgbClr val="0000FF"/>
                </a:solidFill>
              </a:rPr>
              <a:t>module </a:t>
            </a:r>
            <a:r>
              <a:rPr lang="en-US" sz="1800" dirty="0" smtClean="0">
                <a:solidFill>
                  <a:srgbClr val="0000FF"/>
                </a:solidFill>
              </a:rPr>
              <a:t>M2B2</a:t>
            </a:r>
            <a:r>
              <a:rPr lang="en-GB" sz="1800" dirty="0" smtClean="0">
                <a:solidFill>
                  <a:srgbClr val="0000FF"/>
                </a:solidFill>
              </a:rPr>
              <a:t> broken </a:t>
            </a:r>
            <a:r>
              <a:rPr lang="en-US" sz="1800" dirty="0" smtClean="0">
                <a:solidFill>
                  <a:srgbClr val="0000FF"/>
                </a:solidFill>
              </a:rPr>
              <a:t>crowbar (diagnosis), UX45</a:t>
            </a:r>
          </a:p>
          <a:p>
            <a:r>
              <a:rPr lang="en-US" sz="1800" dirty="0" smtClean="0">
                <a:solidFill>
                  <a:srgbClr val="003399"/>
                </a:solidFill>
              </a:rPr>
              <a:t>Tuesday total of </a:t>
            </a:r>
            <a:r>
              <a:rPr lang="en-US" sz="1800" b="1" dirty="0" smtClean="0">
                <a:solidFill>
                  <a:srgbClr val="FFCC66"/>
                </a:solidFill>
              </a:rPr>
              <a:t>9:15 hours</a:t>
            </a:r>
          </a:p>
          <a:p>
            <a:pPr lvl="1"/>
            <a:r>
              <a:rPr lang="en-US" sz="1800" dirty="0" smtClean="0">
                <a:solidFill>
                  <a:srgbClr val="003399"/>
                </a:solidFill>
              </a:rPr>
              <a:t>No </a:t>
            </a:r>
            <a:r>
              <a:rPr lang="en-US" sz="1800" dirty="0">
                <a:solidFill>
                  <a:srgbClr val="003399"/>
                </a:solidFill>
              </a:rPr>
              <a:t>beam </a:t>
            </a:r>
            <a:r>
              <a:rPr lang="en-US" sz="1800" dirty="0" smtClean="0">
                <a:solidFill>
                  <a:srgbClr val="003399"/>
                </a:solidFill>
              </a:rPr>
              <a:t>Tuesday morning 8:15 hours:</a:t>
            </a:r>
            <a:endParaRPr lang="en-US" sz="1800" dirty="0">
              <a:solidFill>
                <a:srgbClr val="003399"/>
              </a:solidFill>
            </a:endParaRPr>
          </a:p>
          <a:p>
            <a:pPr marL="912813" lvl="3">
              <a:buClrTx/>
            </a:pPr>
            <a:r>
              <a:rPr lang="en-US" dirty="0"/>
              <a:t>4:15 – 9:00 </a:t>
            </a:r>
            <a:r>
              <a:rPr lang="en-US" dirty="0" smtClean="0">
                <a:solidFill>
                  <a:srgbClr val="0000FF"/>
                </a:solidFill>
              </a:rPr>
              <a:t>fault of 400 </a:t>
            </a:r>
            <a:r>
              <a:rPr lang="en-US" dirty="0">
                <a:solidFill>
                  <a:srgbClr val="0000FF"/>
                </a:solidFill>
              </a:rPr>
              <a:t>V distributor</a:t>
            </a:r>
            <a:r>
              <a:rPr lang="en-US" dirty="0"/>
              <a:t>: </a:t>
            </a:r>
            <a:endParaRPr lang="en-US" dirty="0" smtClean="0"/>
          </a:p>
          <a:p>
            <a:pPr marL="1265238" lvl="4">
              <a:buClrTx/>
            </a:pPr>
            <a:r>
              <a:rPr lang="en-GB" dirty="0"/>
              <a:t>S12+S23 </a:t>
            </a:r>
            <a:r>
              <a:rPr lang="en-GB" dirty="0" err="1" smtClean="0"/>
              <a:t>triped</a:t>
            </a:r>
            <a:r>
              <a:rPr lang="en-GB" dirty="0" smtClean="0"/>
              <a:t>, </a:t>
            </a:r>
            <a:r>
              <a:rPr lang="en-GB" dirty="0"/>
              <a:t>vacuum valves </a:t>
            </a:r>
            <a:r>
              <a:rPr lang="en-GB" dirty="0" smtClean="0"/>
              <a:t>closed</a:t>
            </a:r>
          </a:p>
          <a:p>
            <a:pPr marL="1265238" lvl="4">
              <a:buClrTx/>
            </a:pPr>
            <a:r>
              <a:rPr lang="en-GB" dirty="0" smtClean="0"/>
              <a:t>access </a:t>
            </a:r>
            <a:r>
              <a:rPr lang="en-GB" dirty="0"/>
              <a:t>for TI services and vacuum valve controls </a:t>
            </a:r>
          </a:p>
          <a:p>
            <a:pPr marL="912813" lvl="3">
              <a:buClrTx/>
            </a:pPr>
            <a:r>
              <a:rPr lang="en-US" dirty="0"/>
              <a:t>11:35 finished the </a:t>
            </a:r>
            <a:r>
              <a:rPr lang="en-US" dirty="0">
                <a:solidFill>
                  <a:srgbClr val="0000FF"/>
                </a:solidFill>
              </a:rPr>
              <a:t>repair of crowbar RF </a:t>
            </a:r>
            <a:r>
              <a:rPr lang="en-US" dirty="0"/>
              <a:t>module 2 beam 2</a:t>
            </a:r>
          </a:p>
          <a:p>
            <a:pPr marL="912813" lvl="3">
              <a:buClrTx/>
            </a:pPr>
            <a:r>
              <a:rPr lang="en-US" dirty="0"/>
              <a:t>10:30 – 12:30 </a:t>
            </a:r>
            <a:r>
              <a:rPr lang="en-US" dirty="0">
                <a:solidFill>
                  <a:srgbClr val="0000FF"/>
                </a:solidFill>
              </a:rPr>
              <a:t>no beam from PS</a:t>
            </a:r>
            <a:r>
              <a:rPr lang="en-US" dirty="0"/>
              <a:t>: </a:t>
            </a:r>
            <a:r>
              <a:rPr lang="en-GB" dirty="0"/>
              <a:t>10 MHz cavity </a:t>
            </a:r>
            <a:r>
              <a:rPr lang="en-GB" dirty="0" smtClean="0"/>
              <a:t>intervention</a:t>
            </a:r>
          </a:p>
          <a:p>
            <a:pPr marL="569913" lvl="2" indent="-228600">
              <a:buClrTx/>
            </a:pPr>
            <a:r>
              <a:rPr lang="en-US" dirty="0" smtClean="0">
                <a:solidFill>
                  <a:srgbClr val="0000FF"/>
                </a:solidFill>
              </a:rPr>
              <a:t>Tuesday night 1 hour</a:t>
            </a:r>
            <a:r>
              <a:rPr lang="en-US" dirty="0" smtClean="0"/>
              <a:t>: BLM SEM not recognized by sanity check</a:t>
            </a:r>
            <a:endParaRPr lang="en-GB" dirty="0"/>
          </a:p>
          <a:p>
            <a:endParaRPr lang="en-US" sz="1800" dirty="0" smtClean="0"/>
          </a:p>
          <a:p>
            <a:pPr lvl="1"/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Faults, Accesses and Recovery </a:t>
            </a:r>
            <a:r>
              <a:rPr lang="en-US" dirty="0" smtClean="0"/>
              <a:t>Time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50841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>
                <a:solidFill>
                  <a:srgbClr val="0000FF"/>
                </a:solidFill>
              </a:rPr>
              <a:t>Wednesday afternoon </a:t>
            </a:r>
            <a:r>
              <a:rPr lang="en-US" sz="1800" b="1" dirty="0" smtClean="0">
                <a:solidFill>
                  <a:srgbClr val="FFCC66"/>
                </a:solidFill>
              </a:rPr>
              <a:t>1 hour</a:t>
            </a:r>
            <a:endParaRPr lang="en-US" sz="1800" dirty="0" smtClean="0"/>
          </a:p>
          <a:p>
            <a:pPr lvl="1"/>
            <a:r>
              <a:rPr lang="en-US" sz="1800" dirty="0" smtClean="0"/>
              <a:t>PS septum </a:t>
            </a:r>
          </a:p>
          <a:p>
            <a:r>
              <a:rPr lang="en-US" sz="1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Thursday </a:t>
            </a:r>
            <a:r>
              <a:rPr lang="en-US" sz="1800" b="1" dirty="0" smtClean="0">
                <a:solidFill>
                  <a:srgbClr val="FFCC66"/>
                </a:solidFill>
              </a:rPr>
              <a:t>3:30 hours </a:t>
            </a:r>
            <a:r>
              <a:rPr lang="en-US" sz="1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(1:30 + 0:30+1:30)</a:t>
            </a:r>
          </a:p>
          <a:p>
            <a:pPr lvl="1"/>
            <a:r>
              <a:rPr lang="en-US" sz="1800" dirty="0" smtClean="0"/>
              <a:t>access:</a:t>
            </a:r>
          </a:p>
          <a:p>
            <a:pPr lvl="2"/>
            <a:r>
              <a:rPr lang="en-US" dirty="0" smtClean="0"/>
              <a:t>AC </a:t>
            </a:r>
            <a:r>
              <a:rPr lang="en-US" dirty="0"/>
              <a:t>Dipole</a:t>
            </a:r>
            <a:r>
              <a:rPr lang="en-GB" dirty="0"/>
              <a:t> repair</a:t>
            </a:r>
            <a:endParaRPr lang="en-US" dirty="0"/>
          </a:p>
          <a:p>
            <a:pPr lvl="2"/>
            <a:r>
              <a:rPr lang="en-US" dirty="0"/>
              <a:t>Diamond BLMs: change dynamic range for UFO MD</a:t>
            </a:r>
          </a:p>
          <a:p>
            <a:pPr lvl="2"/>
            <a:r>
              <a:rPr lang="en-US" dirty="0"/>
              <a:t>Install temperature probes for Head-Tail </a:t>
            </a:r>
            <a:r>
              <a:rPr lang="en-US" dirty="0" smtClean="0"/>
              <a:t>monitor</a:t>
            </a:r>
          </a:p>
          <a:p>
            <a:pPr lvl="1"/>
            <a:r>
              <a:rPr lang="en-US" sz="1800" dirty="0" smtClean="0"/>
              <a:t>RF L8B2 fast abort, and PS</a:t>
            </a:r>
            <a:endParaRPr lang="en-US" sz="1800" dirty="0" smtClean="0">
              <a:solidFill>
                <a:srgbClr val="00B0F0"/>
              </a:solidFill>
            </a:endParaRPr>
          </a:p>
          <a:p>
            <a:pPr lvl="1"/>
            <a:r>
              <a:rPr lang="en-US" sz="1800" dirty="0" smtClean="0"/>
              <a:t>ventilation </a:t>
            </a:r>
            <a:r>
              <a:rPr lang="en-US" sz="1800" dirty="0"/>
              <a:t>door opened in </a:t>
            </a:r>
            <a:r>
              <a:rPr lang="en-US" sz="1800" dirty="0" smtClean="0"/>
              <a:t>UL26</a:t>
            </a:r>
            <a:endParaRPr lang="en-US" sz="1800" dirty="0"/>
          </a:p>
          <a:p>
            <a:r>
              <a:rPr lang="en-US" sz="1800" dirty="0" smtClean="0">
                <a:solidFill>
                  <a:schemeClr val="accent2"/>
                </a:solidFill>
              </a:rPr>
              <a:t>Friday </a:t>
            </a:r>
            <a:r>
              <a:rPr lang="en-US" sz="1800" b="1" dirty="0">
                <a:solidFill>
                  <a:srgbClr val="FFCC66"/>
                </a:solidFill>
              </a:rPr>
              <a:t>1 </a:t>
            </a:r>
            <a:r>
              <a:rPr lang="en-US" sz="1800" b="1" dirty="0" smtClean="0">
                <a:solidFill>
                  <a:srgbClr val="FFCC66"/>
                </a:solidFill>
              </a:rPr>
              <a:t>hour</a:t>
            </a:r>
            <a:r>
              <a:rPr lang="en-US" sz="1800" dirty="0" smtClean="0"/>
              <a:t>: access system, </a:t>
            </a:r>
            <a:r>
              <a:rPr lang="en-US" sz="1800" dirty="0"/>
              <a:t>communication </a:t>
            </a:r>
            <a:r>
              <a:rPr lang="en-US" sz="1800" dirty="0" smtClean="0"/>
              <a:t>lost </a:t>
            </a:r>
            <a:r>
              <a:rPr lang="en-US" sz="1800" dirty="0"/>
              <a:t>between LASS and </a:t>
            </a:r>
            <a:r>
              <a:rPr lang="en-US" sz="1800" dirty="0" smtClean="0"/>
              <a:t>TIM. SIS </a:t>
            </a:r>
            <a:r>
              <a:rPr lang="en-US" sz="1800" dirty="0"/>
              <a:t>didn't </a:t>
            </a:r>
            <a:r>
              <a:rPr lang="en-US" sz="1800" dirty="0" smtClean="0"/>
              <a:t>get </a:t>
            </a:r>
            <a:r>
              <a:rPr lang="en-US" sz="1800" dirty="0"/>
              <a:t>information on the door status and the powering interlock </a:t>
            </a:r>
            <a:r>
              <a:rPr lang="en-US" sz="1800" dirty="0" smtClean="0"/>
              <a:t>was sent to </a:t>
            </a:r>
            <a:r>
              <a:rPr lang="en-US" sz="1800" dirty="0"/>
              <a:t>all </a:t>
            </a:r>
            <a:r>
              <a:rPr lang="en-US" sz="1800" dirty="0" smtClean="0"/>
              <a:t>sectors.</a:t>
            </a:r>
          </a:p>
          <a:p>
            <a:r>
              <a:rPr lang="en-US" sz="1800" dirty="0">
                <a:solidFill>
                  <a:srgbClr val="0000FF"/>
                </a:solidFill>
              </a:rPr>
              <a:t>Saturday</a:t>
            </a:r>
            <a:r>
              <a:rPr lang="en-US" sz="1800" dirty="0"/>
              <a:t> </a:t>
            </a:r>
            <a:r>
              <a:rPr lang="en-US" sz="1800" b="1" dirty="0" smtClean="0">
                <a:solidFill>
                  <a:srgbClr val="FFCC66"/>
                </a:solidFill>
              </a:rPr>
              <a:t>1:30 hour</a:t>
            </a:r>
            <a:r>
              <a:rPr lang="en-US" sz="1800" dirty="0" smtClean="0"/>
              <a:t>: </a:t>
            </a:r>
            <a:r>
              <a:rPr lang="en-US" sz="1800" dirty="0"/>
              <a:t>RQTL11L2.b2 went faulty </a:t>
            </a:r>
            <a:r>
              <a:rPr lang="en-US" sz="1800" dirty="0" smtClean="0"/>
              <a:t>during re-cycling</a:t>
            </a:r>
          </a:p>
          <a:p>
            <a:r>
              <a:rPr lang="en-US" sz="18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Sunday</a:t>
            </a:r>
            <a:r>
              <a:rPr lang="en-US" sz="1800" dirty="0" smtClean="0"/>
              <a:t> </a:t>
            </a:r>
            <a:r>
              <a:rPr lang="en-US" sz="1800" b="1" dirty="0">
                <a:solidFill>
                  <a:srgbClr val="FFCC66"/>
                </a:solidFill>
              </a:rPr>
              <a:t>2</a:t>
            </a:r>
            <a:r>
              <a:rPr lang="en-US" sz="1800" b="1" dirty="0" smtClean="0">
                <a:solidFill>
                  <a:srgbClr val="FFCC66"/>
                </a:solidFill>
              </a:rPr>
              <a:t> hours</a:t>
            </a:r>
            <a:r>
              <a:rPr lang="en-US" sz="1800" dirty="0" smtClean="0"/>
              <a:t> </a:t>
            </a:r>
          </a:p>
          <a:p>
            <a:pPr lvl="1"/>
            <a:r>
              <a:rPr lang="en-US" sz="1800" dirty="0" smtClean="0"/>
              <a:t>Oracle </a:t>
            </a:r>
            <a:r>
              <a:rPr lang="en-US" sz="1800" dirty="0"/>
              <a:t>DB (LSA, Inca, </a:t>
            </a:r>
            <a:r>
              <a:rPr lang="en-US" sz="1800" dirty="0" smtClean="0"/>
              <a:t>…): a </a:t>
            </a:r>
            <a:r>
              <a:rPr lang="en-US" sz="1800" dirty="0"/>
              <a:t>node </a:t>
            </a:r>
            <a:r>
              <a:rPr lang="en-US" sz="1800" dirty="0" smtClean="0"/>
              <a:t>in the DB cluster partially </a:t>
            </a:r>
            <a:r>
              <a:rPr lang="en-US" sz="1800" dirty="0"/>
              <a:t>crashed, and connections were not </a:t>
            </a:r>
            <a:r>
              <a:rPr lang="en-US" sz="1800" dirty="0" smtClean="0"/>
              <a:t>automatically transferred </a:t>
            </a:r>
            <a:r>
              <a:rPr lang="en-US" sz="1800" dirty="0"/>
              <a:t>to the other nodes in the </a:t>
            </a:r>
            <a:r>
              <a:rPr lang="en-US" sz="1800" dirty="0" smtClean="0"/>
              <a:t>cluster.</a:t>
            </a:r>
          </a:p>
          <a:p>
            <a:pPr lvl="1"/>
            <a:r>
              <a:rPr lang="en-US" sz="1800" dirty="0" smtClean="0"/>
              <a:t>RF line 8B2</a:t>
            </a:r>
            <a:endParaRPr lang="en-US" sz="1600" dirty="0" smtClean="0"/>
          </a:p>
          <a:p>
            <a:endParaRPr lang="en-US" sz="400" dirty="0" smtClean="0">
              <a:solidFill>
                <a:srgbClr val="FF9999"/>
              </a:solidFill>
            </a:endParaRPr>
          </a:p>
          <a:p>
            <a:pPr lvl="1"/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Faults, Accesses and Recovery Time cont.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7006223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228600" marR="0" indent="-2286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 typeface="Wingdings" pitchFamily="2" charset="2"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rgbClr val="003399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228600" marR="0" indent="-2286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 typeface="Wingdings" pitchFamily="2" charset="2"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rgbClr val="003399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390</Words>
  <Application>Microsoft Office PowerPoint</Application>
  <PresentationFormat>On-screen Show (4:3)</PresentationFormat>
  <Paragraphs>62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Default Design</vt:lpstr>
      <vt:lpstr>Week 25 Summary</vt:lpstr>
      <vt:lpstr>Program of Week 25</vt:lpstr>
      <vt:lpstr>Closed books for ICHEP on Monday 18 June 13:00</vt:lpstr>
      <vt:lpstr>Faults, Accesses and Recovery Time</vt:lpstr>
      <vt:lpstr>Faults, Accesses and Recovery Time cont.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2011-10-06T20:11:26Z</dcterms:created>
  <dcterms:modified xsi:type="dcterms:W3CDTF">2012-06-25T04:32:12Z</dcterms:modified>
</cp:coreProperties>
</file>