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presProps.xml" ContentType="application/vnd.openxmlformats-officedocument.presentationml.presProps+xml"/>
  <Default Extension="png" ContentType="image/pn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  <Default Extension="gif" ContentType="image/gif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51" r:id="rId1"/>
  </p:sldMasterIdLst>
  <p:notesMasterIdLst>
    <p:notesMasterId r:id="rId8"/>
  </p:notesMasterIdLst>
  <p:sldIdLst>
    <p:sldId id="925" r:id="rId2"/>
    <p:sldId id="928" r:id="rId3"/>
    <p:sldId id="935" r:id="rId4"/>
    <p:sldId id="916" r:id="rId5"/>
    <p:sldId id="914" r:id="rId6"/>
    <p:sldId id="945" r:id="rId7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9900"/>
    <a:srgbClr val="960663"/>
    <a:srgbClr val="FF3300"/>
    <a:srgbClr val="FFFF66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0370" autoAdjust="0"/>
    <p:restoredTop sz="94706" autoAdjust="0"/>
  </p:normalViewPr>
  <p:slideViewPr>
    <p:cSldViewPr>
      <p:cViewPr>
        <p:scale>
          <a:sx n="100" d="100"/>
          <a:sy n="100" d="100"/>
        </p:scale>
        <p:origin x="-1376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5760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28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6585"/>
            <a:ext cx="5439987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6957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image" Target="../media/image1.gif"/><Relationship Id="rId4" Type="http://schemas.openxmlformats.org/officeDocument/2006/relationships/slideLayout" Target="../slideLayouts/slideLayout4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4F03B3A-2E00-4126-B497-7F355257D099}" type="datetime1">
              <a:rPr lang="en-US" smtClean="0"/>
              <a:pPr>
                <a:defRPr/>
              </a:pPr>
              <a:t>6/9/12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3"/>
          <p:cNvSpPr txBox="1">
            <a:spLocks/>
          </p:cNvSpPr>
          <p:nvPr/>
        </p:nvSpPr>
        <p:spPr bwMode="auto">
          <a:xfrm>
            <a:off x="685800" y="228600"/>
            <a:ext cx="8153400" cy="1752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LHC Status </a:t>
            </a: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Sat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Morning 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9-June</a:t>
            </a: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Bernhard Holzer, </a:t>
            </a:r>
            <a:r>
              <a:rPr kumimoji="0" lang="en-GB" sz="19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Joerg</a:t>
            </a:r>
            <a:r>
              <a:rPr kumimoji="0" lang="en-GB" sz="19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9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Wenninger</a:t>
            </a:r>
            <a:endParaRPr kumimoji="0" lang="en-GB" sz="19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1447800"/>
            <a:ext cx="6324600" cy="11541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Status Friday Morning:  </a:t>
            </a:r>
          </a:p>
          <a:p>
            <a:endParaRPr lang="en-US" sz="23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US" sz="23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 t="40884" b="29073"/>
          <a:stretch>
            <a:fillRect/>
          </a:stretch>
        </p:blipFill>
        <p:spPr>
          <a:xfrm>
            <a:off x="609600" y="2057400"/>
            <a:ext cx="8069228" cy="1828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81000" y="4387096"/>
            <a:ext cx="4644588" cy="12311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09:00h  </a:t>
            </a:r>
            <a:r>
              <a:rPr lang="en-US" sz="22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end of fill “studies”</a:t>
            </a:r>
          </a:p>
          <a:p>
            <a:r>
              <a:rPr lang="en-US" sz="22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		</a:t>
            </a:r>
            <a:r>
              <a:rPr lang="en-US" sz="2200" b="1" i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rf</a:t>
            </a:r>
            <a:r>
              <a:rPr lang="en-US" sz="22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coupler fine tuning</a:t>
            </a:r>
          </a:p>
          <a:p>
            <a:endParaRPr lang="en-US" sz="8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sz="22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		ADT gain reduced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 txBox="1">
            <a:spLocks/>
          </p:cNvSpPr>
          <p:nvPr/>
        </p:nvSpPr>
        <p:spPr bwMode="auto">
          <a:xfrm>
            <a:off x="685800" y="0"/>
            <a:ext cx="8458200" cy="1752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Fri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Morning</a:t>
            </a:r>
            <a:endParaRPr kumimoji="0" lang="en-GB" sz="2800" b="0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914400"/>
            <a:ext cx="77724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09:00h  </a:t>
            </a:r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end of fill “studies”</a:t>
            </a:r>
          </a:p>
          <a:p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lang="en-US" sz="2000" b="1" i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rf</a:t>
            </a:r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coupler fine tuning</a:t>
            </a:r>
          </a:p>
          <a:p>
            <a:endParaRPr lang="en-US" sz="22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sz="22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sz="22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10:01h  </a:t>
            </a:r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ADT gain reduced &amp; beam separation ... </a:t>
            </a:r>
          </a:p>
          <a:p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beam dump: </a:t>
            </a:r>
            <a:r>
              <a:rPr lang="en-US" sz="2000" dirty="0" smtClean="0"/>
              <a:t>Mains disturbance (EDF)</a:t>
            </a:r>
          </a:p>
          <a:p>
            <a:endParaRPr lang="en-US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sz="2000" b="1" i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precycle</a:t>
            </a:r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... but </a:t>
            </a:r>
          </a:p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12:35h </a:t>
            </a:r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000" dirty="0" smtClean="0"/>
              <a:t>problem on RCO.A12B1 </a:t>
            </a:r>
            <a:r>
              <a:rPr lang="en-US" i="1" dirty="0" smtClean="0"/>
              <a:t>(</a:t>
            </a:r>
            <a:r>
              <a:rPr lang="en-US" i="1" dirty="0" err="1" smtClean="0"/>
              <a:t>spoolpiece</a:t>
            </a:r>
            <a:r>
              <a:rPr lang="en-US" i="1" dirty="0" smtClean="0"/>
              <a:t> </a:t>
            </a:r>
            <a:r>
              <a:rPr lang="en-US" i="1" dirty="0" err="1" smtClean="0"/>
              <a:t>octupole</a:t>
            </a:r>
            <a:r>
              <a:rPr lang="en-US" i="1" dirty="0" smtClean="0"/>
              <a:t>)  </a:t>
            </a:r>
          </a:p>
          <a:p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				access needed -&gt; postponed</a:t>
            </a:r>
          </a:p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13:36h </a:t>
            </a:r>
            <a:r>
              <a:rPr lang="en-US" sz="2000" b="1" i="1" dirty="0" smtClean="0">
                <a:latin typeface="Times New Roman"/>
                <a:cs typeface="Times New Roman"/>
              </a:rPr>
              <a:t>injection probe beam</a:t>
            </a:r>
          </a:p>
          <a:p>
            <a:r>
              <a:rPr lang="en-US" sz="2000" b="1" i="1" dirty="0" smtClean="0">
                <a:latin typeface="Times New Roman"/>
                <a:cs typeface="Times New Roman"/>
              </a:rPr>
              <a:t> </a:t>
            </a:r>
          </a:p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14:06h </a:t>
            </a:r>
            <a:r>
              <a:rPr lang="en-US" sz="2000" b="1" i="1" dirty="0" smtClean="0">
                <a:latin typeface="Times New Roman"/>
                <a:cs typeface="Times New Roman"/>
              </a:rPr>
              <a:t>injection for physics  </a:t>
            </a:r>
          </a:p>
          <a:p>
            <a:endParaRPr lang="en-US" sz="2000" b="1" i="1" dirty="0" smtClean="0">
              <a:latin typeface="Times New Roman"/>
              <a:cs typeface="Times New Roman"/>
            </a:endParaRPr>
          </a:p>
          <a:p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381000"/>
            <a:ext cx="4191000" cy="210449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rcRect t="8989" r="17782" b="16480"/>
          <a:stretch>
            <a:fillRect/>
          </a:stretch>
        </p:blipFill>
        <p:spPr>
          <a:xfrm>
            <a:off x="5410200" y="4539012"/>
            <a:ext cx="3543940" cy="22427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315200" cy="792163"/>
          </a:xfrm>
        </p:spPr>
        <p:txBody>
          <a:bodyPr/>
          <a:lstStyle/>
          <a:p>
            <a:pPr lvl="0" algn="l">
              <a:spcBef>
                <a:spcPct val="20000"/>
              </a:spcBef>
              <a:defRPr/>
            </a:pPr>
            <a:r>
              <a:rPr lang="en-GB" dirty="0" smtClean="0">
                <a:solidFill>
                  <a:srgbClr val="FF0000"/>
                </a:solidFill>
              </a:rPr>
              <a:t>Fri Late</a:t>
            </a:r>
            <a:endParaRPr lang="en-GB" sz="2800" dirty="0" smtClean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143000"/>
            <a:ext cx="8551690" cy="50783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15:41h </a:t>
            </a:r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ramp, squeeze, stable beams </a:t>
            </a:r>
          </a:p>
          <a:p>
            <a:endParaRPr lang="en-US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15:47h 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beam dump: </a:t>
            </a:r>
          </a:p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     	</a:t>
            </a:r>
            <a:r>
              <a:rPr lang="en-US" sz="2000" dirty="0" smtClean="0"/>
              <a:t>SIS lost subscription to CODs and after the timeout (40s) </a:t>
            </a:r>
          </a:p>
          <a:p>
            <a:r>
              <a:rPr lang="en-US" sz="2000" dirty="0" smtClean="0"/>
              <a:t>	dumped the beam.</a:t>
            </a:r>
          </a:p>
          <a:p>
            <a:endParaRPr lang="en-US" sz="20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Experts Explanation:</a:t>
            </a:r>
          </a:p>
          <a:p>
            <a:r>
              <a:rPr lang="en-US" sz="1400" i="1" dirty="0" smtClean="0"/>
              <a:t>We </a:t>
            </a:r>
            <a:r>
              <a:rPr lang="en-US" sz="1400" i="1" dirty="0" err="1" smtClean="0"/>
              <a:t>analysed</a:t>
            </a:r>
            <a:r>
              <a:rPr lang="en-US" sz="1400" i="1" dirty="0" smtClean="0"/>
              <a:t> the logs of the FGC gateways, for which delayed subscriptions (&gt;1min.) were </a:t>
            </a:r>
          </a:p>
          <a:p>
            <a:r>
              <a:rPr lang="en-US" sz="1400" i="1" dirty="0" err="1" smtClean="0"/>
              <a:t>observed:In</a:t>
            </a:r>
            <a:r>
              <a:rPr lang="en-US" sz="1400" i="1" dirty="0" smtClean="0"/>
              <a:t> all cases, the blocking on the FGC side </a:t>
            </a:r>
            <a:r>
              <a:rPr lang="en-US" sz="1400" i="1" dirty="0" err="1" smtClean="0"/>
              <a:t>occured</a:t>
            </a:r>
            <a:r>
              <a:rPr lang="en-US" sz="1400" i="1" dirty="0" smtClean="0"/>
              <a:t> at the same time when LHC Luminosity </a:t>
            </a:r>
          </a:p>
          <a:p>
            <a:r>
              <a:rPr lang="en-US" sz="1400" i="1" dirty="0" smtClean="0"/>
              <a:t>Scan application was subscribed to several properties and it got disconnected from the front-end server.</a:t>
            </a:r>
          </a:p>
          <a:p>
            <a:r>
              <a:rPr lang="en-US" sz="1400" i="1" dirty="0" smtClean="0"/>
              <a:t>It is not fully understood why FGC gateway experiences such </a:t>
            </a:r>
            <a:r>
              <a:rPr lang="en-US" sz="1400" i="1" dirty="0" err="1" smtClean="0"/>
              <a:t>behaviour</a:t>
            </a:r>
            <a:r>
              <a:rPr lang="en-US" sz="1400" i="1" dirty="0" smtClean="0"/>
              <a:t> (temporary blocking while </a:t>
            </a:r>
          </a:p>
          <a:p>
            <a:r>
              <a:rPr lang="en-US" sz="1400" i="1" dirty="0" smtClean="0"/>
              <a:t>pushing new notifications), while another application disconnects. CMW team will introduce additional </a:t>
            </a:r>
          </a:p>
          <a:p>
            <a:r>
              <a:rPr lang="en-US" sz="1400" i="1" dirty="0" smtClean="0"/>
              <a:t>logging in RDA server part in order the gather more diagnostics, necessary to understand this </a:t>
            </a:r>
            <a:r>
              <a:rPr lang="en-US" sz="1400" i="1" dirty="0" err="1" smtClean="0"/>
              <a:t>behaviour</a:t>
            </a:r>
            <a:r>
              <a:rPr lang="en-US" sz="1400" i="1" dirty="0" smtClean="0"/>
              <a:t>.</a:t>
            </a:r>
            <a:endParaRPr lang="en-US" sz="1400" i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rcRect b="25837"/>
          <a:stretch>
            <a:fillRect/>
          </a:stretch>
        </p:blipFill>
        <p:spPr>
          <a:xfrm>
            <a:off x="4495800" y="979272"/>
            <a:ext cx="4267200" cy="2373528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4114800" y="1447800"/>
            <a:ext cx="4191000" cy="1066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 bwMode="auto">
          <a:xfrm>
            <a:off x="838200" y="46037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>
              <a:defRPr/>
            </a:pPr>
            <a:r>
              <a:rPr lang="en-GB" sz="3200" dirty="0" smtClean="0">
                <a:solidFill>
                  <a:srgbClr val="FF0000"/>
                </a:solidFill>
              </a:rPr>
              <a:t>Fri Late 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1219200"/>
            <a:ext cx="8763000" cy="264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i="1" dirty="0" smtClean="0">
                <a:latin typeface="Times New Roman"/>
                <a:cs typeface="Times New Roman"/>
              </a:rPr>
              <a:t>Explanation based on my complete ignorance:</a:t>
            </a:r>
          </a:p>
          <a:p>
            <a:pPr lvl="0"/>
            <a:r>
              <a:rPr lang="en-US" i="1" dirty="0" smtClean="0">
                <a:latin typeface="Times New Roman"/>
                <a:cs typeface="Times New Roman"/>
              </a:rPr>
              <a:t>stable beams </a:t>
            </a:r>
          </a:p>
          <a:p>
            <a:pPr lvl="0"/>
            <a:r>
              <a:rPr lang="en-US" i="1" dirty="0" smtClean="0">
                <a:latin typeface="Times New Roman"/>
                <a:cs typeface="Times New Roman"/>
              </a:rPr>
              <a:t>in parallel: work on a new version of the </a:t>
            </a:r>
            <a:r>
              <a:rPr lang="en-US" i="1" dirty="0" err="1" smtClean="0">
                <a:latin typeface="Times New Roman"/>
                <a:cs typeface="Times New Roman"/>
              </a:rPr>
              <a:t>lumi</a:t>
            </a:r>
            <a:r>
              <a:rPr lang="en-US" i="1" dirty="0" smtClean="0">
                <a:latin typeface="Times New Roman"/>
                <a:cs typeface="Times New Roman"/>
              </a:rPr>
              <a:t>-leveling application (which reads data form the coil settings)</a:t>
            </a:r>
          </a:p>
          <a:p>
            <a:pPr lvl="0"/>
            <a:r>
              <a:rPr lang="en-US" i="1" dirty="0" smtClean="0">
                <a:latin typeface="Times New Roman"/>
                <a:cs typeface="Times New Roman"/>
              </a:rPr>
              <a:t>in parallel experts working on the CMW </a:t>
            </a:r>
          </a:p>
          <a:p>
            <a:pPr lvl="0"/>
            <a:r>
              <a:rPr lang="en-US" i="1" dirty="0" smtClean="0">
                <a:latin typeface="Times New Roman"/>
                <a:cs typeface="Times New Roman"/>
              </a:rPr>
              <a:t>-&gt; coil readings not available (overflow of server ?) and after 45 </a:t>
            </a:r>
            <a:r>
              <a:rPr lang="en-US" i="1" dirty="0" err="1" smtClean="0">
                <a:latin typeface="Times New Roman"/>
                <a:cs typeface="Times New Roman"/>
              </a:rPr>
              <a:t>s</a:t>
            </a:r>
            <a:r>
              <a:rPr lang="en-US" i="1" dirty="0" smtClean="0">
                <a:latin typeface="Times New Roman"/>
                <a:cs typeface="Times New Roman"/>
              </a:rPr>
              <a:t> the SIS  </a:t>
            </a:r>
          </a:p>
          <a:p>
            <a:pPr lvl="0"/>
            <a:r>
              <a:rPr lang="en-US" i="1" dirty="0" smtClean="0">
                <a:solidFill>
                  <a:schemeClr val="accent4"/>
                </a:solidFill>
                <a:latin typeface="Times New Roman"/>
                <a:cs typeface="Times New Roman"/>
              </a:rPr>
              <a:t>dumped the beam</a:t>
            </a:r>
          </a:p>
          <a:p>
            <a:pPr lvl="0"/>
            <a:endParaRPr lang="en-US" b="1" i="1" dirty="0" smtClean="0">
              <a:solidFill>
                <a:schemeClr val="accent4"/>
              </a:solidFill>
              <a:latin typeface="Times New Roman"/>
              <a:cs typeface="Times New Roman"/>
            </a:endParaRPr>
          </a:p>
          <a:p>
            <a:r>
              <a:rPr lang="en-US" sz="2200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04800" y="3505200"/>
            <a:ext cx="5666327" cy="326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17:33h  </a:t>
            </a:r>
            <a:r>
              <a:rPr lang="en-US" sz="2200" b="1" i="1" dirty="0" smtClean="0">
                <a:latin typeface="Times New Roman"/>
                <a:cs typeface="Times New Roman"/>
              </a:rPr>
              <a:t>back in business: injection for physics</a:t>
            </a:r>
          </a:p>
          <a:p>
            <a:r>
              <a:rPr lang="en-US" sz="2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18:08h </a:t>
            </a:r>
            <a:r>
              <a:rPr lang="en-US" sz="22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ramp, squeeze , adjust</a:t>
            </a:r>
          </a:p>
          <a:p>
            <a:r>
              <a:rPr lang="en-US" sz="2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18:24h </a:t>
            </a:r>
            <a:r>
              <a:rPr lang="en-US" sz="2200" b="1" i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Lumi</a:t>
            </a:r>
            <a:endParaRPr lang="en-US" sz="2200" b="1" i="1" dirty="0" smtClean="0">
              <a:latin typeface="Times New Roman"/>
              <a:cs typeface="Times New Roman"/>
            </a:endParaRPr>
          </a:p>
          <a:p>
            <a:endParaRPr lang="en-US" sz="2000" b="1" i="1" dirty="0" smtClean="0">
              <a:latin typeface="Times New Roman"/>
              <a:cs typeface="Times New Roman"/>
            </a:endParaRPr>
          </a:p>
          <a:p>
            <a:endParaRPr lang="en-US" sz="2000" b="1" i="1" dirty="0" smtClean="0">
              <a:latin typeface="Times New Roman"/>
              <a:cs typeface="Times New Roman"/>
            </a:endParaRPr>
          </a:p>
          <a:p>
            <a:endParaRPr lang="en-US" sz="2000" b="1" i="1" dirty="0" smtClean="0">
              <a:latin typeface="Times New Roman"/>
              <a:cs typeface="Times New Roman"/>
            </a:endParaRPr>
          </a:p>
          <a:p>
            <a:endParaRPr lang="en-US" sz="2000" b="1" i="1" dirty="0" smtClean="0">
              <a:latin typeface="Times New Roman"/>
              <a:cs typeface="Times New Roman"/>
            </a:endParaRPr>
          </a:p>
          <a:p>
            <a:endParaRPr lang="en-US" sz="2000" b="1" i="1" dirty="0" smtClean="0">
              <a:latin typeface="Times New Roman"/>
              <a:cs typeface="Times New Roman"/>
            </a:endParaRPr>
          </a:p>
          <a:p>
            <a:endParaRPr lang="en-US" sz="2000" b="1" i="1" dirty="0" smtClean="0">
              <a:latin typeface="Times New Roman"/>
              <a:cs typeface="Times New Roman"/>
            </a:endParaRPr>
          </a:p>
          <a:p>
            <a:r>
              <a:rPr lang="en-US" sz="2000" b="1" i="1" dirty="0" smtClean="0">
                <a:latin typeface="Times New Roman"/>
                <a:cs typeface="Times New Roman"/>
              </a:rPr>
              <a:t>	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rcRect t="2768" b="27682"/>
          <a:stretch>
            <a:fillRect/>
          </a:stretch>
        </p:blipFill>
        <p:spPr>
          <a:xfrm>
            <a:off x="4724400" y="4114800"/>
            <a:ext cx="4059085" cy="211731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914400" y="1016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>
              <a:defRPr/>
            </a:pPr>
            <a:r>
              <a:rPr lang="en-GB" sz="3200" dirty="0" smtClean="0">
                <a:solidFill>
                  <a:srgbClr val="FF0000"/>
                </a:solidFill>
              </a:rPr>
              <a:t>Fri Late / Night</a:t>
            </a:r>
            <a:endParaRPr lang="en-US" sz="3200" kern="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990600"/>
            <a:ext cx="7844077" cy="57708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18:24h  </a:t>
            </a:r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Serious issues discovered with LBDS.</a:t>
            </a:r>
          </a:p>
          <a:p>
            <a:pPr lvl="0"/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	systematic checks of possible failure scenarios -&gt; there is a possibility to</a:t>
            </a:r>
          </a:p>
          <a:p>
            <a:pPr lvl="0"/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	get into a situation where a dump (on full steam) would not be possible.</a:t>
            </a:r>
          </a:p>
          <a:p>
            <a:pPr lvl="0"/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	(12 V supply at LBDS system)</a:t>
            </a:r>
          </a:p>
          <a:p>
            <a:pPr lvl="0"/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	Considered as critical for machine safety</a:t>
            </a:r>
          </a:p>
          <a:p>
            <a:pPr lvl="0"/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	-&gt; dump</a:t>
            </a:r>
          </a:p>
          <a:p>
            <a:pPr lvl="0"/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	-&gt; development of a survey system (12V check) that would dump </a:t>
            </a:r>
          </a:p>
          <a:p>
            <a:pPr lvl="0"/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	    (a-</a:t>
            </a:r>
            <a:r>
              <a:rPr lang="en-US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synchroneously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) in case of trouble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  <a:p>
            <a:r>
              <a:rPr lang="en-US" sz="2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20:34h  </a:t>
            </a:r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Beam Dump due to LBDS problem </a:t>
            </a:r>
            <a:endParaRPr lang="en-US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/>
            <a:endParaRPr lang="en-US" sz="8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sz="2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00:41h </a:t>
            </a:r>
            <a:r>
              <a:rPr lang="en-US" sz="22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injection probe beam, check the new electronics</a:t>
            </a:r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srgbClr val="0000FF"/>
                </a:solidFill>
              </a:rPr>
              <a:t>Pilot dumped to check LBDS </a:t>
            </a:r>
            <a:r>
              <a:rPr lang="en-US" dirty="0" err="1" smtClean="0">
                <a:solidFill>
                  <a:srgbClr val="0000FF"/>
                </a:solidFill>
              </a:rPr>
              <a:t>synchronisation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	Everything looks good.</a:t>
            </a:r>
          </a:p>
          <a:p>
            <a:r>
              <a:rPr lang="en-US" sz="2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01:58h </a:t>
            </a:r>
            <a:r>
              <a:rPr lang="en-US" b="1" i="1" dirty="0" smtClean="0">
                <a:solidFill>
                  <a:srgbClr val="FF0000"/>
                </a:solidFill>
              </a:rPr>
              <a:t>OFSU crashed at prepare ramp.</a:t>
            </a:r>
          </a:p>
          <a:p>
            <a:endParaRPr lang="en-US" sz="800" dirty="0" smtClean="0">
              <a:solidFill>
                <a:srgbClr val="0000FF"/>
              </a:solidFill>
            </a:endParaRPr>
          </a:p>
          <a:p>
            <a:r>
              <a:rPr lang="en-US" sz="2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02:21h </a:t>
            </a:r>
            <a:r>
              <a:rPr lang="en-US" sz="2200" b="1" i="1" dirty="0" smtClean="0">
                <a:latin typeface="Times New Roman"/>
                <a:cs typeface="Times New Roman"/>
              </a:rPr>
              <a:t>test ramp with some problems ... </a:t>
            </a:r>
          </a:p>
          <a:p>
            <a:r>
              <a:rPr lang="en-US" sz="2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lang="en-US" dirty="0" smtClean="0"/>
              <a:t>QFB in V does not hold in both rings...</a:t>
            </a:r>
          </a:p>
          <a:p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	ramp, squeeze, adjust for checks </a:t>
            </a:r>
          </a:p>
          <a:p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	&amp; </a:t>
            </a:r>
            <a:r>
              <a:rPr lang="en-US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chroma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 measurements</a:t>
            </a:r>
          </a:p>
          <a:p>
            <a:r>
              <a:rPr lang="en-US" sz="2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endParaRPr lang="en-US" sz="22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rcRect l="45562" t="14376" b="46511"/>
          <a:stretch>
            <a:fillRect/>
          </a:stretch>
        </p:blipFill>
        <p:spPr>
          <a:xfrm>
            <a:off x="5562600" y="4572001"/>
            <a:ext cx="3478963" cy="207196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914400" y="1016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>
              <a:defRPr/>
            </a:pPr>
            <a:r>
              <a:rPr lang="en-GB" sz="3200" dirty="0" smtClean="0">
                <a:solidFill>
                  <a:srgbClr val="FF0000"/>
                </a:solidFill>
              </a:rPr>
              <a:t>Fri Night</a:t>
            </a:r>
            <a:endParaRPr lang="en-US" sz="3200" kern="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4419600"/>
            <a:ext cx="6094136" cy="16004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05:35h  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beam dump, </a:t>
            </a:r>
            <a:r>
              <a:rPr lang="en-US" dirty="0" smtClean="0"/>
              <a:t>Power converter fault, RTQX2.R5</a:t>
            </a:r>
          </a:p>
          <a:p>
            <a:r>
              <a:rPr lang="en-US" dirty="0" smtClean="0"/>
              <a:t>		          Piquet could reset the fuse fault.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07:34h  </a:t>
            </a:r>
            <a:r>
              <a:rPr lang="en-US" sz="2200" b="1" i="1" dirty="0" smtClean="0">
                <a:latin typeface="Times New Roman"/>
                <a:cs typeface="Times New Roman"/>
              </a:rPr>
              <a:t>injection probe beam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1" y="1027110"/>
            <a:ext cx="3429000" cy="179229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7891" y="2007685"/>
            <a:ext cx="3406909" cy="203091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495800" y="1066800"/>
            <a:ext cx="37127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Times New Roman"/>
                <a:cs typeface="Times New Roman"/>
              </a:rPr>
              <a:t>tune measurement </a:t>
            </a:r>
          </a:p>
          <a:p>
            <a:r>
              <a:rPr lang="en-US" i="1" dirty="0" smtClean="0">
                <a:latin typeface="Times New Roman"/>
                <a:cs typeface="Times New Roman"/>
              </a:rPr>
              <a:t>               at ramp ... squeeze ... adjust</a:t>
            </a:r>
            <a:endParaRPr lang="en-US" i="1" dirty="0">
              <a:latin typeface="Times New Roman"/>
              <a:cs typeface="Times New Rom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3124200"/>
            <a:ext cx="35396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latin typeface="Times New Roman"/>
                <a:cs typeface="Times New Roman"/>
              </a:rPr>
              <a:t>chroma</a:t>
            </a:r>
            <a:r>
              <a:rPr lang="en-US" i="1" dirty="0" smtClean="0">
                <a:latin typeface="Times New Roman"/>
                <a:cs typeface="Times New Roman"/>
              </a:rPr>
              <a:t> measurement </a:t>
            </a:r>
          </a:p>
          <a:p>
            <a:r>
              <a:rPr lang="en-US" i="1" dirty="0" smtClean="0">
                <a:latin typeface="Times New Roman"/>
                <a:cs typeface="Times New Roman"/>
              </a:rPr>
              <a:t>            at ramp ... squeeze ... adjust</a:t>
            </a:r>
            <a:endParaRPr lang="en-US" i="1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33703</TotalTime>
  <Words>571</Words>
  <Application>Microsoft Macintosh PowerPoint</Application>
  <PresentationFormat>On-screen Show (4:3)</PresentationFormat>
  <Paragraphs>94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LHCpresentations</vt:lpstr>
      <vt:lpstr>Slide 1</vt:lpstr>
      <vt:lpstr>Slide 2</vt:lpstr>
      <vt:lpstr>Fri Late</vt:lpstr>
      <vt:lpstr>Slide 4</vt:lpstr>
      <vt:lpstr>Slide 5</vt:lpstr>
      <vt:lpstr>Slide 6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Bernhard Holzer</cp:lastModifiedBy>
  <cp:revision>2175</cp:revision>
  <dcterms:created xsi:type="dcterms:W3CDTF">2012-06-09T06:43:22Z</dcterms:created>
  <dcterms:modified xsi:type="dcterms:W3CDTF">2012-06-09T06:46:12Z</dcterms:modified>
</cp:coreProperties>
</file>