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68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R.Schmidt / </a:t>
            </a:r>
            <a:r>
              <a:rPr lang="en-GB" dirty="0" err="1" smtClean="0">
                <a:solidFill>
                  <a:srgbClr val="000000"/>
                </a:solidFill>
              </a:rPr>
              <a:t>I.Romera</a:t>
            </a:r>
            <a:endParaRPr lang="en-GB" dirty="0" smtClean="0">
              <a:solidFill>
                <a:srgbClr val="000000"/>
              </a:solidFill>
            </a:endParaRPr>
          </a:p>
          <a:p>
            <a:r>
              <a:rPr lang="en-GB" dirty="0" smtClean="0">
                <a:solidFill>
                  <a:srgbClr val="000000"/>
                </a:solidFill>
              </a:rPr>
              <a:t>t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81898B-73D4-450E-9A89-01C96249800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50490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R.Schmidt / </a:t>
            </a:r>
            <a:r>
              <a:rPr lang="en-GB" dirty="0" err="1" smtClean="0">
                <a:solidFill>
                  <a:srgbClr val="000000"/>
                </a:solidFill>
              </a:rPr>
              <a:t>I.Romera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9973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863" y="796925"/>
            <a:ext cx="8713787" cy="565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597650"/>
            <a:ext cx="2895600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r>
              <a:rPr lang="en-GB" dirty="0" smtClean="0">
                <a:solidFill>
                  <a:srgbClr val="000000"/>
                </a:solidFill>
              </a:rPr>
              <a:t>R.Schmidt / </a:t>
            </a:r>
            <a:r>
              <a:rPr lang="en-GB" dirty="0" err="1" smtClean="0">
                <a:solidFill>
                  <a:srgbClr val="000000"/>
                </a:solidFill>
              </a:rPr>
              <a:t>I.Romera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24625"/>
            <a:ext cx="22669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9A466-2565-44E5-AC96-47FC028BEAE3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6113" y="0"/>
            <a:ext cx="7851775" cy="617538"/>
          </a:xfrm>
          <a:prstGeom prst="rect">
            <a:avLst/>
          </a:prstGeom>
          <a:solidFill>
            <a:srgbClr val="333399">
              <a:alpha val="70000"/>
            </a:srgb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7176" name="Picture 8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42938" cy="620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3175"/>
            <a:ext cx="647700" cy="609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288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>
    <p:dissolve/>
  </p:transition>
  <p:hf hdr="0" dt="0"/>
  <p:txStyles>
    <p:title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</a:t>
            </a:r>
            <a:r>
              <a:rPr lang="en-US" dirty="0" smtClean="0"/>
              <a:t>of fill 2734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</a:t>
            </a:r>
            <a:r>
              <a:rPr lang="en-US" dirty="0"/>
              <a:t>Post Mortem Event </a:t>
            </a:r>
            <a:endParaRPr lang="en-US" dirty="0" smtClean="0"/>
          </a:p>
          <a:p>
            <a:r>
              <a:rPr lang="en-US" dirty="0" smtClean="0"/>
              <a:t>Event </a:t>
            </a:r>
            <a:r>
              <a:rPr lang="en-US" dirty="0"/>
              <a:t>Timestamp: 15/06/12 15:54:55.343 </a:t>
            </a:r>
            <a:endParaRPr lang="en-US" dirty="0" smtClean="0"/>
          </a:p>
          <a:p>
            <a:r>
              <a:rPr lang="en-US" dirty="0" smtClean="0"/>
              <a:t>Fill </a:t>
            </a:r>
            <a:r>
              <a:rPr lang="en-US" dirty="0"/>
              <a:t>Number: 2733 </a:t>
            </a:r>
            <a:endParaRPr lang="en-US" dirty="0" smtClean="0"/>
          </a:p>
          <a:p>
            <a:r>
              <a:rPr lang="en-US" dirty="0" smtClean="0"/>
              <a:t>Accelerator </a:t>
            </a:r>
            <a:r>
              <a:rPr lang="en-US" dirty="0"/>
              <a:t>/ beam mode: PROTON PHYSICS / STABLE BEAMS </a:t>
            </a:r>
            <a:endParaRPr lang="en-US" dirty="0" smtClean="0"/>
          </a:p>
          <a:p>
            <a:r>
              <a:rPr lang="en-US" dirty="0" smtClean="0"/>
              <a:t>Energy</a:t>
            </a:r>
            <a:r>
              <a:rPr lang="en-US" dirty="0"/>
              <a:t>: 3999960 [MeV] </a:t>
            </a:r>
            <a:endParaRPr lang="en-US" dirty="0" smtClean="0"/>
          </a:p>
          <a:p>
            <a:r>
              <a:rPr lang="en-US" dirty="0" smtClean="0"/>
              <a:t>Intensity </a:t>
            </a:r>
            <a:r>
              <a:rPr lang="en-US" dirty="0"/>
              <a:t>B1/B2: 15691 / 15005 [e^10 charges] </a:t>
            </a:r>
            <a:endParaRPr lang="en-US" dirty="0" smtClean="0"/>
          </a:p>
          <a:p>
            <a:r>
              <a:rPr lang="en-US" dirty="0" smtClean="0"/>
              <a:t>Event </a:t>
            </a:r>
            <a:r>
              <a:rPr lang="en-US" dirty="0"/>
              <a:t>Category / Classification: PROTECTION_DUMP / </a:t>
            </a:r>
            <a:endParaRPr lang="en-US" dirty="0" smtClean="0"/>
          </a:p>
          <a:p>
            <a:r>
              <a:rPr lang="en-US" dirty="0" smtClean="0"/>
              <a:t>MULTIPLE_SYSTEM_DUMP </a:t>
            </a:r>
          </a:p>
          <a:p>
            <a:r>
              <a:rPr lang="en-US" dirty="0" smtClean="0"/>
              <a:t>First </a:t>
            </a:r>
            <a:r>
              <a:rPr lang="en-US" dirty="0"/>
              <a:t>BIC input Triggered: First USR_PERMIT change: </a:t>
            </a:r>
            <a:r>
              <a:rPr lang="en-US" dirty="0" smtClean="0"/>
              <a:t>      </a:t>
            </a:r>
            <a:r>
              <a:rPr lang="en-US" dirty="0" err="1" smtClean="0"/>
              <a:t>Ch</a:t>
            </a:r>
            <a:r>
              <a:rPr lang="en-US" dirty="0" smtClean="0"/>
              <a:t> </a:t>
            </a:r>
            <a:r>
              <a:rPr lang="en-US" dirty="0"/>
              <a:t>11-BLM_MSK: A T -&gt; F on CIB.SR7.S7.B1 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R.Schmidt / </a:t>
            </a:r>
            <a:r>
              <a:rPr lang="en-GB" dirty="0" err="1" smtClean="0">
                <a:solidFill>
                  <a:srgbClr val="000000"/>
                </a:solidFill>
              </a:rPr>
              <a:t>I.Romera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647351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has been one of the standard cases during the design of the MP system, and the reason for the diverse redundancy in the systems</a:t>
            </a:r>
          </a:p>
          <a:p>
            <a:r>
              <a:rPr lang="en-US" dirty="0" smtClean="0"/>
              <a:t>We would not have dared to test such case with high intensity beams</a:t>
            </a:r>
          </a:p>
          <a:p>
            <a:r>
              <a:rPr lang="en-US" dirty="0" smtClean="0"/>
              <a:t>MP worked as expected…..</a:t>
            </a:r>
          </a:p>
          <a:p>
            <a:r>
              <a:rPr lang="en-US" dirty="0" smtClean="0"/>
              <a:t>EPC should investigate how to send out a Powering Failure event in such case</a:t>
            </a:r>
          </a:p>
          <a:p>
            <a:r>
              <a:rPr lang="en-US" dirty="0" smtClean="0"/>
              <a:t>In order to no only rely on the BLMs, the Fast Beam Current Change Monitor is required … 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87675" y="6597650"/>
            <a:ext cx="2895600" cy="188913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R.Schmidt / </a:t>
            </a:r>
            <a:r>
              <a:rPr lang="en-GB" dirty="0" err="1" smtClean="0">
                <a:solidFill>
                  <a:srgbClr val="000000"/>
                </a:solidFill>
              </a:rPr>
              <a:t>I.Romera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41252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</a:t>
            </a:r>
            <a:r>
              <a:rPr lang="en-US" dirty="0" smtClean="0"/>
              <a:t>of fill 2734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07" y="1752600"/>
            <a:ext cx="735010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87675" y="6597650"/>
            <a:ext cx="2895600" cy="188913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R.Schmidt / </a:t>
            </a:r>
            <a:r>
              <a:rPr lang="en-GB" dirty="0" err="1" smtClean="0">
                <a:solidFill>
                  <a:srgbClr val="000000"/>
                </a:solidFill>
              </a:rPr>
              <a:t>I.Romera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5978" y="1734235"/>
            <a:ext cx="643247" cy="307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[</a:t>
            </a:r>
            <a:r>
              <a:rPr lang="en-US" sz="1600" b="1" dirty="0" err="1" smtClean="0"/>
              <a:t>ms</a:t>
            </a:r>
            <a:r>
              <a:rPr lang="en-US" sz="1600" b="1" dirty="0" smtClean="0"/>
              <a:t>]</a:t>
            </a:r>
            <a:endParaRPr lang="en-GB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431975" y="1767885"/>
            <a:ext cx="643247" cy="307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[</a:t>
            </a:r>
            <a:r>
              <a:rPr lang="en-US" sz="1600" b="1" dirty="0" err="1" smtClean="0"/>
              <a:t>ms</a:t>
            </a:r>
            <a:r>
              <a:rPr lang="en-US" sz="1600" b="1" dirty="0" smtClean="0"/>
              <a:t>]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134413066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BIS logs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6135469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BLM triggered Beam dump request</a:t>
            </a:r>
          </a:p>
          <a:p>
            <a:r>
              <a:rPr lang="en-US" b="1" dirty="0">
                <a:solidFill>
                  <a:srgbClr val="000000"/>
                </a:solidFill>
              </a:rPr>
              <a:t>PIC only sees the Powering problem after ~60ms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350" y="771306"/>
            <a:ext cx="7801247" cy="536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5265238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PIC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71013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87675" y="6597650"/>
            <a:ext cx="2895600" cy="188913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R.Schmidt / </a:t>
            </a:r>
            <a:r>
              <a:rPr lang="en-GB" dirty="0" err="1" smtClean="0">
                <a:solidFill>
                  <a:srgbClr val="000000"/>
                </a:solidFill>
              </a:rPr>
              <a:t>I.Romera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728171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fill 2734 – change of orbit B1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R.Schmidt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442" y="609600"/>
            <a:ext cx="7440310" cy="624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1688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Loss of fill 2734 – change of orbit B2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R.Schmidt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160" y="609600"/>
            <a:ext cx="7421789" cy="624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8906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FGC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6135469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b="1" dirty="0">
                <a:solidFill>
                  <a:srgbClr val="000000"/>
                </a:solidFill>
              </a:rPr>
              <a:t>Power converter only sends Powering Failure at 15:54:55.420</a:t>
            </a:r>
          </a:p>
          <a:p>
            <a:r>
              <a:rPr lang="en-US" b="1" dirty="0">
                <a:solidFill>
                  <a:srgbClr val="000000"/>
                </a:solidFill>
              </a:rPr>
              <a:t>-One can see strange jump in current some ms before… 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26" y="914400"/>
            <a:ext cx="9166251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3734299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losses beam 1 for fill 2734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R.Schmidt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4098" name="Picture 2" descr="\\cern.ch\dfs\Users\r\rudi\Desktop\blm-tcla-b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599"/>
            <a:ext cx="9144000" cy="624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87915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losses beam </a:t>
            </a:r>
            <a:r>
              <a:rPr lang="en-US" dirty="0" smtClean="0"/>
              <a:t>2 </a:t>
            </a:r>
            <a:r>
              <a:rPr lang="en-US" dirty="0"/>
              <a:t>for fill 2734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>
                <a:solidFill>
                  <a:srgbClr val="000000"/>
                </a:solidFill>
              </a:rPr>
              <a:t>R.Schmidt</a:t>
            </a: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119DB3-05C7-45E1-9865-B9844EC8A22D}" type="slidenum">
              <a:rPr lang="en-GB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GB">
              <a:solidFill>
                <a:srgbClr val="000000"/>
              </a:solidFill>
            </a:endParaRPr>
          </a:p>
        </p:txBody>
      </p:sp>
      <p:pic>
        <p:nvPicPr>
          <p:cNvPr id="4099" name="Picture 3" descr="\\cern.ch\dfs\Users\r\rudi\Desktop\blm-tcla-b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12066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Loss of fill 2734</vt:lpstr>
      <vt:lpstr>Loss of fill 2734</vt:lpstr>
      <vt:lpstr>From BIS logs</vt:lpstr>
      <vt:lpstr>From PIC</vt:lpstr>
      <vt:lpstr>Loss of fill 2734 – change of orbit B1</vt:lpstr>
      <vt:lpstr>Loss of fill 2734 – change of orbit B2</vt:lpstr>
      <vt:lpstr>From FGC</vt:lpstr>
      <vt:lpstr>Beam losses beam 1 for fill 2734</vt:lpstr>
      <vt:lpstr>Beam losses beam 2 for fill 2734</vt:lpstr>
      <vt:lpstr>Comments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Loss of fill 2734</dc:title>
  <dc:creator>rudi</dc:creator>
  <cp:lastModifiedBy>uythoven</cp:lastModifiedBy>
  <cp:revision>4</cp:revision>
  <dcterms:created xsi:type="dcterms:W3CDTF">2012-06-16T06:50:56Z</dcterms:created>
  <dcterms:modified xsi:type="dcterms:W3CDTF">2012-06-16T07:56:48Z</dcterms:modified>
</cp:coreProperties>
</file>