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286" r:id="rId2"/>
    <p:sldId id="1289" r:id="rId3"/>
    <p:sldId id="1292" r:id="rId4"/>
    <p:sldId id="1290" r:id="rId5"/>
    <p:sldId id="1293" r:id="rId6"/>
    <p:sldId id="1288" r:id="rId7"/>
    <p:sldId id="1291" r:id="rId8"/>
    <p:sldId id="1287" r:id="rId9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89" d="100"/>
          <a:sy n="89" d="100"/>
        </p:scale>
        <p:origin x="-1608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16/06/2012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15</a:t>
            </a:r>
            <a:r>
              <a:rPr lang="en-US" baseline="30000" dirty="0" smtClean="0"/>
              <a:t>th</a:t>
            </a:r>
            <a:r>
              <a:rPr lang="en-US" dirty="0" smtClean="0"/>
              <a:t> June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764630"/>
            <a:ext cx="8820590" cy="5111750"/>
          </a:xfrm>
        </p:spPr>
        <p:txBody>
          <a:bodyPr/>
          <a:lstStyle/>
          <a:p>
            <a:pPr lvl="0"/>
            <a:r>
              <a:rPr lang="en-US" sz="2000" dirty="0"/>
              <a:t>01:11 Injection.</a:t>
            </a:r>
          </a:p>
          <a:p>
            <a:pPr lvl="0"/>
            <a:r>
              <a:rPr lang="en-US" sz="2000" dirty="0"/>
              <a:t>02:42 </a:t>
            </a:r>
            <a:r>
              <a:rPr lang="en-US" sz="2000" b="1" dirty="0"/>
              <a:t>Stable beams #2733</a:t>
            </a:r>
            <a:r>
              <a:rPr lang="en-US" sz="2000" dirty="0"/>
              <a:t>. Initial </a:t>
            </a:r>
            <a:r>
              <a:rPr lang="en-US" sz="2000" dirty="0" err="1"/>
              <a:t>lumi</a:t>
            </a:r>
            <a:r>
              <a:rPr lang="en-US" sz="2000" dirty="0"/>
              <a:t>: 6.7e33cm-2s-1.</a:t>
            </a:r>
          </a:p>
          <a:p>
            <a:pPr lvl="0"/>
            <a:r>
              <a:rPr lang="en-US" sz="2000" dirty="0"/>
              <a:t>08:17 Reached </a:t>
            </a:r>
            <a:r>
              <a:rPr lang="en-US" sz="2000" b="1" dirty="0"/>
              <a:t>5.976/6.042 fb-1 </a:t>
            </a:r>
            <a:r>
              <a:rPr lang="en-US" sz="2000" dirty="0"/>
              <a:t>(ATLAS/CMS) for 2012</a:t>
            </a:r>
            <a:r>
              <a:rPr lang="en-US" sz="2000" dirty="0" smtClean="0"/>
              <a:t>.</a:t>
            </a:r>
            <a:endParaRPr lang="en-US" sz="2000" dirty="0"/>
          </a:p>
          <a:p>
            <a:pPr lvl="0"/>
            <a:r>
              <a:rPr lang="en-US" sz="2000" dirty="0"/>
              <a:t>15:54 Beam dumped, triplet RQX.L2 tripped. Delivered </a:t>
            </a:r>
            <a:r>
              <a:rPr lang="en-US" sz="2000" dirty="0" err="1"/>
              <a:t>lumi</a:t>
            </a:r>
            <a:r>
              <a:rPr lang="en-US" sz="2000" dirty="0"/>
              <a:t> </a:t>
            </a:r>
            <a:r>
              <a:rPr lang="en-US" sz="2000" b="1" dirty="0"/>
              <a:t>183 pb-1.</a:t>
            </a:r>
            <a:endParaRPr lang="en-US" sz="2000" dirty="0"/>
          </a:p>
          <a:p>
            <a:pPr lvl="0"/>
            <a:r>
              <a:rPr lang="en-US" sz="2000" dirty="0" smtClean="0"/>
              <a:t>17:00 Drink for 5 fb-1</a:t>
            </a:r>
          </a:p>
          <a:p>
            <a:pPr lvl="0"/>
            <a:r>
              <a:rPr lang="en-US" sz="2000" dirty="0" smtClean="0"/>
              <a:t>18:00 Drink for 6 fb-1</a:t>
            </a:r>
          </a:p>
          <a:p>
            <a:pPr lvl="0"/>
            <a:r>
              <a:rPr lang="en-US" sz="2000" dirty="0" smtClean="0"/>
              <a:t>17:30 </a:t>
            </a:r>
            <a:r>
              <a:rPr lang="en-US" sz="2000" dirty="0"/>
              <a:t>MKI temperatures ok, waiting on EPC and </a:t>
            </a:r>
            <a:r>
              <a:rPr lang="en-US" sz="2000" dirty="0" err="1"/>
              <a:t>precycle</a:t>
            </a:r>
            <a:r>
              <a:rPr lang="en-US" sz="2000" dirty="0"/>
              <a:t> RQX.L2.</a:t>
            </a:r>
          </a:p>
          <a:p>
            <a:pPr lvl="0"/>
            <a:r>
              <a:rPr lang="en-US" sz="2000" dirty="0"/>
              <a:t>19:45 Injection septum is misbehaving, getting FMCM RMSI.R8B2</a:t>
            </a:r>
            <a:r>
              <a:rPr lang="en-US" sz="2000" dirty="0" smtClean="0"/>
              <a:t>.</a:t>
            </a:r>
          </a:p>
          <a:p>
            <a:pPr lvl="0"/>
            <a:r>
              <a:rPr lang="en-US" sz="2000" dirty="0" smtClean="0"/>
              <a:t>Injection problems, longitudinal and transverse</a:t>
            </a:r>
            <a:endParaRPr lang="en-US" sz="2000" dirty="0"/>
          </a:p>
          <a:p>
            <a:pPr lvl="0"/>
            <a:r>
              <a:rPr lang="en-US" sz="2000" dirty="0"/>
              <a:t>22:50 </a:t>
            </a:r>
            <a:r>
              <a:rPr lang="en-US" sz="2000" b="1" dirty="0"/>
              <a:t>Stable beams #2734.</a:t>
            </a:r>
            <a:r>
              <a:rPr lang="en-US" sz="2000" dirty="0"/>
              <a:t> Initial </a:t>
            </a:r>
            <a:r>
              <a:rPr lang="en-US" sz="2000" dirty="0" err="1"/>
              <a:t>lumi</a:t>
            </a:r>
            <a:r>
              <a:rPr lang="en-US" sz="2000" dirty="0"/>
              <a:t> 6.3e33 cm-2s-1</a:t>
            </a:r>
          </a:p>
          <a:p>
            <a:pPr lvl="0"/>
            <a:r>
              <a:rPr lang="en-US" sz="2000" dirty="0" smtClean="0"/>
              <a:t>08:45  MKI.8D 4.5 % above temperature interlock level. </a:t>
            </a:r>
            <a:br>
              <a:rPr lang="en-US" sz="2000" dirty="0" smtClean="0"/>
            </a:br>
            <a:r>
              <a:rPr lang="en-US" sz="2000" dirty="0" smtClean="0"/>
              <a:t>This fill 150 pb-1 so far…</a:t>
            </a:r>
            <a:endParaRPr lang="en-US" sz="2000" dirty="0"/>
          </a:p>
          <a:p>
            <a:pPr lvl="0"/>
            <a:endParaRPr lang="en-US" sz="20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16/06/2012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18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15:54 Beam dumped, triplet RQX.L2 tripped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7683"/>
            <a:ext cx="8229600" cy="2808390"/>
          </a:xfrm>
        </p:spPr>
        <p:txBody>
          <a:bodyPr/>
          <a:lstStyle/>
          <a:p>
            <a:r>
              <a:rPr lang="en-US" sz="1800" dirty="0" smtClean="0"/>
              <a:t>The </a:t>
            </a:r>
            <a:r>
              <a:rPr lang="en-US" sz="1800" dirty="0"/>
              <a:t>fault was originated by an internal problem on RTQX2.L2, which generated voltage oscillations of the three nested converters</a:t>
            </a:r>
            <a:r>
              <a:rPr lang="en-US" sz="1800" dirty="0" smtClean="0"/>
              <a:t>.</a:t>
            </a:r>
          </a:p>
          <a:p>
            <a:pPr lvl="1"/>
            <a:r>
              <a:rPr lang="en-US" sz="1400" dirty="0" err="1"/>
              <a:t>I_ref</a:t>
            </a:r>
            <a:r>
              <a:rPr lang="en-US" sz="1400" dirty="0"/>
              <a:t> had a sudden jump; that was probably due to the change of current of RQX2.L2 by -5 A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This resulted in orbit oscillations</a:t>
            </a:r>
          </a:p>
          <a:p>
            <a:pPr lvl="1"/>
            <a:r>
              <a:rPr lang="en-US" sz="1600" dirty="0" smtClean="0"/>
              <a:t>Beam was dumped by fast losses on TCLA.B6L7.B2 </a:t>
            </a:r>
          </a:p>
          <a:p>
            <a:pPr lvl="1"/>
            <a:r>
              <a:rPr lang="en-US" sz="1600" dirty="0" smtClean="0"/>
              <a:t>The pc tripped </a:t>
            </a:r>
            <a:r>
              <a:rPr lang="en-US" sz="1600" dirty="0"/>
              <a:t>by overcurrent inside the </a:t>
            </a:r>
            <a:r>
              <a:rPr lang="en-US" sz="1600" dirty="0" smtClean="0"/>
              <a:t>RTQX1.L2, after 300 </a:t>
            </a:r>
            <a:r>
              <a:rPr lang="en-US" sz="1600" dirty="0" err="1" smtClean="0"/>
              <a:t>ms</a:t>
            </a:r>
            <a:endParaRPr lang="en-US" sz="1600" dirty="0" smtClean="0"/>
          </a:p>
          <a:p>
            <a:pPr lvl="2"/>
            <a:r>
              <a:rPr lang="en-US" sz="1400" dirty="0"/>
              <a:t>N.B. </a:t>
            </a:r>
            <a:r>
              <a:rPr lang="en-US" sz="1400" dirty="0" err="1"/>
              <a:t>Behaviour</a:t>
            </a:r>
            <a:r>
              <a:rPr lang="en-US" sz="1400" dirty="0"/>
              <a:t> of the PC (and protections) correct, apart for the initial current change (which is not clear whether is coming from the PC</a:t>
            </a:r>
            <a:r>
              <a:rPr lang="en-US" sz="1400" dirty="0" smtClean="0"/>
              <a:t>.)</a:t>
            </a:r>
          </a:p>
          <a:p>
            <a:pPr lvl="2"/>
            <a:r>
              <a:rPr lang="en-US" sz="1400" dirty="0"/>
              <a:t>the </a:t>
            </a:r>
            <a:r>
              <a:rPr lang="en-US" sz="1400" dirty="0" err="1"/>
              <a:t>subconverter</a:t>
            </a:r>
            <a:r>
              <a:rPr lang="en-US" sz="1400" dirty="0"/>
              <a:t> 3 of RTQX2.L2 went probably in </a:t>
            </a:r>
            <a:r>
              <a:rPr lang="en-US" sz="1400" dirty="0" smtClean="0"/>
              <a:t>short-circuit</a:t>
            </a:r>
          </a:p>
          <a:p>
            <a:r>
              <a:rPr lang="en-US" sz="1800" dirty="0" smtClean="0"/>
              <a:t> 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16/06/2012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20" y="3140960"/>
            <a:ext cx="4637695" cy="195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80" y="3140960"/>
            <a:ext cx="3726992" cy="316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57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behavior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16/06/2012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30" y="980660"/>
            <a:ext cx="6523820" cy="4992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4550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Filling 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556740"/>
            <a:ext cx="8229600" cy="1151875"/>
          </a:xfrm>
        </p:spPr>
        <p:txBody>
          <a:bodyPr/>
          <a:lstStyle/>
          <a:p>
            <a:r>
              <a:rPr lang="en-US" dirty="0" smtClean="0"/>
              <a:t>6 bunches for first injection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BSRT </a:t>
            </a:r>
            <a:r>
              <a:rPr lang="en-US" dirty="0" err="1" smtClean="0"/>
              <a:t>emittances</a:t>
            </a:r>
            <a:r>
              <a:rPr lang="en-US" dirty="0" smtClean="0"/>
              <a:t> at 600 </a:t>
            </a:r>
            <a:r>
              <a:rPr lang="en-US" dirty="0" err="1" smtClean="0"/>
              <a:t>GeV</a:t>
            </a:r>
            <a:r>
              <a:rPr lang="en-US" dirty="0" smtClean="0"/>
              <a:t>, B1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BSRT in squeeze: B1 looks ok again…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16/06/2012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50" y="1484730"/>
            <a:ext cx="3694064" cy="1432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49" y="908650"/>
            <a:ext cx="6663325" cy="57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45" y="3356990"/>
            <a:ext cx="7162599" cy="127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50" y="5085230"/>
            <a:ext cx="8473790" cy="1447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810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not smooth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92620"/>
            <a:ext cx="8229600" cy="1944270"/>
          </a:xfrm>
        </p:spPr>
        <p:txBody>
          <a:bodyPr/>
          <a:lstStyle/>
          <a:p>
            <a:r>
              <a:rPr lang="en-US" sz="2000" dirty="0" smtClean="0"/>
              <a:t>Longitudinal and transverse problems with beams from SPS</a:t>
            </a:r>
          </a:p>
          <a:p>
            <a:r>
              <a:rPr lang="en-US" sz="2000" dirty="0" smtClean="0"/>
              <a:t>Problems with longitudinal blow-up during the ramp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16/06/2012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590" y="4509150"/>
            <a:ext cx="7430595" cy="2171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30" y="1556740"/>
            <a:ext cx="3995920" cy="393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32050" y="1844780"/>
            <a:ext cx="3384470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Resulting in lower peak luminosities and possibly more heating of the MKI during the fill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72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40" y="2780910"/>
            <a:ext cx="5328740" cy="390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kicker MKI temperatures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20610"/>
            <a:ext cx="8229600" cy="2232310"/>
          </a:xfrm>
        </p:spPr>
        <p:txBody>
          <a:bodyPr/>
          <a:lstStyle/>
          <a:p>
            <a:r>
              <a:rPr lang="en-US" sz="1400" dirty="0" smtClean="0"/>
              <a:t>After increase of temperature thresholds on Thursday evening, MKI.8D is the limiting temperature which cannot be further increased as a reduced kick strength (faster rise time) has been measured for this magnet</a:t>
            </a:r>
          </a:p>
          <a:p>
            <a:r>
              <a:rPr lang="en-US" sz="1400" dirty="0" smtClean="0"/>
              <a:t>Just before beam dump at 15:55 – MKI.8D.DOWN was going down in temp, MKI.8D.UP was flat, but not going down yet.</a:t>
            </a:r>
          </a:p>
          <a:p>
            <a:pPr lvl="1"/>
            <a:r>
              <a:rPr lang="en-US" sz="1400" dirty="0" smtClean="0"/>
              <a:t>Max temperature 2 % above threshold – this depends on temp at start of stable beams</a:t>
            </a:r>
          </a:p>
          <a:p>
            <a:pPr lvl="1"/>
            <a:r>
              <a:rPr lang="en-US" sz="1400" dirty="0" smtClean="0"/>
              <a:t>This is after 13 hours of stable beams … Needed to what about 1.5 hours after beam dump before ok – 30 minutes wait.</a:t>
            </a:r>
          </a:p>
          <a:p>
            <a:r>
              <a:rPr lang="en-US" sz="1600" dirty="0" smtClean="0"/>
              <a:t>At this moment MKI.8D 4.6 % above threshold… would need a much longer wait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16/06/2012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5652150" y="4221110"/>
            <a:ext cx="1008141" cy="64809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588280" y="3945153"/>
            <a:ext cx="2232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MKI.8D UP and Down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23410" y="5589300"/>
            <a:ext cx="4968690" cy="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323410" y="4941210"/>
            <a:ext cx="5904820" cy="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156220" y="4941210"/>
            <a:ext cx="280839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Temperatures higher than in previous fill. Problem with bunch lengths in ramp...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4557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Individual bunch lengths at 8:50 this morning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16/06/2012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764630"/>
            <a:ext cx="5987060" cy="182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30" y="2636890"/>
            <a:ext cx="7645203" cy="3024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450" y="5805330"/>
            <a:ext cx="73450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bunch length comparison last two fills. Especially B1 is shorter, but we see more heating for B1 and B2….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6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Ahead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16/06/2012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230940" y="692620"/>
            <a:ext cx="8589650" cy="5904820"/>
          </a:xfrm>
        </p:spPr>
        <p:txBody>
          <a:bodyPr/>
          <a:lstStyle/>
          <a:p>
            <a:pPr>
              <a:tabLst>
                <a:tab pos="1314450" algn="l"/>
                <a:tab pos="2457450" algn="l"/>
              </a:tabLst>
            </a:pPr>
            <a:r>
              <a:rPr lang="en-US" sz="2000" b="1" u="sng" dirty="0" smtClean="0"/>
              <a:t>Delivering luminosity…</a:t>
            </a:r>
            <a:r>
              <a:rPr lang="en-US" sz="2000" b="1" dirty="0" smtClean="0"/>
              <a:t>  </a:t>
            </a:r>
          </a:p>
          <a:p>
            <a:pPr>
              <a:tabLst>
                <a:tab pos="1314450" algn="l"/>
                <a:tab pos="2457450" algn="l"/>
              </a:tabLst>
            </a:pPr>
            <a:r>
              <a:rPr lang="en-US" sz="2000" dirty="0" smtClean="0"/>
              <a:t>To be done…</a:t>
            </a:r>
          </a:p>
          <a:p>
            <a:pPr lvl="1" eaLnBrk="1" hangingPunct="1">
              <a:buClr>
                <a:srgbClr val="9999CC"/>
              </a:buClr>
            </a:pPr>
            <a:r>
              <a:rPr lang="en-US" sz="1800" dirty="0" smtClean="0"/>
              <a:t>RF:  </a:t>
            </a:r>
            <a:r>
              <a:rPr lang="en-US" sz="1600" dirty="0" smtClean="0">
                <a:solidFill>
                  <a:srgbClr val="000000"/>
                </a:solidFill>
              </a:rPr>
              <a:t>Long. blow-up at injection: tried it, </a:t>
            </a:r>
            <a:r>
              <a:rPr lang="en-US" sz="1600" b="1" dirty="0" smtClean="0">
                <a:solidFill>
                  <a:srgbClr val="FFC000"/>
                </a:solidFill>
              </a:rPr>
              <a:t>to be re-visited after TS</a:t>
            </a:r>
          </a:p>
          <a:p>
            <a:pPr lvl="1" eaLnBrk="1" hangingPunct="1">
              <a:buClr>
                <a:srgbClr val="9999CC"/>
              </a:buClr>
            </a:pPr>
            <a:r>
              <a:rPr lang="en-US" sz="1800" dirty="0" smtClean="0"/>
              <a:t>New filling scheme </a:t>
            </a:r>
            <a:r>
              <a:rPr lang="en-US" sz="1600" dirty="0" smtClean="0"/>
              <a:t>(6 non colliding bunches for ATLAS/CMS)</a:t>
            </a:r>
            <a:r>
              <a:rPr lang="en-US" sz="1800" dirty="0" smtClean="0"/>
              <a:t>: </a:t>
            </a:r>
            <a:r>
              <a:rPr lang="en-US" sz="1600" b="1" dirty="0" smtClean="0">
                <a:solidFill>
                  <a:srgbClr val="00B050"/>
                </a:solidFill>
              </a:rPr>
              <a:t>In - OK</a:t>
            </a:r>
          </a:p>
          <a:p>
            <a:pPr lvl="1" eaLnBrk="1" hangingPunct="1">
              <a:buClr>
                <a:srgbClr val="9999CC"/>
              </a:buClr>
            </a:pP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ADT: Pilot for 15min. 6b for 15min.</a:t>
            </a:r>
          </a:p>
          <a:p>
            <a:pPr lvl="1" eaLnBrk="1" hangingPunct="1">
              <a:buClr>
                <a:srgbClr val="9999CC"/>
              </a:buClr>
            </a:pPr>
            <a:r>
              <a:rPr lang="en-US" sz="1800" dirty="0" smtClean="0"/>
              <a:t>Impact of TETRA on hump / beam: </a:t>
            </a:r>
            <a:r>
              <a:rPr lang="en-US" sz="1600" dirty="0" smtClean="0">
                <a:solidFill>
                  <a:srgbClr val="000000"/>
                </a:solidFill>
              </a:rPr>
              <a:t>30 </a:t>
            </a:r>
            <a:r>
              <a:rPr lang="en-US" sz="1600" dirty="0" err="1" smtClean="0">
                <a:solidFill>
                  <a:srgbClr val="000000"/>
                </a:solidFill>
              </a:rPr>
              <a:t>mins</a:t>
            </a:r>
            <a:r>
              <a:rPr lang="en-US" sz="1600" dirty="0" smtClean="0">
                <a:solidFill>
                  <a:srgbClr val="000000"/>
                </a:solidFill>
              </a:rPr>
              <a:t> at injection with probe bunches.</a:t>
            </a:r>
          </a:p>
          <a:p>
            <a:pPr lvl="1" eaLnBrk="1" hangingPunct="1">
              <a:buClr>
                <a:srgbClr val="9999CC"/>
              </a:buClr>
            </a:pPr>
            <a:r>
              <a:rPr lang="en-US" sz="1800" dirty="0" smtClean="0"/>
              <a:t>Access: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TCLIB.6R2.B1 electronics and LVDT sensor.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MAD PM15: motors of inner doors not working (at least 4 hours).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BI in Pt4 (3-4 hours, working hours). 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TOTEM vacuum gauge (3 hours, not urgent).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MCBV18.L4B1 and RCO.A12.B1 to be repaired </a:t>
            </a:r>
            <a:r>
              <a:rPr lang="en-US" sz="1400" smtClean="0">
                <a:solidFill>
                  <a:srgbClr val="000000"/>
                </a:solidFill>
                <a:cs typeface="Times New Roman"/>
              </a:rPr>
              <a:t>/ replaced.</a:t>
            </a:r>
            <a:endParaRPr lang="en-US" sz="1400" dirty="0" smtClean="0">
              <a:solidFill>
                <a:srgbClr val="000000"/>
              </a:solidFill>
              <a:cs typeface="Times New Roman"/>
            </a:endParaRP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LBDS Check/repair Ethernet connection on FEC cfc-ua63-mkdtspm. 1 hour during working hours, N. </a:t>
            </a:r>
            <a:r>
              <a:rPr lang="en-US" sz="1400" dirty="0" err="1" smtClean="0">
                <a:solidFill>
                  <a:srgbClr val="000000"/>
                </a:solidFill>
                <a:cs typeface="Times New Roman"/>
              </a:rPr>
              <a:t>Magnin</a:t>
            </a: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Collimator cooling check TCT IR8 – Oliver </a:t>
            </a:r>
            <a:r>
              <a:rPr lang="en-US" sz="1400" dirty="0" err="1" smtClean="0">
                <a:solidFill>
                  <a:srgbClr val="000000"/>
                </a:solidFill>
                <a:cs typeface="Times New Roman"/>
              </a:rPr>
              <a:t>Aberle</a:t>
            </a:r>
            <a:endParaRPr lang="en-US" sz="1400" dirty="0" smtClean="0">
              <a:solidFill>
                <a:srgbClr val="000000"/>
              </a:solidFill>
              <a:cs typeface="Times New Roman"/>
            </a:endParaRP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Pt.7 (IMPACT: 18638) to exchange two amplifiers for the diamond BLMs. 2 hours (</a:t>
            </a:r>
            <a:r>
              <a:rPr lang="en-US" sz="1400" dirty="0" err="1" smtClean="0">
                <a:solidFill>
                  <a:srgbClr val="000000"/>
                </a:solidFill>
                <a:cs typeface="Times New Roman"/>
              </a:rPr>
              <a:t>Ewald</a:t>
            </a: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).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BI: UA43 - lost remote communication with one of our controls front-ends. ½ hour.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BI: Q7R4 (RF zone) - install attenuator and temperature probes on the HT- monitor to be retrieved during the next TS. ½ hour.</a:t>
            </a:r>
          </a:p>
          <a:p>
            <a:pPr>
              <a:tabLst>
                <a:tab pos="1314450" algn="l"/>
                <a:tab pos="2457450" algn="l"/>
              </a:tabLst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45671992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52882</TotalTime>
  <Words>677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Friday 15th June</vt:lpstr>
      <vt:lpstr>15:54 Beam dumped, triplet RQX.L2 tripped</vt:lpstr>
      <vt:lpstr>PC behavior</vt:lpstr>
      <vt:lpstr>New Filling Scheme</vt:lpstr>
      <vt:lpstr>Injection not smooth</vt:lpstr>
      <vt:lpstr>Injection kicker MKI temperatures</vt:lpstr>
      <vt:lpstr>Individual bunch lengths at 8:50 this morning</vt:lpstr>
      <vt:lpstr>Planning Ahead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uythoven</cp:lastModifiedBy>
  <cp:revision>2993</cp:revision>
  <dcterms:created xsi:type="dcterms:W3CDTF">2010-07-26T05:43:59Z</dcterms:created>
  <dcterms:modified xsi:type="dcterms:W3CDTF">2012-06-16T08:12:33Z</dcterms:modified>
</cp:coreProperties>
</file>