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4" r:id="rId1"/>
  </p:sldMasterIdLst>
  <p:notesMasterIdLst>
    <p:notesMasterId r:id="rId10"/>
  </p:notesMasterIdLst>
  <p:handoutMasterIdLst>
    <p:handoutMasterId r:id="rId11"/>
  </p:handoutMasterIdLst>
  <p:sldIdLst>
    <p:sldId id="263" r:id="rId2"/>
    <p:sldId id="261" r:id="rId3"/>
    <p:sldId id="264" r:id="rId4"/>
    <p:sldId id="265" r:id="rId5"/>
    <p:sldId id="262" r:id="rId6"/>
    <p:sldId id="268" r:id="rId7"/>
    <p:sldId id="266" r:id="rId8"/>
    <p:sldId id="267" r:id="rId9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FF"/>
    <a:srgbClr val="018942"/>
    <a:srgbClr val="FFCC66"/>
    <a:srgbClr val="B82300"/>
    <a:srgbClr val="FF9999"/>
    <a:srgbClr val="FE8002"/>
    <a:srgbClr val="CC0099"/>
    <a:srgbClr val="006600"/>
    <a:srgbClr val="FD5C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43" autoAdjust="0"/>
    <p:restoredTop sz="99274" autoAdjust="0"/>
  </p:normalViewPr>
  <p:slideViewPr>
    <p:cSldViewPr snapToObjects="1">
      <p:cViewPr>
        <p:scale>
          <a:sx n="70" d="100"/>
          <a:sy n="70" d="100"/>
        </p:scale>
        <p:origin x="-370" y="-350"/>
      </p:cViewPr>
      <p:guideLst>
        <p:guide orient="horz" pos="2704"/>
        <p:guide pos="57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6CFEE5-E694-4D75-B600-43F31FF6BBFA}" type="datetimeFigureOut">
              <a:rPr lang="en-US"/>
              <a:pPr>
                <a:defRPr/>
              </a:pPr>
              <a:t>5/27/2012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8BD28E1-838A-4D4B-811C-2658FD1F6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867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fld id="{47B2CF9C-0117-4802-A492-4949F13F6F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915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7089497-6043-4A13-B4D8-5E09838C7E08}" type="slidenum">
              <a:rPr lang="en-US" sz="16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/>
          </a:p>
        </p:txBody>
      </p:sp>
      <p:sp>
        <p:nvSpPr>
          <p:cNvPr id="8" name="Line 21"/>
          <p:cNvSpPr>
            <a:spLocks noChangeShapeType="1"/>
          </p:cNvSpPr>
          <p:nvPr userDrawn="1"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52550" y="3505200"/>
            <a:ext cx="6400800" cy="2324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lvl="1">
              <a:defRPr/>
            </a:lvl2pPr>
            <a:lvl3pPr lvl="2">
              <a:defRPr/>
            </a:lvl3pPr>
            <a:lvl4pPr lvl="3">
              <a:defRPr/>
            </a:lvl4pPr>
            <a:lvl5pPr lvl="4">
              <a:defRPr/>
            </a:lvl5pPr>
          </a:lstStyle>
          <a:p>
            <a:r>
              <a:rPr lang="de-CH"/>
              <a:t>Text Level 1 20 Pt. </a:t>
            </a:r>
          </a:p>
          <a:p>
            <a:pPr lvl="1"/>
            <a:r>
              <a:rPr lang="de-CH"/>
              <a:t>Text Level 2 18 Pt.</a:t>
            </a:r>
          </a:p>
          <a:p>
            <a:pPr lvl="2"/>
            <a:r>
              <a:rPr lang="de-CH"/>
              <a:t>Text Level 3 16 Pt.</a:t>
            </a:r>
          </a:p>
          <a:p>
            <a:pPr lvl="3"/>
            <a:r>
              <a:rPr lang="de-CH"/>
              <a:t>Text Level 4 14 Pt.</a:t>
            </a:r>
          </a:p>
          <a:p>
            <a:pPr lvl="4"/>
            <a:r>
              <a:rPr lang="de-CH"/>
              <a:t>Text Level 5 14 Pt.</a:t>
            </a:r>
            <a:endParaRPr lang="en-US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0193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Templ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7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Rectangle 47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13" y="92075"/>
            <a:ext cx="6334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160338"/>
            <a:ext cx="49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7"/>
          <p:cNvSpPr txBox="1"/>
          <p:nvPr userDrawn="1"/>
        </p:nvSpPr>
        <p:spPr>
          <a:xfrm>
            <a:off x="-9525" y="187325"/>
            <a:ext cx="6096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100" dirty="0">
                <a:solidFill>
                  <a:schemeClr val="bg1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chemeClr val="bg1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4"/>
          <p:cNvSpPr>
            <a:spLocks noChangeArrowheads="1"/>
          </p:cNvSpPr>
          <p:nvPr userDrawn="1"/>
        </p:nvSpPr>
        <p:spPr bwMode="auto">
          <a:xfrm>
            <a:off x="0" y="66421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markus.zerlauth@cern.ch</a:t>
            </a:r>
          </a:p>
        </p:txBody>
      </p:sp>
      <p:sp>
        <p:nvSpPr>
          <p:cNvPr id="9" name="Rectangle 34"/>
          <p:cNvSpPr>
            <a:spLocks noChangeArrowheads="1"/>
          </p:cNvSpPr>
          <p:nvPr userDrawn="1"/>
        </p:nvSpPr>
        <p:spPr bwMode="auto">
          <a:xfrm>
            <a:off x="1828800" y="6642100"/>
            <a:ext cx="5486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LHC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 Performance</a:t>
            </a:r>
            <a:r>
              <a:rPr lang="en-US" sz="1200" baseline="0" dirty="0" smtClean="0">
                <a:solidFill>
                  <a:schemeClr val="bg1"/>
                </a:solidFill>
                <a:latin typeface="Calibri" pitchFamily="34" charset="0"/>
              </a:rPr>
              <a:t> Workshop – Chamonix 2012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01000" y="6629400"/>
            <a:ext cx="1143000" cy="228600"/>
          </a:xfrm>
          <a:prstGeom prst="rect">
            <a:avLst/>
          </a:prstGeom>
        </p:spPr>
        <p:txBody>
          <a:bodyPr/>
          <a:lstStyle>
            <a:lvl1pPr eaLnBrk="1" hangingPunct="1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95C3B5D-A04A-42D5-B914-BF8EC138D9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85813"/>
            <a:ext cx="8229600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Text Level 1 20 </a:t>
            </a:r>
            <a:r>
              <a:rPr lang="de-CH" dirty="0" err="1" smtClean="0"/>
              <a:t>Pt</a:t>
            </a:r>
            <a:r>
              <a:rPr lang="de-CH" dirty="0" smtClean="0"/>
              <a:t>. </a:t>
            </a:r>
          </a:p>
          <a:p>
            <a:pPr lvl="1"/>
            <a:r>
              <a:rPr lang="de-CH" dirty="0" smtClean="0"/>
              <a:t>Text Level 2 18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2"/>
            <a:r>
              <a:rPr lang="de-CH" dirty="0" smtClean="0"/>
              <a:t>Text Level 3 16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3"/>
            <a:r>
              <a:rPr lang="de-CH" dirty="0" smtClean="0"/>
              <a:t>Text Level 4 14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4"/>
            <a:r>
              <a:rPr lang="de-CH" dirty="0" smtClean="0"/>
              <a:t>Text Level 5 14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  <a:endParaRPr lang="en-US" dirty="0" smtClean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209800" y="6556375"/>
            <a:ext cx="46482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dirty="0" smtClean="0"/>
              <a:t>2012-05-26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381000" y="6542088"/>
            <a:ext cx="338613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00" dirty="0" smtClean="0"/>
              <a:t>9:00</a:t>
            </a:r>
            <a:r>
              <a:rPr lang="en-US" sz="1300" baseline="0" dirty="0" smtClean="0"/>
              <a:t> meeting</a:t>
            </a:r>
            <a:endParaRPr lang="en-US" sz="1300" dirty="0"/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5727700" y="6542088"/>
            <a:ext cx="26670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300" dirty="0" smtClean="0"/>
              <a:t>EBH</a:t>
            </a:r>
            <a:endParaRPr lang="en-US" sz="1300" dirty="0"/>
          </a:p>
        </p:txBody>
      </p:sp>
      <p:sp>
        <p:nvSpPr>
          <p:cNvPr id="1030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79375"/>
            <a:ext cx="82184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D9D0EF41-8BD5-4BA3-B152-07B4757AE79F}" type="slidenum">
              <a:rPr lang="en-US" sz="16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458788" y="71437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4" r:id="rId2"/>
    <p:sldLayoutId id="2147483815" r:id="rId3"/>
    <p:sldLayoutId id="2147483816" r:id="rId4"/>
    <p:sldLayoutId id="2147483818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3399"/>
          </a:solidFill>
          <a:latin typeface="+mn-lt"/>
          <a:ea typeface="+mn-ea"/>
          <a:cs typeface="+mn-cs"/>
        </a:defRPr>
      </a:lvl1pPr>
      <a:lvl2pPr marL="565150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906463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2493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0589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61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33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05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holzer\AppData\Local\Temp\201205251503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524" y="3789040"/>
            <a:ext cx="421246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accent2"/>
                </a:solidFill>
              </a:rPr>
              <a:t>3:44 – 15:04 </a:t>
            </a:r>
            <a:r>
              <a:rPr lang="en-US" sz="1800" dirty="0">
                <a:solidFill>
                  <a:schemeClr val="accent2"/>
                </a:solidFill>
              </a:rPr>
              <a:t>stable </a:t>
            </a:r>
            <a:r>
              <a:rPr lang="en-US" sz="1800" dirty="0" smtClean="0">
                <a:solidFill>
                  <a:schemeClr val="accent2"/>
                </a:solidFill>
              </a:rPr>
              <a:t>beams Fill 2663 </a:t>
            </a:r>
            <a:br>
              <a:rPr lang="en-US" sz="1800" dirty="0" smtClean="0">
                <a:solidFill>
                  <a:schemeClr val="accent2"/>
                </a:solidFill>
              </a:rPr>
            </a:br>
            <a:r>
              <a:rPr lang="en-US" sz="1800" dirty="0" smtClean="0">
                <a:solidFill>
                  <a:schemeClr val="accent2"/>
                </a:solidFill>
              </a:rPr>
              <a:t>(dumped by operator)</a:t>
            </a:r>
          </a:p>
          <a:p>
            <a:pPr lvl="1"/>
            <a:r>
              <a:rPr lang="en-US" sz="1800" dirty="0" smtClean="0">
                <a:solidFill>
                  <a:schemeClr val="accent2"/>
                </a:solidFill>
              </a:rPr>
              <a:t>1.51e11 </a:t>
            </a:r>
            <a:r>
              <a:rPr lang="en-US" sz="1800" dirty="0">
                <a:solidFill>
                  <a:schemeClr val="accent2"/>
                </a:solidFill>
              </a:rPr>
              <a:t>average bunch </a:t>
            </a:r>
            <a:r>
              <a:rPr lang="en-US" sz="1800" dirty="0" smtClean="0">
                <a:solidFill>
                  <a:schemeClr val="accent2"/>
                </a:solidFill>
              </a:rPr>
              <a:t>intensity</a:t>
            </a:r>
          </a:p>
          <a:p>
            <a:pPr lvl="1"/>
            <a:r>
              <a:rPr lang="en-US" sz="1800" b="1" dirty="0">
                <a:solidFill>
                  <a:srgbClr val="018942"/>
                </a:solidFill>
              </a:rPr>
              <a:t>Peak </a:t>
            </a:r>
            <a:r>
              <a:rPr lang="en-US" sz="1800" b="1" dirty="0" err="1">
                <a:solidFill>
                  <a:srgbClr val="018942"/>
                </a:solidFill>
              </a:rPr>
              <a:t>lumi</a:t>
            </a:r>
            <a:r>
              <a:rPr lang="en-US" sz="1800" b="1" dirty="0">
                <a:solidFill>
                  <a:srgbClr val="018942"/>
                </a:solidFill>
              </a:rPr>
              <a:t>: </a:t>
            </a:r>
            <a:r>
              <a:rPr lang="en-US" sz="1800" b="1" dirty="0" smtClean="0">
                <a:solidFill>
                  <a:srgbClr val="018942"/>
                </a:solidFill>
              </a:rPr>
              <a:t>6.5 </a:t>
            </a:r>
            <a:r>
              <a:rPr lang="en-US" sz="1800" b="1" kern="1200" dirty="0">
                <a:solidFill>
                  <a:srgbClr val="018942"/>
                </a:solidFill>
              </a:rPr>
              <a:t>10</a:t>
            </a:r>
            <a:r>
              <a:rPr lang="en-US" sz="1800" b="1" kern="1200" baseline="30000" dirty="0">
                <a:solidFill>
                  <a:srgbClr val="018942"/>
                </a:solidFill>
              </a:rPr>
              <a:t>33</a:t>
            </a:r>
            <a:r>
              <a:rPr lang="en-US" sz="1800" b="1" kern="1200" dirty="0">
                <a:solidFill>
                  <a:srgbClr val="018942"/>
                </a:solidFill>
              </a:rPr>
              <a:t> cm</a:t>
            </a:r>
            <a:r>
              <a:rPr lang="en-US" sz="1800" b="1" kern="1200" baseline="30000" dirty="0">
                <a:solidFill>
                  <a:srgbClr val="018942"/>
                </a:solidFill>
              </a:rPr>
              <a:t>-2</a:t>
            </a:r>
            <a:r>
              <a:rPr lang="en-US" sz="1800" b="1" kern="1200" dirty="0">
                <a:solidFill>
                  <a:srgbClr val="018942"/>
                </a:solidFill>
              </a:rPr>
              <a:t>s</a:t>
            </a:r>
            <a:r>
              <a:rPr lang="en-US" sz="1800" b="1" kern="1200" baseline="30000" dirty="0">
                <a:solidFill>
                  <a:srgbClr val="018942"/>
                </a:solidFill>
              </a:rPr>
              <a:t>-1</a:t>
            </a:r>
          </a:p>
          <a:p>
            <a:pPr lvl="1"/>
            <a:r>
              <a:rPr lang="en-US" sz="1800" kern="1200" dirty="0"/>
              <a:t>Integrated </a:t>
            </a:r>
            <a:r>
              <a:rPr lang="en-US" sz="1800" kern="1200" dirty="0" err="1"/>
              <a:t>lumi</a:t>
            </a:r>
            <a:r>
              <a:rPr lang="en-US" sz="1800" kern="1200" dirty="0"/>
              <a:t> </a:t>
            </a:r>
            <a:r>
              <a:rPr lang="en-US" sz="1800" kern="1200" dirty="0" smtClean="0"/>
              <a:t>167 pb-1</a:t>
            </a:r>
          </a:p>
          <a:p>
            <a:endParaRPr lang="en-US" kern="1200" dirty="0" smtClean="0"/>
          </a:p>
          <a:p>
            <a:endParaRPr lang="en-US" kern="1200" dirty="0"/>
          </a:p>
          <a:p>
            <a:endParaRPr lang="en-US" kern="1200" dirty="0" smtClean="0"/>
          </a:p>
          <a:p>
            <a:endParaRPr lang="en-US" kern="1200" dirty="0"/>
          </a:p>
          <a:p>
            <a:endParaRPr lang="en-US" kern="1200" dirty="0" smtClean="0"/>
          </a:p>
          <a:p>
            <a:endParaRPr lang="en-US" kern="1200" dirty="0" smtClean="0"/>
          </a:p>
          <a:p>
            <a:endParaRPr lang="en-US" sz="1800" kern="1200" dirty="0" smtClean="0"/>
          </a:p>
          <a:p>
            <a:r>
              <a:rPr lang="en-US" sz="1800" kern="1200" dirty="0" smtClean="0"/>
              <a:t>14:30 – 15:00 </a:t>
            </a:r>
            <a:r>
              <a:rPr lang="en-US" sz="1800" kern="1200" dirty="0" smtClean="0">
                <a:solidFill>
                  <a:srgbClr val="0000FF"/>
                </a:solidFill>
              </a:rPr>
              <a:t>tune scan B2</a:t>
            </a:r>
          </a:p>
          <a:p>
            <a:r>
              <a:rPr lang="en-US" sz="1800" kern="1200" dirty="0" smtClean="0"/>
              <a:t>Going up by 0.003 in H and V (0.001steps)</a:t>
            </a:r>
          </a:p>
          <a:p>
            <a:r>
              <a:rPr lang="en-US" sz="1800" kern="1200" dirty="0" smtClean="0"/>
              <a:t>Going down by 0.008 in H and V (0.001 steps)</a:t>
            </a:r>
            <a:endParaRPr lang="en-US" sz="1600" kern="1200" dirty="0" smtClean="0"/>
          </a:p>
          <a:p>
            <a:r>
              <a:rPr lang="en-US" sz="1800" kern="1200" dirty="0" smtClean="0">
                <a:solidFill>
                  <a:srgbClr val="0000FF"/>
                </a:solidFill>
              </a:rPr>
              <a:t>No improvements in lifetime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25.5. Morning</a:t>
            </a:r>
            <a:endParaRPr lang="en-GB" dirty="0"/>
          </a:p>
        </p:txBody>
      </p:sp>
      <p:pic>
        <p:nvPicPr>
          <p:cNvPr id="1028" name="Picture 4" descr="C:\Users\eholzer\AppData\Local\Temp\2012052515040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" b="9999"/>
          <a:stretch/>
        </p:blipFill>
        <p:spPr bwMode="auto">
          <a:xfrm>
            <a:off x="4629150" y="91206"/>
            <a:ext cx="4442483" cy="333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holzer\AppData\Local\Temp\2012052512580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2" r="17500" b="14992"/>
          <a:stretch/>
        </p:blipFill>
        <p:spPr bwMode="auto">
          <a:xfrm>
            <a:off x="395536" y="2482904"/>
            <a:ext cx="3773683" cy="236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087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15:00 – 17:30 </a:t>
            </a:r>
            <a:r>
              <a:rPr lang="en-US" dirty="0" smtClean="0">
                <a:solidFill>
                  <a:srgbClr val="0000FF"/>
                </a:solidFill>
              </a:rPr>
              <a:t>Scheduled access</a:t>
            </a:r>
          </a:p>
          <a:p>
            <a:pPr lvl="1"/>
            <a:r>
              <a:rPr lang="en-US" dirty="0" smtClean="0"/>
              <a:t>Atlas gas leak, </a:t>
            </a:r>
            <a:r>
              <a:rPr lang="en-US" dirty="0" err="1" smtClean="0"/>
              <a:t>LHCb</a:t>
            </a:r>
            <a:endParaRPr lang="en-US" dirty="0" smtClean="0"/>
          </a:p>
          <a:p>
            <a:pPr lvl="1"/>
            <a:r>
              <a:rPr lang="en-US" dirty="0" err="1" smtClean="0"/>
              <a:t>Pt</a:t>
            </a:r>
            <a:r>
              <a:rPr lang="en-US" dirty="0" smtClean="0"/>
              <a:t> 6 interlock BPMS cabling check and attenuators</a:t>
            </a:r>
          </a:p>
          <a:p>
            <a:pPr lvl="1"/>
            <a:r>
              <a:rPr lang="en-US" dirty="0" smtClean="0"/>
              <a:t>Vacuum </a:t>
            </a:r>
            <a:r>
              <a:rPr lang="en-US" dirty="0" err="1" smtClean="0"/>
              <a:t>Pt</a:t>
            </a:r>
            <a:r>
              <a:rPr lang="en-US" dirty="0"/>
              <a:t> 4 to repair a pumping group at </a:t>
            </a:r>
            <a:r>
              <a:rPr lang="en-US" dirty="0" smtClean="0"/>
              <a:t>14R4</a:t>
            </a:r>
          </a:p>
          <a:p>
            <a:pPr lvl="1"/>
            <a:r>
              <a:rPr lang="en-US" dirty="0"/>
              <a:t>TOTEM LVDT bypass </a:t>
            </a:r>
            <a:r>
              <a:rPr lang="en-US" dirty="0" smtClean="0"/>
              <a:t>activated and </a:t>
            </a:r>
            <a:r>
              <a:rPr lang="en-US" dirty="0"/>
              <a:t>BIC channel #4 (TOTEM) on </a:t>
            </a:r>
            <a:r>
              <a:rPr lang="en-US" dirty="0" smtClean="0"/>
              <a:t>B2 injection BIC (CIB.SR8.INJ2.2) disabled (spurious interlocks from Wednesday)</a:t>
            </a:r>
          </a:p>
          <a:p>
            <a:r>
              <a:rPr lang="en-US" dirty="0" smtClean="0"/>
              <a:t>Summary of interlocked BPMs Pt6 access:</a:t>
            </a:r>
          </a:p>
          <a:p>
            <a:pPr lvl="1"/>
            <a:r>
              <a:rPr lang="en-US" dirty="0" smtClean="0"/>
              <a:t>Found errors in cable numbers in the documentation which was used for placing the attenuators </a:t>
            </a:r>
            <a:r>
              <a:rPr lang="en-US" dirty="0" smtClean="0">
                <a:sym typeface="Wingdings" pitchFamily="2" charset="2"/>
              </a:rPr>
              <a:t> corrected attenuator placement</a:t>
            </a:r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Afternoon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11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19:00 </a:t>
            </a:r>
            <a:r>
              <a:rPr lang="en-US" dirty="0">
                <a:solidFill>
                  <a:srgbClr val="0000FF"/>
                </a:solidFill>
                <a:sym typeface="Wingdings" pitchFamily="2" charset="2"/>
              </a:rPr>
              <a:t>interlock BPMS B2 tests – all found OK</a:t>
            </a:r>
          </a:p>
          <a:p>
            <a:pPr lvl="1"/>
            <a:r>
              <a:rPr lang="en-US" dirty="0">
                <a:sym typeface="Wingdings" pitchFamily="2" charset="2"/>
              </a:rPr>
              <a:t>Testing the position interlock functionality with beam bump</a:t>
            </a:r>
          </a:p>
          <a:p>
            <a:pPr lvl="1"/>
            <a:r>
              <a:rPr lang="en-GB" dirty="0"/>
              <a:t>Scraping B2 with TCP.D6R7.B2 (sensitivity test)</a:t>
            </a:r>
          </a:p>
          <a:p>
            <a:pPr lvl="2"/>
            <a:r>
              <a:rPr lang="en-US" dirty="0"/>
              <a:t>BPMSA.B4R6.B2 decreased from 6e10 to </a:t>
            </a:r>
            <a:r>
              <a:rPr lang="en-US" dirty="0">
                <a:solidFill>
                  <a:srgbClr val="0000FF"/>
                </a:solidFill>
              </a:rPr>
              <a:t>4e10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BPMSA.A4R6.B2 increased from 1.1e10 to </a:t>
            </a:r>
            <a:r>
              <a:rPr lang="en-US" dirty="0">
                <a:solidFill>
                  <a:srgbClr val="0000FF"/>
                </a:solidFill>
              </a:rPr>
              <a:t>3e10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Probes </a:t>
            </a:r>
            <a:r>
              <a:rPr lang="en-US" dirty="0"/>
              <a:t>should now be invisible to the system when in low </a:t>
            </a:r>
            <a:r>
              <a:rPr lang="en-US" dirty="0" smtClean="0"/>
              <a:t>sensitivity.</a:t>
            </a:r>
          </a:p>
          <a:p>
            <a:pPr lvl="1"/>
            <a:r>
              <a:rPr lang="en-US" dirty="0" smtClean="0"/>
              <a:t>Margin </a:t>
            </a:r>
            <a:r>
              <a:rPr lang="en-US" dirty="0"/>
              <a:t>for single bunch loss with physics beams increased. </a:t>
            </a:r>
            <a:r>
              <a:rPr lang="en-US" dirty="0">
                <a:solidFill>
                  <a:srgbClr val="0000FF"/>
                </a:solidFill>
              </a:rPr>
              <a:t>Should now be OK down to </a:t>
            </a:r>
            <a:r>
              <a:rPr lang="en-US" dirty="0" smtClean="0">
                <a:solidFill>
                  <a:srgbClr val="0000FF"/>
                </a:solidFill>
              </a:rPr>
              <a:t>4e10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These </a:t>
            </a:r>
            <a:r>
              <a:rPr lang="en-US" dirty="0"/>
              <a:t>limits can probably still be </a:t>
            </a:r>
            <a:r>
              <a:rPr lang="en-US" dirty="0" err="1"/>
              <a:t>optimised</a:t>
            </a:r>
            <a:r>
              <a:rPr lang="en-US" dirty="0"/>
              <a:t> to bring the limits on all interlock BPMs to between 2-3e10. Requires access to </a:t>
            </a:r>
            <a:r>
              <a:rPr lang="en-US" dirty="0" smtClean="0"/>
              <a:t>UA67.</a:t>
            </a:r>
          </a:p>
          <a:p>
            <a:pPr lvl="1"/>
            <a:r>
              <a:rPr lang="en-US" dirty="0" smtClean="0"/>
              <a:t>OP </a:t>
            </a:r>
            <a:r>
              <a:rPr lang="en-US" dirty="0"/>
              <a:t>should still check bunch counts with the machine full to verify correct functioning with multi-bunch fills.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afternoon cont.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6968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Trimmed RF frequency at injection </a:t>
            </a:r>
            <a:br>
              <a:rPr lang="en-US" dirty="0" smtClean="0"/>
            </a:br>
            <a:r>
              <a:rPr lang="en-US" dirty="0" smtClean="0"/>
              <a:t>by +18Hz and corrected </a:t>
            </a:r>
            <a:r>
              <a:rPr lang="en-GB" dirty="0"/>
              <a:t>B2 TL</a:t>
            </a:r>
          </a:p>
          <a:p>
            <a:r>
              <a:rPr lang="en-US" dirty="0"/>
              <a:t>Controls problems on BBQ and OFSU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fixed </a:t>
            </a:r>
            <a:r>
              <a:rPr lang="en-US" dirty="0"/>
              <a:t>by rebooting/killing processes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be followed up after the </a:t>
            </a:r>
            <a:r>
              <a:rPr lang="en-US" dirty="0" smtClean="0"/>
              <a:t>WE (30’)</a:t>
            </a:r>
          </a:p>
          <a:p>
            <a:r>
              <a:rPr lang="en-US" dirty="0" smtClean="0"/>
              <a:t>21:50 IPCO communication </a:t>
            </a:r>
            <a:r>
              <a:rPr lang="en-US" dirty="0"/>
              <a:t>problems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the </a:t>
            </a:r>
            <a:r>
              <a:rPr lang="en-US" dirty="0" smtClean="0"/>
              <a:t>LBDS and </a:t>
            </a:r>
            <a:r>
              <a:rPr lang="en-US" dirty="0"/>
              <a:t>the MKI </a:t>
            </a:r>
            <a:r>
              <a:rPr lang="en-US" dirty="0" smtClean="0"/>
              <a:t>FECs (40’)</a:t>
            </a:r>
          </a:p>
          <a:p>
            <a:r>
              <a:rPr lang="en-US" dirty="0"/>
              <a:t>RQ6.R1 tripped at injection current </a:t>
            </a:r>
            <a:r>
              <a:rPr lang="en-US" dirty="0" smtClean="0"/>
              <a:t>(</a:t>
            </a:r>
            <a:r>
              <a:rPr lang="en-US" dirty="0"/>
              <a:t>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spike </a:t>
            </a:r>
            <a:r>
              <a:rPr lang="en-US" dirty="0"/>
              <a:t>on </a:t>
            </a:r>
            <a:r>
              <a:rPr lang="en-US" dirty="0" err="1"/>
              <a:t>U_res</a:t>
            </a:r>
            <a:r>
              <a:rPr lang="en-US" dirty="0"/>
              <a:t> of Q6.R1 </a:t>
            </a:r>
            <a:r>
              <a:rPr lang="en-US" dirty="0" smtClean="0"/>
              <a:t>triggered the heaters); powering subsector </a:t>
            </a:r>
            <a:r>
              <a:rPr lang="en-US" dirty="0"/>
              <a:t>LR1 </a:t>
            </a:r>
            <a:r>
              <a:rPr lang="en-US" dirty="0" smtClean="0"/>
              <a:t>down (2:15)</a:t>
            </a:r>
          </a:p>
          <a:p>
            <a:r>
              <a:rPr lang="en-US" dirty="0"/>
              <a:t>0:50 </a:t>
            </a:r>
            <a:r>
              <a:rPr lang="en-US" dirty="0" smtClean="0"/>
              <a:t>Dry </a:t>
            </a:r>
            <a:r>
              <a:rPr lang="en-US" dirty="0"/>
              <a:t>dump to check LBDS is OK now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after </a:t>
            </a:r>
            <a:r>
              <a:rPr lang="en-US" dirty="0"/>
              <a:t>the reboot of several </a:t>
            </a:r>
            <a:r>
              <a:rPr lang="en-US" dirty="0" smtClean="0"/>
              <a:t>FEC</a:t>
            </a:r>
          </a:p>
          <a:p>
            <a:r>
              <a:rPr lang="en-US" dirty="0" smtClean="0"/>
              <a:t>0:55 re-injecting, +5Hz frequency trim</a:t>
            </a:r>
            <a:br>
              <a:rPr lang="en-US" dirty="0" smtClean="0"/>
            </a:br>
            <a:r>
              <a:rPr lang="en-US" dirty="0" smtClean="0"/>
              <a:t>~1.53e11 bunch intensity, clean ramp</a:t>
            </a:r>
            <a:br>
              <a:rPr lang="en-US" dirty="0" smtClean="0"/>
            </a:br>
            <a:r>
              <a:rPr lang="en-US" dirty="0" smtClean="0"/>
              <a:t>and squeeze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Night</a:t>
            </a:r>
            <a:endParaRPr lang="en-GB" dirty="0"/>
          </a:p>
        </p:txBody>
      </p:sp>
      <p:pic>
        <p:nvPicPr>
          <p:cNvPr id="2050" name="Picture 2" descr="C:\Users\eholzer\AppData\Local\Temp\2012052521512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343872" y="188640"/>
            <a:ext cx="3726572" cy="302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holzer\AppData\Local\Temp\2012052601392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8750"/>
          <a:stretch/>
        </p:blipFill>
        <p:spPr bwMode="auto">
          <a:xfrm>
            <a:off x="5514545" y="3861048"/>
            <a:ext cx="3555899" cy="29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81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3:21 Fill 2668 </a:t>
            </a:r>
            <a:r>
              <a:rPr lang="en-US" dirty="0">
                <a:solidFill>
                  <a:srgbClr val="FF0000"/>
                </a:solidFill>
              </a:rPr>
              <a:t>dumped </a:t>
            </a:r>
            <a:r>
              <a:rPr lang="en-US" dirty="0" smtClean="0">
                <a:solidFill>
                  <a:srgbClr val="FF0000"/>
                </a:solidFill>
              </a:rPr>
              <a:t>by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losses at TCLA.C6R7.B1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at </a:t>
            </a:r>
            <a:r>
              <a:rPr lang="en-US" dirty="0">
                <a:solidFill>
                  <a:srgbClr val="FF0000"/>
                </a:solidFill>
              </a:rPr>
              <a:t>the very </a:t>
            </a:r>
            <a:r>
              <a:rPr lang="en-US" dirty="0" smtClean="0">
                <a:solidFill>
                  <a:srgbClr val="FF0000"/>
                </a:solidFill>
              </a:rPr>
              <a:t>beginning of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collisions BP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</a:t>
            </a:r>
            <a:endParaRPr lang="en-GB" dirty="0"/>
          </a:p>
        </p:txBody>
      </p:sp>
      <p:pic>
        <p:nvPicPr>
          <p:cNvPr id="3074" name="Picture 2" descr="C:\Users\eholzer\AppData\Local\Temp\201205260331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258998"/>
            <a:ext cx="3191911" cy="201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holzer\AppData\Local\Temp\201205260330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799" y="4422731"/>
            <a:ext cx="3006264" cy="203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holzer\AppData\Local\Temp\201205260330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4437112"/>
            <a:ext cx="418377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holzer\AppData\Local\Temp\2012052609381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" t="16508" r="17821" b="1700"/>
          <a:stretch/>
        </p:blipFill>
        <p:spPr bwMode="auto">
          <a:xfrm>
            <a:off x="4644008" y="476672"/>
            <a:ext cx="4276003" cy="354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03856" y="908720"/>
            <a:ext cx="264252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B1 lost a total of 2.4e11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protons in 1 sec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9406" y="4908139"/>
            <a:ext cx="1088738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B1 loss happened after the last update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54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Dump of Fill 2668 BLM data</a:t>
            </a:r>
            <a:endParaRPr lang="en-GB" dirty="0"/>
          </a:p>
        </p:txBody>
      </p:sp>
      <p:pic>
        <p:nvPicPr>
          <p:cNvPr id="4" name="Picture 5" descr="C:\Users\eholzer\AppData\Local\Temp\201205260405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776" y="3789040"/>
            <a:ext cx="3106688" cy="23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eholzer\AppData\Local\Temp\201205260944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658" y="490813"/>
            <a:ext cx="3454829" cy="259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eholzer\AppData\Local\Temp\2012052609485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57280"/>
            <a:ext cx="5109804" cy="386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72200" y="961564"/>
            <a:ext cx="201622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Frequency spectrum B1 losses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instability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72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eholzer\AppData\Local\Temp\201205260600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3214"/>
            <a:ext cx="5094972" cy="280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cavity 7B2 low level </a:t>
            </a:r>
            <a:r>
              <a:rPr lang="en-US" dirty="0" smtClean="0"/>
              <a:t>problem (45’)</a:t>
            </a:r>
          </a:p>
          <a:p>
            <a:r>
              <a:rPr lang="en-US" dirty="0" smtClean="0"/>
              <a:t>Average bunch intensity reduced to 1.5e11</a:t>
            </a:r>
          </a:p>
          <a:p>
            <a:r>
              <a:rPr lang="en-US" dirty="0" smtClean="0"/>
              <a:t>Trim RF down by -5Hz</a:t>
            </a:r>
          </a:p>
          <a:p>
            <a:r>
              <a:rPr lang="en-US" dirty="0" smtClean="0"/>
              <a:t>BLM signal to 35% of threshold at start of ramp and to 32% at .215m beta*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6:24 stable beams</a:t>
            </a:r>
          </a:p>
          <a:p>
            <a:pPr marL="228600" lvl="1" indent="-228600">
              <a:buClrTx/>
            </a:pPr>
            <a:r>
              <a:rPr lang="en-US" sz="1800" b="1" dirty="0">
                <a:solidFill>
                  <a:srgbClr val="018942"/>
                </a:solidFill>
              </a:rPr>
              <a:t>Peak </a:t>
            </a:r>
            <a:r>
              <a:rPr lang="en-US" sz="1800" b="1" dirty="0" err="1">
                <a:solidFill>
                  <a:srgbClr val="018942"/>
                </a:solidFill>
              </a:rPr>
              <a:t>lumi</a:t>
            </a:r>
            <a:r>
              <a:rPr lang="en-US" sz="1800" b="1" dirty="0">
                <a:solidFill>
                  <a:srgbClr val="018942"/>
                </a:solidFill>
              </a:rPr>
              <a:t>: </a:t>
            </a:r>
            <a:r>
              <a:rPr lang="en-US" sz="1800" b="1" dirty="0" smtClean="0">
                <a:solidFill>
                  <a:srgbClr val="018942"/>
                </a:solidFill>
              </a:rPr>
              <a:t>~6.5 </a:t>
            </a:r>
            <a:r>
              <a:rPr lang="en-US" sz="1800" b="1" kern="1200" dirty="0">
                <a:solidFill>
                  <a:srgbClr val="018942"/>
                </a:solidFill>
              </a:rPr>
              <a:t>10</a:t>
            </a:r>
            <a:r>
              <a:rPr lang="en-US" sz="1800" b="1" kern="1200" baseline="30000" dirty="0">
                <a:solidFill>
                  <a:srgbClr val="018942"/>
                </a:solidFill>
              </a:rPr>
              <a:t>33</a:t>
            </a:r>
            <a:r>
              <a:rPr lang="en-US" sz="1800" b="1" kern="1200" dirty="0">
                <a:solidFill>
                  <a:srgbClr val="018942"/>
                </a:solidFill>
              </a:rPr>
              <a:t> cm</a:t>
            </a:r>
            <a:r>
              <a:rPr lang="en-US" sz="1800" b="1" kern="1200" baseline="30000" dirty="0">
                <a:solidFill>
                  <a:srgbClr val="018942"/>
                </a:solidFill>
              </a:rPr>
              <a:t>-2</a:t>
            </a:r>
            <a:r>
              <a:rPr lang="en-US" sz="1800" b="1" kern="1200" dirty="0">
                <a:solidFill>
                  <a:srgbClr val="018942"/>
                </a:solidFill>
              </a:rPr>
              <a:t>s</a:t>
            </a:r>
            <a:r>
              <a:rPr lang="en-US" sz="1800" b="1" kern="1200" baseline="30000" dirty="0">
                <a:solidFill>
                  <a:srgbClr val="018942"/>
                </a:solidFill>
              </a:rPr>
              <a:t>-1</a:t>
            </a:r>
          </a:p>
          <a:p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2669 Saturday morning</a:t>
            </a:r>
            <a:endParaRPr lang="en-GB" dirty="0"/>
          </a:p>
        </p:txBody>
      </p:sp>
      <p:pic>
        <p:nvPicPr>
          <p:cNvPr id="4098" name="Picture 2" descr="C:\Users\eholzer\AppData\Local\Temp\2012052606265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2" r="17500" b="14046"/>
          <a:stretch/>
        </p:blipFill>
        <p:spPr bwMode="auto">
          <a:xfrm>
            <a:off x="4788024" y="2420888"/>
            <a:ext cx="4159424" cy="272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ab-dep-op-elogbook.web.cern.ch/ab-dep-op-elogbook/elogbook/secure/attach.php?attachId=1248930&amp;type=png&amp;fname=2012052606003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628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Luminosity production with 1.5e11 ppb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Monday meeting at 9:00</a:t>
            </a:r>
          </a:p>
          <a:p>
            <a:r>
              <a:rPr lang="en-US" dirty="0" smtClean="0"/>
              <a:t>Summary of the week on Tuesday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the week- 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67698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238</Words>
  <Application>Microsoft Office PowerPoint</Application>
  <PresentationFormat>On-screen Show (4:3)</PresentationFormat>
  <Paragraphs>64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Friday 25.5. Morning</vt:lpstr>
      <vt:lpstr>Friday Afternoon</vt:lpstr>
      <vt:lpstr>Friday afternoon cont.</vt:lpstr>
      <vt:lpstr>Night</vt:lpstr>
      <vt:lpstr>Saturday</vt:lpstr>
      <vt:lpstr>Dump of Fill 2668 BLM data</vt:lpstr>
      <vt:lpstr>Fill 2669 Saturday morning</vt:lpstr>
      <vt:lpstr>For the week-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2011-10-06T20:11:26Z</dcterms:created>
  <dcterms:modified xsi:type="dcterms:W3CDTF">2012-05-27T08:04:50Z</dcterms:modified>
</cp:coreProperties>
</file>